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4"/>
    <p:sldMasterId id="2147483821" r:id="rId5"/>
  </p:sldMasterIdLst>
  <p:notesMasterIdLst>
    <p:notesMasterId r:id="rId73"/>
  </p:notesMasterIdLst>
  <p:sldIdLst>
    <p:sldId id="256" r:id="rId6"/>
    <p:sldId id="290" r:id="rId7"/>
    <p:sldId id="1020" r:id="rId8"/>
    <p:sldId id="1022" r:id="rId9"/>
    <p:sldId id="1017" r:id="rId10"/>
    <p:sldId id="289" r:id="rId11"/>
    <p:sldId id="554" r:id="rId12"/>
    <p:sldId id="1021" r:id="rId13"/>
    <p:sldId id="288" r:id="rId14"/>
    <p:sldId id="555" r:id="rId15"/>
    <p:sldId id="999" r:id="rId16"/>
    <p:sldId id="556" r:id="rId17"/>
    <p:sldId id="327" r:id="rId18"/>
    <p:sldId id="356" r:id="rId19"/>
    <p:sldId id="291" r:id="rId20"/>
    <p:sldId id="557" r:id="rId21"/>
    <p:sldId id="558" r:id="rId22"/>
    <p:sldId id="559" r:id="rId23"/>
    <p:sldId id="1010" r:id="rId24"/>
    <p:sldId id="285" r:id="rId25"/>
    <p:sldId id="338" r:id="rId26"/>
    <p:sldId id="983" r:id="rId27"/>
    <p:sldId id="1011" r:id="rId28"/>
    <p:sldId id="295" r:id="rId29"/>
    <p:sldId id="1019" r:id="rId30"/>
    <p:sldId id="296" r:id="rId31"/>
    <p:sldId id="546" r:id="rId32"/>
    <p:sldId id="547" r:id="rId33"/>
    <p:sldId id="984" r:id="rId34"/>
    <p:sldId id="985" r:id="rId35"/>
    <p:sldId id="549" r:id="rId36"/>
    <p:sldId id="991" r:id="rId37"/>
    <p:sldId id="1023" r:id="rId38"/>
    <p:sldId id="299" r:id="rId39"/>
    <p:sldId id="300" r:id="rId40"/>
    <p:sldId id="539" r:id="rId41"/>
    <p:sldId id="541" r:id="rId42"/>
    <p:sldId id="511" r:id="rId43"/>
    <p:sldId id="516" r:id="rId44"/>
    <p:sldId id="514" r:id="rId45"/>
    <p:sldId id="515" r:id="rId46"/>
    <p:sldId id="505" r:id="rId47"/>
    <p:sldId id="994" r:id="rId48"/>
    <p:sldId id="302" r:id="rId49"/>
    <p:sldId id="995" r:id="rId50"/>
    <p:sldId id="1005" r:id="rId51"/>
    <p:sldId id="1006" r:id="rId52"/>
    <p:sldId id="1007" r:id="rId53"/>
    <p:sldId id="1003" r:id="rId54"/>
    <p:sldId id="1008" r:id="rId55"/>
    <p:sldId id="987" r:id="rId56"/>
    <p:sldId id="339" r:id="rId57"/>
    <p:sldId id="340" r:id="rId58"/>
    <p:sldId id="1018" r:id="rId59"/>
    <p:sldId id="1012" r:id="rId60"/>
    <p:sldId id="1013" r:id="rId61"/>
    <p:sldId id="1014" r:id="rId62"/>
    <p:sldId id="1015" r:id="rId63"/>
    <p:sldId id="1024" r:id="rId64"/>
    <p:sldId id="306" r:id="rId65"/>
    <p:sldId id="992" r:id="rId66"/>
    <p:sldId id="997" r:id="rId67"/>
    <p:sldId id="1025" r:id="rId68"/>
    <p:sldId id="1004" r:id="rId69"/>
    <p:sldId id="1016" r:id="rId70"/>
    <p:sldId id="998" r:id="rId71"/>
    <p:sldId id="27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2" userDrawn="1">
          <p15:clr>
            <a:srgbClr val="A4A3A4"/>
          </p15:clr>
        </p15:guide>
        <p15:guide id="2" pos="5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z Oliver" initials="LO"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A60F"/>
    <a:srgbClr val="0082B7"/>
    <a:srgbClr val="B73230"/>
    <a:srgbClr val="0071BB"/>
    <a:srgbClr val="008A88"/>
    <a:srgbClr val="C7D41A"/>
    <a:srgbClr val="FDC94F"/>
    <a:srgbClr val="F07D00"/>
    <a:srgbClr val="A2559D"/>
    <a:srgbClr val="FCD2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667" autoAdjust="0"/>
  </p:normalViewPr>
  <p:slideViewPr>
    <p:cSldViewPr>
      <p:cViewPr varScale="1">
        <p:scale>
          <a:sx n="109" d="100"/>
          <a:sy n="109" d="100"/>
        </p:scale>
        <p:origin x="184" y="368"/>
      </p:cViewPr>
      <p:guideLst>
        <p:guide orient="horz" pos="572"/>
        <p:guide pos="51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24DB0F-F977-4735-BEF3-591EAD522503}" type="datetimeFigureOut">
              <a:rPr lang="en-GB" smtClean="0"/>
              <a:t>02/03/2022</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B3D21E-90AF-49A1-9E1B-BF17A8DC0F64}" type="slidenum">
              <a:rPr lang="en-GB" smtClean="0"/>
              <a:t>‹#›</a:t>
            </a:fld>
            <a:endParaRPr lang="en-GB"/>
          </a:p>
        </p:txBody>
      </p:sp>
    </p:spTree>
    <p:extLst>
      <p:ext uri="{BB962C8B-B14F-4D97-AF65-F5344CB8AC3E}">
        <p14:creationId xmlns:p14="http://schemas.microsoft.com/office/powerpoint/2010/main" val="396500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A2B3D21E-90AF-49A1-9E1B-BF17A8DC0F64}" type="slidenum">
              <a:rPr lang="en-GB" smtClean="0"/>
              <a:t>1</a:t>
            </a:fld>
            <a:endParaRPr lang="en-GB"/>
          </a:p>
        </p:txBody>
      </p:sp>
    </p:spTree>
    <p:extLst>
      <p:ext uri="{BB962C8B-B14F-4D97-AF65-F5344CB8AC3E}">
        <p14:creationId xmlns:p14="http://schemas.microsoft.com/office/powerpoint/2010/main" val="1712038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3D21E-90AF-49A1-9E1B-BF17A8DC0F6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8904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2B3D21E-90AF-49A1-9E1B-BF17A8DC0F64}" type="slidenum">
              <a:rPr lang="en-GB" smtClean="0"/>
              <a:t>17</a:t>
            </a:fld>
            <a:endParaRPr lang="en-GB"/>
          </a:p>
        </p:txBody>
      </p:sp>
    </p:spTree>
    <p:extLst>
      <p:ext uri="{BB962C8B-B14F-4D97-AF65-F5344CB8AC3E}">
        <p14:creationId xmlns:p14="http://schemas.microsoft.com/office/powerpoint/2010/main" val="2697334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20</a:t>
            </a:fld>
            <a:endParaRPr lang="en-GB" dirty="0"/>
          </a:p>
        </p:txBody>
      </p:sp>
    </p:spTree>
    <p:extLst>
      <p:ext uri="{BB962C8B-B14F-4D97-AF65-F5344CB8AC3E}">
        <p14:creationId xmlns:p14="http://schemas.microsoft.com/office/powerpoint/2010/main" val="573123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Describe Fiery Red energy, using the words on the screen and your own definition.</a:t>
            </a:r>
            <a:endParaRPr lang="en-US" dirty="0"/>
          </a:p>
          <a:p>
            <a:r>
              <a:rPr lang="en-GB" dirty="0"/>
              <a:t>Then ask any participants who wrote down words that were coloured Red in the previous exercise to share them in the </a:t>
            </a:r>
            <a:r>
              <a:rPr lang="en-GB" b="1" dirty="0"/>
              <a:t>chat</a:t>
            </a:r>
            <a:r>
              <a:rPr lang="en-GB" dirty="0"/>
              <a:t>. This helps to expand the definition of Fiery Red energy.</a:t>
            </a:r>
            <a:endParaRPr lang="en-GB" dirty="0">
              <a:cs typeface="Calibri"/>
            </a:endParaRPr>
          </a:p>
          <a:p>
            <a:r>
              <a:rPr lang="en-GB" i="1" dirty="0"/>
              <a:t>(Facilitator to have Insights card game with them, and have chosen ahead of time four statements for each colour energy that are a good representation of that colour energy. Read those statements as part of the introduction for each colour energy to help broaden participants’ definitions of the colour energy.)</a:t>
            </a:r>
            <a:endParaRPr lang="en-GB" dirty="0"/>
          </a:p>
          <a:p>
            <a:endParaRPr lang="en-GB" dirty="0">
              <a:cs typeface="Calibri"/>
            </a:endParaRPr>
          </a:p>
          <a:p>
            <a:endParaRPr lang="en-GB" dirty="0"/>
          </a:p>
        </p:txBody>
      </p:sp>
      <p:sp>
        <p:nvSpPr>
          <p:cNvPr id="4" name="Slide Number Placeholder 3"/>
          <p:cNvSpPr>
            <a:spLocks noGrp="1"/>
          </p:cNvSpPr>
          <p:nvPr>
            <p:ph type="sldNum" sz="quarter" idx="10"/>
          </p:nvPr>
        </p:nvSpPr>
        <p:spPr/>
        <p:txBody>
          <a:bodyPr/>
          <a:lstStyle/>
          <a:p>
            <a:fld id="{2D4766F7-40DD-41AA-81A9-703DBA966AD2}" type="slidenum">
              <a:rPr lang="en-GB" smtClean="0"/>
              <a:t>21</a:t>
            </a:fld>
            <a:endParaRPr lang="en-GB" dirty="0"/>
          </a:p>
        </p:txBody>
      </p:sp>
    </p:spTree>
    <p:extLst>
      <p:ext uri="{BB962C8B-B14F-4D97-AF65-F5344CB8AC3E}">
        <p14:creationId xmlns:p14="http://schemas.microsoft.com/office/powerpoint/2010/main" val="2768993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that all four colour energies are equally positive and bring strengths to an individual and a team. And, all four colour energy strengths can be overextended and turn into weaknesses. Insights calls these the Good Day and Bad Day characteristics of the colour energies.</a:t>
            </a:r>
          </a:p>
          <a:p>
            <a:endParaRPr lang="en-GB" dirty="0"/>
          </a:p>
          <a:p>
            <a:r>
              <a:rPr lang="en-GB" b="1" dirty="0"/>
              <a:t>PRODUCER: 4 Box</a:t>
            </a:r>
          </a:p>
          <a:p>
            <a:r>
              <a:rPr lang="en-GB" dirty="0"/>
              <a:t>Ask participants to type in what they believe each colour energy would look like on a “bad day”.</a:t>
            </a:r>
          </a:p>
          <a:p>
            <a:endParaRPr lang="en-GB" dirty="0"/>
          </a:p>
          <a:p>
            <a:r>
              <a:rPr lang="en-GB" dirty="0"/>
              <a:t>After participants have given some answers, click to review the words on the slide.</a:t>
            </a:r>
          </a:p>
          <a:p>
            <a:endParaRPr lang="en-GB" dirty="0"/>
          </a:p>
          <a:p>
            <a:r>
              <a:rPr lang="en-GB" dirty="0"/>
              <a:t>Reiterate that all four colour energies bring equal strengths, and all four can show up in an overextended way as well.</a:t>
            </a:r>
          </a:p>
        </p:txBody>
      </p:sp>
      <p:sp>
        <p:nvSpPr>
          <p:cNvPr id="4" name="Slide Number Placeholder 3"/>
          <p:cNvSpPr>
            <a:spLocks noGrp="1"/>
          </p:cNvSpPr>
          <p:nvPr>
            <p:ph type="sldNum" sz="quarter" idx="10"/>
          </p:nvPr>
        </p:nvSpPr>
        <p:spPr/>
        <p:txBody>
          <a:bodyPr/>
          <a:lstStyle/>
          <a:p>
            <a:fld id="{2D4766F7-40DD-41AA-81A9-703DBA966AD2}" type="slidenum">
              <a:rPr lang="en-GB" smtClean="0"/>
              <a:t>22</a:t>
            </a:fld>
            <a:endParaRPr lang="en-GB" dirty="0"/>
          </a:p>
        </p:txBody>
      </p:sp>
    </p:spTree>
    <p:extLst>
      <p:ext uri="{BB962C8B-B14F-4D97-AF65-F5344CB8AC3E}">
        <p14:creationId xmlns:p14="http://schemas.microsoft.com/office/powerpoint/2010/main" val="442060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E24020-F053-4915-97CB-02C4CF50A536}" type="slidenum">
              <a:rPr lang="en-GB" smtClean="0"/>
              <a:pPr>
                <a:defRPr/>
              </a:pPr>
              <a:t>24</a:t>
            </a:fld>
            <a:endParaRPr lang="en-GB"/>
          </a:p>
        </p:txBody>
      </p:sp>
    </p:spTree>
    <p:extLst>
      <p:ext uri="{BB962C8B-B14F-4D97-AF65-F5344CB8AC3E}">
        <p14:creationId xmlns:p14="http://schemas.microsoft.com/office/powerpoint/2010/main" val="2067100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3D21E-90AF-49A1-9E1B-BF17A8DC0F6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4967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26</a:t>
            </a:fld>
            <a:endParaRPr lang="en-GB"/>
          </a:p>
        </p:txBody>
      </p:sp>
    </p:spTree>
    <p:extLst>
      <p:ext uri="{BB962C8B-B14F-4D97-AF65-F5344CB8AC3E}">
        <p14:creationId xmlns:p14="http://schemas.microsoft.com/office/powerpoint/2010/main" val="612855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2B3D21E-90AF-49A1-9E1B-BF17A8DC0F64}" type="slidenum">
              <a:rPr lang="en-GB" smtClean="0"/>
              <a:t>30</a:t>
            </a:fld>
            <a:endParaRPr lang="en-GB"/>
          </a:p>
        </p:txBody>
      </p:sp>
    </p:spTree>
    <p:extLst>
      <p:ext uri="{BB962C8B-B14F-4D97-AF65-F5344CB8AC3E}">
        <p14:creationId xmlns:p14="http://schemas.microsoft.com/office/powerpoint/2010/main" val="930706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Standard slide</a:t>
            </a:r>
          </a:p>
          <a:p>
            <a:endParaRPr lang="en-US" dirty="0"/>
          </a:p>
          <a:p>
            <a:r>
              <a:rPr lang="en-US" dirty="0"/>
              <a:t>Explain</a:t>
            </a:r>
            <a:r>
              <a:rPr lang="en-US" baseline="0" dirty="0"/>
              <a:t> the full model as 72 type wheel</a:t>
            </a:r>
            <a:endParaRPr lang="en-US" dirty="0"/>
          </a:p>
        </p:txBody>
      </p:sp>
      <p:sp>
        <p:nvSpPr>
          <p:cNvPr id="4" name="Slide Number Placeholder 3"/>
          <p:cNvSpPr>
            <a:spLocks noGrp="1"/>
          </p:cNvSpPr>
          <p:nvPr>
            <p:ph type="sldNum" sz="quarter" idx="10"/>
          </p:nvPr>
        </p:nvSpPr>
        <p:spPr>
          <a:xfrm>
            <a:off x="3884355" y="8684635"/>
            <a:ext cx="2972107" cy="457819"/>
          </a:xfrm>
          <a:prstGeom prst="rect">
            <a:avLst/>
          </a:prstGeom>
        </p:spPr>
        <p:txBody>
          <a:bodyPr/>
          <a:lstStyle/>
          <a:p>
            <a:fld id="{45B34F98-F404-40C5-BD95-A1BF0C6C0A00}" type="slidenum">
              <a:rPr lang="en-GB" smtClean="0">
                <a:solidFill>
                  <a:prstClr val="black"/>
                </a:solidFill>
              </a:rPr>
              <a:pPr/>
              <a:t>32</a:t>
            </a:fld>
            <a:endParaRPr lang="en-GB">
              <a:solidFill>
                <a:prstClr val="black"/>
              </a:solidFill>
            </a:endParaRPr>
          </a:p>
        </p:txBody>
      </p:sp>
    </p:spTree>
    <p:extLst>
      <p:ext uri="{BB962C8B-B14F-4D97-AF65-F5344CB8AC3E}">
        <p14:creationId xmlns:p14="http://schemas.microsoft.com/office/powerpoint/2010/main" val="684632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2</a:t>
            </a:fld>
            <a:endParaRPr lang="en-GB"/>
          </a:p>
        </p:txBody>
      </p:sp>
    </p:spTree>
    <p:extLst>
      <p:ext uri="{BB962C8B-B14F-4D97-AF65-F5344CB8AC3E}">
        <p14:creationId xmlns:p14="http://schemas.microsoft.com/office/powerpoint/2010/main" val="3119100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Animated slide showing where Sensation and intuition show up </a:t>
            </a:r>
          </a:p>
        </p:txBody>
      </p:sp>
      <p:sp>
        <p:nvSpPr>
          <p:cNvPr id="4" name="Slide Number Placeholder 3"/>
          <p:cNvSpPr>
            <a:spLocks noGrp="1"/>
          </p:cNvSpPr>
          <p:nvPr>
            <p:ph type="sldNum" sz="quarter" idx="5"/>
          </p:nvPr>
        </p:nvSpPr>
        <p:spPr/>
        <p:txBody>
          <a:bodyPr/>
          <a:lstStyle/>
          <a:p>
            <a:fld id="{A2B3D21E-90AF-49A1-9E1B-BF17A8DC0F64}" type="slidenum">
              <a:rPr lang="en-GB" smtClean="0"/>
              <a:t>33</a:t>
            </a:fld>
            <a:endParaRPr lang="en-GB"/>
          </a:p>
        </p:txBody>
      </p:sp>
    </p:spTree>
    <p:extLst>
      <p:ext uri="{BB962C8B-B14F-4D97-AF65-F5344CB8AC3E}">
        <p14:creationId xmlns:p14="http://schemas.microsoft.com/office/powerpoint/2010/main" val="2249753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3D21E-90AF-49A1-9E1B-BF17A8DC0F6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1677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a:t>Some Tips</a:t>
            </a:r>
          </a:p>
          <a:p>
            <a:r>
              <a:rPr lang="en-GB" baseline="0" dirty="0"/>
              <a:t>Emphasize Strengths</a:t>
            </a:r>
          </a:p>
          <a:p>
            <a:r>
              <a:rPr lang="en-GB" baseline="0" dirty="0"/>
              <a:t>Emphasize Uniqueness – no two reports are the same</a:t>
            </a:r>
          </a:p>
          <a:p>
            <a:r>
              <a:rPr lang="en-GB" baseline="0" dirty="0"/>
              <a:t>Encourage recipients to share their profile</a:t>
            </a:r>
          </a:p>
          <a:p>
            <a:endParaRPr lang="en-GB" dirty="0"/>
          </a:p>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35</a:t>
            </a:fld>
            <a:endParaRPr lang="en-GB"/>
          </a:p>
        </p:txBody>
      </p:sp>
    </p:spTree>
    <p:extLst>
      <p:ext uri="{BB962C8B-B14F-4D97-AF65-F5344CB8AC3E}">
        <p14:creationId xmlns:p14="http://schemas.microsoft.com/office/powerpoint/2010/main" val="925671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xfrm>
            <a:off x="382588" y="685800"/>
            <a:ext cx="6094412" cy="3429000"/>
          </a:xfrm>
          <a:ln/>
        </p:spPr>
      </p:sp>
      <p:sp>
        <p:nvSpPr>
          <p:cNvPr id="266243" name="Rectangle 3"/>
          <p:cNvSpPr>
            <a:spLocks noGrp="1" noChangeArrowheads="1"/>
          </p:cNvSpPr>
          <p:nvPr>
            <p:ph type="body" idx="1"/>
          </p:nvPr>
        </p:nvSpPr>
        <p:spPr>
          <a:noFill/>
          <a:ln w="9525"/>
        </p:spPr>
        <p:txBody>
          <a:bodyPr/>
          <a:lstStyle/>
          <a:p>
            <a:r>
              <a:rPr lang="en-US" b="0" dirty="0"/>
              <a:t>Explain</a:t>
            </a:r>
            <a:r>
              <a:rPr lang="en-US" b="0" baseline="0" dirty="0"/>
              <a:t> the Conscious and Less Conscious Personas and Graphs</a:t>
            </a:r>
          </a:p>
          <a:p>
            <a:endParaRPr lang="en-US" b="0" dirty="0"/>
          </a:p>
          <a:p>
            <a:r>
              <a:rPr lang="en-US" b="0" dirty="0"/>
              <a:t>Your Conscious</a:t>
            </a:r>
            <a:r>
              <a:rPr lang="en-US" b="0" baseline="0" dirty="0"/>
              <a:t> Graph is the one on the LEFT– this graph shows the color preferences of you </a:t>
            </a:r>
            <a:r>
              <a:rPr lang="en-US" b="1" baseline="0" dirty="0"/>
              <a:t>CONSCIOUS PERSONA</a:t>
            </a:r>
          </a:p>
          <a:p>
            <a:endParaRPr lang="en-US" b="0" baseline="0" dirty="0"/>
          </a:p>
          <a:p>
            <a:r>
              <a:rPr lang="en-US" b="0" baseline="0" dirty="0"/>
              <a:t>Your CP is the self that consciously </a:t>
            </a:r>
            <a:r>
              <a:rPr lang="en-US" b="1" baseline="0" dirty="0"/>
              <a:t>prepares to interact with the world</a:t>
            </a:r>
            <a:endParaRPr lang="en-US" b="0" baseline="0" dirty="0"/>
          </a:p>
          <a:p>
            <a:r>
              <a:rPr lang="en-US" b="0" baseline="0" dirty="0"/>
              <a:t>This is my </a:t>
            </a:r>
            <a:r>
              <a:rPr lang="en-US" b="1" baseline="0" dirty="0"/>
              <a:t>intentional self</a:t>
            </a:r>
          </a:p>
          <a:p>
            <a:r>
              <a:rPr lang="en-US" b="1" baseline="0" dirty="0"/>
              <a:t>Similar to a Portrait photo</a:t>
            </a:r>
          </a:p>
          <a:p>
            <a:endParaRPr lang="en-US" b="0" dirty="0"/>
          </a:p>
          <a:p>
            <a:r>
              <a:rPr lang="en-GB" dirty="0"/>
              <a:t>The</a:t>
            </a:r>
            <a:r>
              <a:rPr lang="en-GB" baseline="0" dirty="0"/>
              <a:t> graph on the right shows the preferences of your </a:t>
            </a:r>
            <a:r>
              <a:rPr lang="en-GB" b="1" baseline="0" dirty="0"/>
              <a:t>LESS CONSCIOUS PERSONA</a:t>
            </a:r>
          </a:p>
          <a:p>
            <a:r>
              <a:rPr lang="en-GB" baseline="0" dirty="0"/>
              <a:t>This is your more </a:t>
            </a:r>
            <a:r>
              <a:rPr lang="en-GB" b="1" baseline="0" dirty="0"/>
              <a:t>instinctual self </a:t>
            </a:r>
            <a:r>
              <a:rPr lang="en-GB" baseline="0" dirty="0"/>
              <a:t>– </a:t>
            </a:r>
            <a:r>
              <a:rPr lang="en-GB" b="1" baseline="0" dirty="0"/>
              <a:t>the unprepared…more habitual self</a:t>
            </a:r>
          </a:p>
          <a:p>
            <a:r>
              <a:rPr lang="en-GB" baseline="0" dirty="0"/>
              <a:t>Your LC Persona may express itself to others more when you are </a:t>
            </a:r>
            <a:r>
              <a:rPr lang="en-GB" b="1" baseline="0" dirty="0"/>
              <a:t>more relaxed/comfortable </a:t>
            </a:r>
            <a:r>
              <a:rPr lang="en-GB" baseline="0" dirty="0"/>
              <a:t>or when </a:t>
            </a:r>
            <a:r>
              <a:rPr lang="en-GB" b="1" baseline="0" dirty="0"/>
              <a:t>under stress!</a:t>
            </a:r>
          </a:p>
          <a:p>
            <a:r>
              <a:rPr lang="en-GB" baseline="0" dirty="0"/>
              <a:t>Unlike a Portrait – your LC is more like a </a:t>
            </a:r>
            <a:r>
              <a:rPr lang="en-GB" b="1" baseline="0" dirty="0"/>
              <a:t>Candid shot</a:t>
            </a:r>
            <a:endParaRPr lang="en-GB" b="1" dirty="0"/>
          </a:p>
        </p:txBody>
      </p:sp>
    </p:spTree>
    <p:extLst>
      <p:ext uri="{BB962C8B-B14F-4D97-AF65-F5344CB8AC3E}">
        <p14:creationId xmlns:p14="http://schemas.microsoft.com/office/powerpoint/2010/main" val="11867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382588" y="685800"/>
            <a:ext cx="6094412" cy="3429000"/>
          </a:xfrm>
          <a:ln/>
        </p:spPr>
      </p:sp>
      <p:sp>
        <p:nvSpPr>
          <p:cNvPr id="267267" name="Rectangle 3"/>
          <p:cNvSpPr>
            <a:spLocks noGrp="1" noChangeArrowheads="1"/>
          </p:cNvSpPr>
          <p:nvPr>
            <p:ph type="body" idx="1"/>
          </p:nvPr>
        </p:nvSpPr>
        <p:spPr>
          <a:xfrm>
            <a:off x="914485" y="4345418"/>
            <a:ext cx="5029051" cy="3849882"/>
          </a:xfrm>
          <a:noFill/>
          <a:ln w="9525"/>
        </p:spPr>
        <p:txBody>
          <a:bodyPr lIns="87036" tIns="42755" rIns="87036" bIns="42755">
            <a:normAutofit lnSpcReduction="10000"/>
          </a:bodyPr>
          <a:lstStyle/>
          <a:p>
            <a:r>
              <a:rPr lang="en-US" b="0" dirty="0"/>
              <a:t>Let’s look at these a bit closer…</a:t>
            </a:r>
          </a:p>
          <a:p>
            <a:endParaRPr lang="en-US" b="0" dirty="0"/>
          </a:p>
          <a:p>
            <a:r>
              <a:rPr lang="en-US" b="0" dirty="0"/>
              <a:t>Each graph shows</a:t>
            </a:r>
            <a:r>
              <a:rPr lang="en-US" b="0" baseline="0" dirty="0"/>
              <a:t> a 6 point scale with 3 as midline – correlate with the Most like me/Least like me</a:t>
            </a:r>
          </a:p>
          <a:p>
            <a:r>
              <a:rPr lang="en-US" b="1" baseline="0" dirty="0"/>
              <a:t>**</a:t>
            </a:r>
            <a:r>
              <a:rPr lang="en-US" b="0" baseline="0" dirty="0"/>
              <a:t>Energies above the midline we’d say are </a:t>
            </a:r>
            <a:r>
              <a:rPr lang="en-US" b="1" baseline="0" dirty="0"/>
              <a:t>energies of inclined usage </a:t>
            </a:r>
            <a:r>
              <a:rPr lang="en-US" b="0" baseline="0" dirty="0"/>
              <a:t>– will be more visible – more easily accessed</a:t>
            </a:r>
            <a:endParaRPr lang="en-US" b="0" dirty="0"/>
          </a:p>
          <a:p>
            <a:endParaRPr lang="en-US" b="0" dirty="0"/>
          </a:p>
          <a:p>
            <a:r>
              <a:rPr lang="en-US" b="1" dirty="0"/>
              <a:t>CP</a:t>
            </a:r>
            <a:r>
              <a:rPr lang="en-US" b="1" baseline="0" dirty="0"/>
              <a:t> Graph:	</a:t>
            </a:r>
            <a:r>
              <a:rPr lang="en-US" b="0" baseline="0" dirty="0"/>
              <a:t>Direct response to evaluator</a:t>
            </a:r>
          </a:p>
          <a:p>
            <a:r>
              <a:rPr lang="en-US" b="0" baseline="0" dirty="0"/>
              <a:t>	Who I am, want to be, need to be</a:t>
            </a:r>
          </a:p>
          <a:p>
            <a:r>
              <a:rPr lang="en-US" b="0" baseline="0" dirty="0"/>
              <a:t>	My ACT self</a:t>
            </a:r>
          </a:p>
          <a:p>
            <a:endParaRPr lang="en-US" b="0" baseline="0" dirty="0"/>
          </a:p>
          <a:p>
            <a:r>
              <a:rPr lang="en-US" b="1" baseline="0" dirty="0"/>
              <a:t>LC Graph	</a:t>
            </a:r>
            <a:r>
              <a:rPr lang="en-US" b="0" baseline="0" dirty="0"/>
              <a:t>Reflects what we say we are not…</a:t>
            </a:r>
          </a:p>
          <a:p>
            <a:r>
              <a:rPr lang="en-US" b="0" baseline="0" dirty="0"/>
              <a:t>	More instinctive behavior</a:t>
            </a:r>
          </a:p>
          <a:p>
            <a:r>
              <a:rPr lang="en-US" b="0" baseline="0" dirty="0"/>
              <a:t>	Our REACT self</a:t>
            </a:r>
          </a:p>
          <a:p>
            <a:endParaRPr lang="en-US" b="0" baseline="0" dirty="0"/>
          </a:p>
          <a:p>
            <a:r>
              <a:rPr lang="en-US" b="1" baseline="0" dirty="0"/>
              <a:t>Preference Flow:	</a:t>
            </a:r>
          </a:p>
          <a:p>
            <a:r>
              <a:rPr lang="en-US" b="0" baseline="0" dirty="0"/>
              <a:t>Shows energy differentials from LC to C</a:t>
            </a:r>
          </a:p>
          <a:p>
            <a:r>
              <a:rPr lang="en-US" b="0" baseline="0" dirty="0"/>
              <a:t>Shows energies we are dialing up or down to meet needs of our circumstances</a:t>
            </a:r>
          </a:p>
          <a:p>
            <a:r>
              <a:rPr lang="en-US" b="0" dirty="0"/>
              <a:t>May</a:t>
            </a:r>
            <a:r>
              <a:rPr lang="en-US" b="0" baseline="0" dirty="0"/>
              <a:t> be up or down, may be slight, may be strong</a:t>
            </a:r>
          </a:p>
          <a:p>
            <a:r>
              <a:rPr lang="en-US" b="1" baseline="0" dirty="0"/>
              <a:t>Ask yourself </a:t>
            </a:r>
            <a:r>
              <a:rPr lang="en-US" b="0" baseline="0" dirty="0"/>
              <a:t>is “What is my preference flow telling me?”  You tell the story!</a:t>
            </a:r>
          </a:p>
          <a:p>
            <a:endParaRPr lang="en-US" b="0" baseline="0" dirty="0"/>
          </a:p>
          <a:p>
            <a:r>
              <a:rPr lang="en-US" b="1" baseline="0" dirty="0"/>
              <a:t>Any Questions?</a:t>
            </a:r>
          </a:p>
        </p:txBody>
      </p:sp>
    </p:spTree>
    <p:extLst>
      <p:ext uri="{BB962C8B-B14F-4D97-AF65-F5344CB8AC3E}">
        <p14:creationId xmlns:p14="http://schemas.microsoft.com/office/powerpoint/2010/main" val="506927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Standard slide</a:t>
            </a:r>
          </a:p>
          <a:p>
            <a:endParaRPr lang="en-US" dirty="0"/>
          </a:p>
          <a:p>
            <a:r>
              <a:rPr lang="en-US" dirty="0"/>
              <a:t>Explain</a:t>
            </a:r>
            <a:r>
              <a:rPr lang="en-US" baseline="0" dirty="0"/>
              <a:t> the full model as 72 type wheel</a:t>
            </a:r>
            <a:endParaRPr lang="en-US" dirty="0"/>
          </a:p>
        </p:txBody>
      </p:sp>
      <p:sp>
        <p:nvSpPr>
          <p:cNvPr id="4" name="Slide Number Placeholder 3"/>
          <p:cNvSpPr>
            <a:spLocks noGrp="1"/>
          </p:cNvSpPr>
          <p:nvPr>
            <p:ph type="sldNum" sz="quarter" idx="10"/>
          </p:nvPr>
        </p:nvSpPr>
        <p:spPr>
          <a:xfrm>
            <a:off x="3884355" y="8684635"/>
            <a:ext cx="2972107" cy="457819"/>
          </a:xfrm>
          <a:prstGeom prst="rect">
            <a:avLst/>
          </a:prstGeom>
        </p:spPr>
        <p:txBody>
          <a:bodyPr/>
          <a:lstStyle/>
          <a:p>
            <a:fld id="{45B34F98-F404-40C5-BD95-A1BF0C6C0A00}" type="slidenum">
              <a:rPr lang="en-GB" smtClean="0">
                <a:solidFill>
                  <a:prstClr val="black"/>
                </a:solidFill>
              </a:rPr>
              <a:pPr/>
              <a:t>38</a:t>
            </a:fld>
            <a:endParaRPr lang="en-GB">
              <a:solidFill>
                <a:prstClr val="black"/>
              </a:solidFill>
            </a:endParaRPr>
          </a:p>
        </p:txBody>
      </p:sp>
    </p:spTree>
    <p:extLst>
      <p:ext uri="{BB962C8B-B14F-4D97-AF65-F5344CB8AC3E}">
        <p14:creationId xmlns:p14="http://schemas.microsoft.com/office/powerpoint/2010/main" val="3158598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T" dirty="0"/>
              <a:t>Explain</a:t>
            </a:r>
            <a:r>
              <a:rPr lang="en-TT" baseline="0" dirty="0"/>
              <a:t> how a wheel position is determined</a:t>
            </a:r>
            <a:endParaRPr lang="en-TT" dirty="0"/>
          </a:p>
        </p:txBody>
      </p:sp>
      <p:sp>
        <p:nvSpPr>
          <p:cNvPr id="4" name="Slide Number Placeholder 3"/>
          <p:cNvSpPr>
            <a:spLocks noGrp="1"/>
          </p:cNvSpPr>
          <p:nvPr>
            <p:ph type="sldNum" sz="quarter" idx="10"/>
          </p:nvPr>
        </p:nvSpPr>
        <p:spPr>
          <a:xfrm>
            <a:off x="3884355" y="8684635"/>
            <a:ext cx="2972107" cy="457819"/>
          </a:xfrm>
          <a:prstGeom prst="rect">
            <a:avLst/>
          </a:prstGeom>
        </p:spPr>
        <p:txBody>
          <a:bodyPr/>
          <a:lstStyle/>
          <a:p>
            <a:fld id="{C0AFCF03-8B4A-490D-B9E4-EFA913B51ED1}"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4274898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T" dirty="0"/>
              <a:t>Explain what</a:t>
            </a:r>
            <a:r>
              <a:rPr lang="en-TT" baseline="0" dirty="0"/>
              <a:t> the Wheel page in the profile means and what they are looking for</a:t>
            </a:r>
            <a:endParaRPr lang="en-TT" dirty="0"/>
          </a:p>
        </p:txBody>
      </p:sp>
      <p:sp>
        <p:nvSpPr>
          <p:cNvPr id="4" name="Slide Number Placeholder 3"/>
          <p:cNvSpPr>
            <a:spLocks noGrp="1"/>
          </p:cNvSpPr>
          <p:nvPr>
            <p:ph type="sldNum" sz="quarter" idx="10"/>
          </p:nvPr>
        </p:nvSpPr>
        <p:spPr>
          <a:xfrm>
            <a:off x="3884355" y="8684635"/>
            <a:ext cx="2972107" cy="457819"/>
          </a:xfrm>
          <a:prstGeom prst="rect">
            <a:avLst/>
          </a:prstGeom>
        </p:spPr>
        <p:txBody>
          <a:bodyPr/>
          <a:lstStyle/>
          <a:p>
            <a:fld id="{C0AFCF03-8B4A-490D-B9E4-EFA913B51ED1}" type="slidenum">
              <a:rPr lang="en-GB" smtClean="0">
                <a:solidFill>
                  <a:prstClr val="black"/>
                </a:solidFill>
              </a:rPr>
              <a:pPr/>
              <a:t>40</a:t>
            </a:fld>
            <a:endParaRPr lang="en-GB" dirty="0">
              <a:solidFill>
                <a:prstClr val="black"/>
              </a:solidFill>
            </a:endParaRPr>
          </a:p>
        </p:txBody>
      </p:sp>
    </p:spTree>
    <p:extLst>
      <p:ext uri="{BB962C8B-B14F-4D97-AF65-F5344CB8AC3E}">
        <p14:creationId xmlns:p14="http://schemas.microsoft.com/office/powerpoint/2010/main" val="1935938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T" dirty="0"/>
              <a:t>Explain the numbering</a:t>
            </a:r>
            <a:r>
              <a:rPr lang="en-TT" baseline="0" dirty="0"/>
              <a:t> and the rings</a:t>
            </a:r>
            <a:endParaRPr lang="en-TT" dirty="0"/>
          </a:p>
        </p:txBody>
      </p:sp>
      <p:sp>
        <p:nvSpPr>
          <p:cNvPr id="4" name="Slide Number Placeholder 3"/>
          <p:cNvSpPr>
            <a:spLocks noGrp="1"/>
          </p:cNvSpPr>
          <p:nvPr>
            <p:ph type="sldNum" sz="quarter" idx="10"/>
          </p:nvPr>
        </p:nvSpPr>
        <p:spPr>
          <a:xfrm>
            <a:off x="3884355" y="8684635"/>
            <a:ext cx="2972107" cy="457819"/>
          </a:xfrm>
          <a:prstGeom prst="rect">
            <a:avLst/>
          </a:prstGeom>
        </p:spPr>
        <p:txBody>
          <a:bodyPr/>
          <a:lstStyle/>
          <a:p>
            <a:fld id="{C0AFCF03-8B4A-490D-B9E4-EFA913B51ED1}" type="slidenum">
              <a:rPr lang="en-GB" smtClean="0">
                <a:solidFill>
                  <a:prstClr val="black"/>
                </a:solidFill>
              </a:rPr>
              <a:pPr/>
              <a:t>41</a:t>
            </a:fld>
            <a:endParaRPr lang="en-GB" dirty="0">
              <a:solidFill>
                <a:prstClr val="black"/>
              </a:solidFill>
            </a:endParaRPr>
          </a:p>
        </p:txBody>
      </p:sp>
    </p:spTree>
    <p:extLst>
      <p:ext uri="{BB962C8B-B14F-4D97-AF65-F5344CB8AC3E}">
        <p14:creationId xmlns:p14="http://schemas.microsoft.com/office/powerpoint/2010/main" val="4263882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725936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3</a:t>
            </a:fld>
            <a:endParaRPr lang="en-GB"/>
          </a:p>
        </p:txBody>
      </p:sp>
    </p:spTree>
    <p:extLst>
      <p:ext uri="{BB962C8B-B14F-4D97-AF65-F5344CB8AC3E}">
        <p14:creationId xmlns:p14="http://schemas.microsoft.com/office/powerpoint/2010/main" val="3972828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3D21E-90AF-49A1-9E1B-BF17A8DC0F6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2127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Add team wheel</a:t>
            </a:r>
          </a:p>
        </p:txBody>
      </p:sp>
      <p:sp>
        <p:nvSpPr>
          <p:cNvPr id="4" name="Slide Number Placeholder 3"/>
          <p:cNvSpPr>
            <a:spLocks noGrp="1"/>
          </p:cNvSpPr>
          <p:nvPr>
            <p:ph type="sldNum" sz="quarter" idx="10"/>
          </p:nvPr>
        </p:nvSpPr>
        <p:spPr/>
        <p:txBody>
          <a:bodyPr/>
          <a:lstStyle/>
          <a:p>
            <a:pPr>
              <a:defRPr/>
            </a:pPr>
            <a:fld id="{FFE24020-F053-4915-97CB-02C4CF50A536}" type="slidenum">
              <a:rPr lang="en-GB" smtClean="0"/>
              <a:pPr>
                <a:defRPr/>
              </a:pPr>
              <a:t>44</a:t>
            </a:fld>
            <a:endParaRPr lang="en-GB"/>
          </a:p>
        </p:txBody>
      </p:sp>
    </p:spTree>
    <p:extLst>
      <p:ext uri="{BB962C8B-B14F-4D97-AF65-F5344CB8AC3E}">
        <p14:creationId xmlns:p14="http://schemas.microsoft.com/office/powerpoint/2010/main" val="4024595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pie charts</a:t>
            </a:r>
          </a:p>
        </p:txBody>
      </p:sp>
      <p:sp>
        <p:nvSpPr>
          <p:cNvPr id="4" name="Slide Number Placeholder 3"/>
          <p:cNvSpPr>
            <a:spLocks noGrp="1"/>
          </p:cNvSpPr>
          <p:nvPr>
            <p:ph type="sldNum" sz="quarter" idx="5"/>
          </p:nvPr>
        </p:nvSpPr>
        <p:spPr/>
        <p:txBody>
          <a:bodyPr/>
          <a:lstStyle/>
          <a:p>
            <a:fld id="{A2B3D21E-90AF-49A1-9E1B-BF17A8DC0F64}" type="slidenum">
              <a:rPr lang="en-GB" smtClean="0"/>
              <a:t>45</a:t>
            </a:fld>
            <a:endParaRPr lang="en-GB"/>
          </a:p>
        </p:txBody>
      </p:sp>
    </p:spTree>
    <p:extLst>
      <p:ext uri="{BB962C8B-B14F-4D97-AF65-F5344CB8AC3E}">
        <p14:creationId xmlns:p14="http://schemas.microsoft.com/office/powerpoint/2010/main" val="781744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46</a:t>
            </a:fld>
            <a:endParaRPr lang="en-GB"/>
          </a:p>
        </p:txBody>
      </p:sp>
    </p:spTree>
    <p:extLst>
      <p:ext uri="{BB962C8B-B14F-4D97-AF65-F5344CB8AC3E}">
        <p14:creationId xmlns:p14="http://schemas.microsoft.com/office/powerpoint/2010/main" val="3382666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47</a:t>
            </a:fld>
            <a:endParaRPr lang="en-GB"/>
          </a:p>
        </p:txBody>
      </p:sp>
    </p:spTree>
    <p:extLst>
      <p:ext uri="{BB962C8B-B14F-4D97-AF65-F5344CB8AC3E}">
        <p14:creationId xmlns:p14="http://schemas.microsoft.com/office/powerpoint/2010/main" val="1339699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48</a:t>
            </a:fld>
            <a:endParaRPr lang="en-GB"/>
          </a:p>
        </p:txBody>
      </p:sp>
    </p:spTree>
    <p:extLst>
      <p:ext uri="{BB962C8B-B14F-4D97-AF65-F5344CB8AC3E}">
        <p14:creationId xmlns:p14="http://schemas.microsoft.com/office/powerpoint/2010/main" val="2934785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49</a:t>
            </a:fld>
            <a:endParaRPr lang="en-GB"/>
          </a:p>
        </p:txBody>
      </p:sp>
    </p:spTree>
    <p:extLst>
      <p:ext uri="{BB962C8B-B14F-4D97-AF65-F5344CB8AC3E}">
        <p14:creationId xmlns:p14="http://schemas.microsoft.com/office/powerpoint/2010/main" val="1575983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50</a:t>
            </a:fld>
            <a:endParaRPr lang="en-GB"/>
          </a:p>
        </p:txBody>
      </p:sp>
    </p:spTree>
    <p:extLst>
      <p:ext uri="{BB962C8B-B14F-4D97-AF65-F5344CB8AC3E}">
        <p14:creationId xmlns:p14="http://schemas.microsoft.com/office/powerpoint/2010/main" val="2240887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first video and get them to assess where they would place Jamie on the wheel. </a:t>
            </a:r>
          </a:p>
          <a:p>
            <a:r>
              <a:rPr lang="en-US" dirty="0"/>
              <a:t>He shows a lot of yellow green energy </a:t>
            </a:r>
          </a:p>
        </p:txBody>
      </p:sp>
      <p:sp>
        <p:nvSpPr>
          <p:cNvPr id="4" name="Slide Number Placeholder 3"/>
          <p:cNvSpPr>
            <a:spLocks noGrp="1"/>
          </p:cNvSpPr>
          <p:nvPr>
            <p:ph type="sldNum" sz="quarter" idx="5"/>
          </p:nvPr>
        </p:nvSpPr>
        <p:spPr/>
        <p:txBody>
          <a:bodyPr/>
          <a:lstStyle/>
          <a:p>
            <a:fld id="{45B34F98-F404-40C5-BD95-A1BF0C6C0A00}" type="slidenum">
              <a:rPr lang="en-GB" smtClean="0"/>
              <a:pPr/>
              <a:t>51</a:t>
            </a:fld>
            <a:endParaRPr lang="en-GB"/>
          </a:p>
        </p:txBody>
      </p:sp>
    </p:spTree>
    <p:extLst>
      <p:ext uri="{BB962C8B-B14F-4D97-AF65-F5344CB8AC3E}">
        <p14:creationId xmlns:p14="http://schemas.microsoft.com/office/powerpoint/2010/main" val="2480366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video of Gordon, once done ask group to  place him on the wheel. </a:t>
            </a:r>
          </a:p>
          <a:p>
            <a:r>
              <a:rPr lang="en-US" dirty="0"/>
              <a:t>He shows a lot of Red but there is also a lot of Yellow</a:t>
            </a:r>
          </a:p>
        </p:txBody>
      </p:sp>
      <p:sp>
        <p:nvSpPr>
          <p:cNvPr id="4" name="Slide Number Placeholder 3"/>
          <p:cNvSpPr>
            <a:spLocks noGrp="1"/>
          </p:cNvSpPr>
          <p:nvPr>
            <p:ph type="sldNum" sz="quarter" idx="5"/>
          </p:nvPr>
        </p:nvSpPr>
        <p:spPr/>
        <p:txBody>
          <a:bodyPr/>
          <a:lstStyle/>
          <a:p>
            <a:fld id="{45B34F98-F404-40C5-BD95-A1BF0C6C0A00}" type="slidenum">
              <a:rPr lang="en-GB" smtClean="0"/>
              <a:pPr/>
              <a:t>52</a:t>
            </a:fld>
            <a:endParaRPr lang="en-GB"/>
          </a:p>
        </p:txBody>
      </p:sp>
    </p:spTree>
    <p:extLst>
      <p:ext uri="{BB962C8B-B14F-4D97-AF65-F5344CB8AC3E}">
        <p14:creationId xmlns:p14="http://schemas.microsoft.com/office/powerpoint/2010/main" val="377982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4</a:t>
            </a:fld>
            <a:endParaRPr lang="en-GB"/>
          </a:p>
        </p:txBody>
      </p:sp>
    </p:spTree>
    <p:extLst>
      <p:ext uri="{BB962C8B-B14F-4D97-AF65-F5344CB8AC3E}">
        <p14:creationId xmlns:p14="http://schemas.microsoft.com/office/powerpoint/2010/main" val="3215460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final video and ask group to place Heston on wheel.</a:t>
            </a:r>
          </a:p>
          <a:p>
            <a:r>
              <a:rPr lang="en-US" dirty="0"/>
              <a:t>He shows a lot of blue energy</a:t>
            </a:r>
          </a:p>
        </p:txBody>
      </p:sp>
      <p:sp>
        <p:nvSpPr>
          <p:cNvPr id="4" name="Slide Number Placeholder 3"/>
          <p:cNvSpPr>
            <a:spLocks noGrp="1"/>
          </p:cNvSpPr>
          <p:nvPr>
            <p:ph type="sldNum" sz="quarter" idx="5"/>
          </p:nvPr>
        </p:nvSpPr>
        <p:spPr/>
        <p:txBody>
          <a:bodyPr/>
          <a:lstStyle/>
          <a:p>
            <a:fld id="{45B34F98-F404-40C5-BD95-A1BF0C6C0A00}" type="slidenum">
              <a:rPr lang="en-GB" smtClean="0"/>
              <a:pPr/>
              <a:t>53</a:t>
            </a:fld>
            <a:endParaRPr lang="en-GB"/>
          </a:p>
        </p:txBody>
      </p:sp>
    </p:spTree>
    <p:extLst>
      <p:ext uri="{BB962C8B-B14F-4D97-AF65-F5344CB8AC3E}">
        <p14:creationId xmlns:p14="http://schemas.microsoft.com/office/powerpoint/2010/main" val="895434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Animated slide showing how to plot people on the wheel. </a:t>
            </a:r>
          </a:p>
        </p:txBody>
      </p:sp>
      <p:sp>
        <p:nvSpPr>
          <p:cNvPr id="4" name="Slide Number Placeholder 3"/>
          <p:cNvSpPr>
            <a:spLocks noGrp="1"/>
          </p:cNvSpPr>
          <p:nvPr>
            <p:ph type="sldNum" sz="quarter" idx="5"/>
          </p:nvPr>
        </p:nvSpPr>
        <p:spPr/>
        <p:txBody>
          <a:bodyPr/>
          <a:lstStyle/>
          <a:p>
            <a:fld id="{A2B3D21E-90AF-49A1-9E1B-BF17A8DC0F64}" type="slidenum">
              <a:rPr lang="en-GB" smtClean="0"/>
              <a:t>59</a:t>
            </a:fld>
            <a:endParaRPr lang="en-GB"/>
          </a:p>
        </p:txBody>
      </p:sp>
    </p:spTree>
    <p:extLst>
      <p:ext uri="{BB962C8B-B14F-4D97-AF65-F5344CB8AC3E}">
        <p14:creationId xmlns:p14="http://schemas.microsoft.com/office/powerpoint/2010/main" val="3866514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E24020-F053-4915-97CB-02C4CF50A536}" type="slidenum">
              <a:rPr lang="en-GB" smtClean="0"/>
              <a:pPr>
                <a:defRPr/>
              </a:pPr>
              <a:t>60</a:t>
            </a:fld>
            <a:endParaRPr lang="en-GB"/>
          </a:p>
        </p:txBody>
      </p:sp>
    </p:spTree>
    <p:extLst>
      <p:ext uri="{BB962C8B-B14F-4D97-AF65-F5344CB8AC3E}">
        <p14:creationId xmlns:p14="http://schemas.microsoft.com/office/powerpoint/2010/main" val="1303729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3D21E-90AF-49A1-9E1B-BF17A8DC0F6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8120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3D21E-90AF-49A1-9E1B-BF17A8DC0F6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1796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3D21E-90AF-49A1-9E1B-BF17A8DC0F64}"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92070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E24020-F053-4915-97CB-02C4CF50A536}" type="slidenum">
              <a:rPr lang="en-GB" smtClean="0"/>
              <a:pPr>
                <a:defRPr/>
              </a:pPr>
              <a:t>66</a:t>
            </a:fld>
            <a:endParaRPr lang="en-GB"/>
          </a:p>
        </p:txBody>
      </p:sp>
    </p:spTree>
    <p:extLst>
      <p:ext uri="{BB962C8B-B14F-4D97-AF65-F5344CB8AC3E}">
        <p14:creationId xmlns:p14="http://schemas.microsoft.com/office/powerpoint/2010/main" val="3275508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This slide can be used for a</a:t>
            </a:r>
            <a:r>
              <a:rPr lang="en-GB" baseline="0" dirty="0"/>
              <a:t> call to action. </a:t>
            </a:r>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67</a:t>
            </a:fld>
            <a:endParaRPr lang="en-GB"/>
          </a:p>
        </p:txBody>
      </p:sp>
    </p:spTree>
    <p:extLst>
      <p:ext uri="{BB962C8B-B14F-4D97-AF65-F5344CB8AC3E}">
        <p14:creationId xmlns:p14="http://schemas.microsoft.com/office/powerpoint/2010/main" val="248034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6</a:t>
            </a:fld>
            <a:endParaRPr lang="en-GB"/>
          </a:p>
        </p:txBody>
      </p:sp>
    </p:spTree>
    <p:extLst>
      <p:ext uri="{BB962C8B-B14F-4D97-AF65-F5344CB8AC3E}">
        <p14:creationId xmlns:p14="http://schemas.microsoft.com/office/powerpoint/2010/main" val="1395590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What do</a:t>
            </a:r>
            <a:r>
              <a:rPr lang="en-GB" baseline="0" dirty="0"/>
              <a:t> you see here?</a:t>
            </a:r>
            <a:endParaRPr lang="en-GB" dirty="0"/>
          </a:p>
          <a:p>
            <a:endParaRPr lang="en-GB" dirty="0"/>
          </a:p>
        </p:txBody>
      </p:sp>
      <p:sp>
        <p:nvSpPr>
          <p:cNvPr id="4" name="Slide Number Placeholder 3"/>
          <p:cNvSpPr>
            <a:spLocks noGrp="1"/>
          </p:cNvSpPr>
          <p:nvPr>
            <p:ph type="sldNum" sz="quarter" idx="10"/>
          </p:nvPr>
        </p:nvSpPr>
        <p:spPr/>
        <p:txBody>
          <a:bodyPr/>
          <a:lstStyle/>
          <a:p>
            <a:fld id="{A2B3D21E-90AF-49A1-9E1B-BF17A8DC0F64}" type="slidenum">
              <a:rPr lang="en-GB" smtClean="0"/>
              <a:t>9</a:t>
            </a:fld>
            <a:endParaRPr lang="en-GB"/>
          </a:p>
        </p:txBody>
      </p:sp>
    </p:spTree>
    <p:extLst>
      <p:ext uri="{BB962C8B-B14F-4D97-AF65-F5344CB8AC3E}">
        <p14:creationId xmlns:p14="http://schemas.microsoft.com/office/powerpoint/2010/main" val="119965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2B3D21E-90AF-49A1-9E1B-BF17A8DC0F64}" type="slidenum">
              <a:rPr lang="en-GB" smtClean="0"/>
              <a:t>12</a:t>
            </a:fld>
            <a:endParaRPr lang="en-GB"/>
          </a:p>
        </p:txBody>
      </p:sp>
    </p:spTree>
    <p:extLst>
      <p:ext uri="{BB962C8B-B14F-4D97-AF65-F5344CB8AC3E}">
        <p14:creationId xmlns:p14="http://schemas.microsoft.com/office/powerpoint/2010/main" val="101638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5E46D8DB-9C8B-4518-8A56-4A538423080B}"/>
              </a:ext>
            </a:extLst>
          </p:cNvPr>
          <p:cNvSpPr>
            <a:spLocks noGrp="1" noRot="1" noChangeAspect="1" noTextEdit="1"/>
          </p:cNvSpPr>
          <p:nvPr>
            <p:ph type="sldImg"/>
          </p:nvPr>
        </p:nvSpPr>
        <p:spPr bwMode="auto">
          <a:xfrm>
            <a:off x="412750" y="700088"/>
            <a:ext cx="6184900" cy="34798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F1279E0D-EF91-4261-8347-0C913B6DB75C}"/>
              </a:ext>
            </a:extLst>
          </p:cNvPr>
          <p:cNvSpPr>
            <a:spLocks noGrp="1"/>
          </p:cNvSpPr>
          <p:nvPr>
            <p:ph type="body" idx="1"/>
          </p:nvPr>
        </p:nvSpPr>
        <p:spPr bwMode="auto">
          <a:xfrm>
            <a:off x="936625" y="4418013"/>
            <a:ext cx="5137150" cy="391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8" tIns="44882" rIns="91368" bIns="44882" numCol="1" anchor="t" anchorCtr="0" compatLnSpc="1">
            <a:prstTxWarp prst="textNoShape">
              <a:avLst/>
            </a:prstTxWarp>
          </a:bodyPr>
          <a:lstStyle/>
          <a:p>
            <a:pPr eaLnBrk="1" hangingPunct="1"/>
            <a:endParaRPr lang="en-US" altLang="en-US"/>
          </a:p>
        </p:txBody>
      </p:sp>
      <p:sp>
        <p:nvSpPr>
          <p:cNvPr id="2" name="Date Placeholder 1">
            <a:extLst>
              <a:ext uri="{FF2B5EF4-FFF2-40B4-BE49-F238E27FC236}">
                <a16:creationId xmlns:a16="http://schemas.microsoft.com/office/drawing/2014/main" id="{7B2AD97B-69CF-4A0A-A423-0A052A905913}"/>
              </a:ext>
            </a:extLst>
          </p:cNvPr>
          <p:cNvSpPr>
            <a:spLocks noGrp="1"/>
          </p:cNvSpPr>
          <p:nvPr>
            <p:ph type="dt" sz="quarter" idx="1"/>
          </p:nvPr>
        </p:nvSpPr>
        <p:spPr/>
        <p:txBody>
          <a:bodyPr/>
          <a:lstStyle/>
          <a:p>
            <a:pPr>
              <a:defRPr/>
            </a:pPr>
            <a:r>
              <a:rPr lang="en-US"/>
              <a:t>Insights into Team Dynamics Session (Full Day Design)</a:t>
            </a:r>
            <a:endParaRPr lang="en-GB"/>
          </a:p>
        </p:txBody>
      </p:sp>
    </p:spTree>
    <p:extLst>
      <p:ext uri="{BB962C8B-B14F-4D97-AF65-F5344CB8AC3E}">
        <p14:creationId xmlns:p14="http://schemas.microsoft.com/office/powerpoint/2010/main" val="3948891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206C3301-092E-406C-9DC8-8703BD6E2C90}"/>
              </a:ext>
            </a:extLst>
          </p:cNvPr>
          <p:cNvSpPr>
            <a:spLocks noGrp="1" noRot="1" noChangeAspect="1" noChangeArrowheads="1" noTextEdit="1"/>
          </p:cNvSpPr>
          <p:nvPr>
            <p:ph type="sldImg"/>
          </p:nvPr>
        </p:nvSpPr>
        <p:spPr bwMode="auto">
          <a:xfrm>
            <a:off x="409575" y="696913"/>
            <a:ext cx="6192838" cy="34845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0063E959-FE17-44B9-B395-2BEF249650B7}"/>
              </a:ext>
            </a:extLst>
          </p:cNvPr>
          <p:cNvSpPr>
            <a:spLocks noGrp="1" noChangeArrowheads="1"/>
          </p:cNvSpPr>
          <p:nvPr>
            <p:ph type="body" idx="1"/>
          </p:nvPr>
        </p:nvSpPr>
        <p:spPr bwMode="auto">
          <a:xfrm>
            <a:off x="935038" y="4416425"/>
            <a:ext cx="5140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337" tIns="47668" rIns="95337" bIns="47668" numCol="1" anchor="t" anchorCtr="0" compatLnSpc="1">
            <a:prstTxWarp prst="textNoShape">
              <a:avLst/>
            </a:prstTxWarp>
          </a:bodyPr>
          <a:lstStyle/>
          <a:p>
            <a:pPr eaLnBrk="1" hangingPunct="1"/>
            <a:endParaRPr lang="en-US" altLang="en-US"/>
          </a:p>
        </p:txBody>
      </p:sp>
      <p:sp>
        <p:nvSpPr>
          <p:cNvPr id="2" name="Date Placeholder 1">
            <a:extLst>
              <a:ext uri="{FF2B5EF4-FFF2-40B4-BE49-F238E27FC236}">
                <a16:creationId xmlns:a16="http://schemas.microsoft.com/office/drawing/2014/main" id="{DF50689B-B492-4328-8D1C-093F92212FB8}"/>
              </a:ext>
            </a:extLst>
          </p:cNvPr>
          <p:cNvSpPr>
            <a:spLocks noGrp="1"/>
          </p:cNvSpPr>
          <p:nvPr>
            <p:ph type="dt" sz="quarter" idx="1"/>
          </p:nvPr>
        </p:nvSpPr>
        <p:spPr/>
        <p:txBody>
          <a:bodyPr/>
          <a:lstStyle/>
          <a:p>
            <a:pPr>
              <a:defRPr/>
            </a:pPr>
            <a:r>
              <a:rPr lang="en-US"/>
              <a:t>Insights into Team Dynamics Session (Full Day Design)</a:t>
            </a:r>
            <a:endParaRPr lang="en-GB"/>
          </a:p>
        </p:txBody>
      </p:sp>
    </p:spTree>
    <p:extLst>
      <p:ext uri="{BB962C8B-B14F-4D97-AF65-F5344CB8AC3E}">
        <p14:creationId xmlns:p14="http://schemas.microsoft.com/office/powerpoint/2010/main" val="3879078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566078"/>
            <a:ext cx="10363200" cy="785818"/>
          </a:xfrm>
        </p:spPr>
        <p:txBody>
          <a:bodyPr>
            <a:normAutofit/>
          </a:bodyPr>
          <a:lstStyle>
            <a:lvl1pPr algn="ctr">
              <a:defRPr sz="4000">
                <a:solidFill>
                  <a:schemeClr val="bg1"/>
                </a:solidFill>
              </a:defRPr>
            </a:lvl1pPr>
          </a:lstStyle>
          <a:p>
            <a:r>
              <a:rPr lang="en-US" dirty="0"/>
              <a:t>Beginning the Journey</a:t>
            </a:r>
            <a:endParaRPr lang="en-GB" dirty="0"/>
          </a:p>
        </p:txBody>
      </p:sp>
      <p:sp>
        <p:nvSpPr>
          <p:cNvPr id="3" name="Subtitle 2"/>
          <p:cNvSpPr>
            <a:spLocks noGrp="1"/>
          </p:cNvSpPr>
          <p:nvPr>
            <p:ph type="subTitle" idx="1"/>
          </p:nvPr>
        </p:nvSpPr>
        <p:spPr>
          <a:xfrm>
            <a:off x="1809720" y="5548326"/>
            <a:ext cx="8534400" cy="649274"/>
          </a:xfrm>
        </p:spPr>
        <p:txBody>
          <a:bodyPr>
            <a:normAutofit/>
          </a:bodyPr>
          <a:lstStyle>
            <a:lvl1pPr marL="0" indent="0" algn="ctr">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grpSp>
        <p:nvGrpSpPr>
          <p:cNvPr id="37" name="Group 36"/>
          <p:cNvGrpSpPr/>
          <p:nvPr userDrawn="1"/>
        </p:nvGrpSpPr>
        <p:grpSpPr>
          <a:xfrm>
            <a:off x="5007113" y="217710"/>
            <a:ext cx="2144551" cy="1930405"/>
            <a:chOff x="3621078" y="214290"/>
            <a:chExt cx="1903422" cy="2284473"/>
          </a:xfrm>
        </p:grpSpPr>
        <p:pic>
          <p:nvPicPr>
            <p:cNvPr id="7" name="Picture 6" descr="000_004_Large Discovery globe.png"/>
            <p:cNvPicPr>
              <a:picLocks noChangeAspect="1"/>
            </p:cNvPicPr>
            <p:nvPr userDrawn="1"/>
          </p:nvPicPr>
          <p:blipFill>
            <a:blip r:embed="rId2" cstate="print"/>
            <a:stretch>
              <a:fillRect/>
            </a:stretch>
          </p:blipFill>
          <p:spPr>
            <a:xfrm>
              <a:off x="3643306" y="214290"/>
              <a:ext cx="1801372" cy="1822708"/>
            </a:xfrm>
            <a:prstGeom prst="rect">
              <a:avLst/>
            </a:prstGeom>
          </p:spPr>
        </p:pic>
        <p:pic>
          <p:nvPicPr>
            <p:cNvPr id="8" name="Picture 7" descr="000_008_Insights Discovery.png"/>
            <p:cNvPicPr>
              <a:picLocks noChangeAspect="1"/>
            </p:cNvPicPr>
            <p:nvPr userDrawn="1"/>
          </p:nvPicPr>
          <p:blipFill>
            <a:blip r:embed="rId3" cstate="print">
              <a:lum bright="100000" contrast="100000"/>
            </a:blip>
            <a:stretch>
              <a:fillRect/>
            </a:stretch>
          </p:blipFill>
          <p:spPr>
            <a:xfrm>
              <a:off x="3621078" y="2079616"/>
              <a:ext cx="1903422" cy="419147"/>
            </a:xfrm>
            <a:prstGeom prst="rect">
              <a:avLst/>
            </a:prstGeom>
          </p:spPr>
        </p:pic>
      </p:grpSp>
      <p:sp>
        <p:nvSpPr>
          <p:cNvPr id="39" name="Freeform 38"/>
          <p:cNvSpPr/>
          <p:nvPr userDrawn="1"/>
        </p:nvSpPr>
        <p:spPr>
          <a:xfrm>
            <a:off x="-1528838" y="3428995"/>
            <a:ext cx="14499772" cy="2120906"/>
          </a:xfrm>
          <a:custGeom>
            <a:avLst/>
            <a:gdLst>
              <a:gd name="connsiteX0" fmla="*/ 0 w 10325100"/>
              <a:gd name="connsiteY0" fmla="*/ 800100 h 901700"/>
              <a:gd name="connsiteX1" fmla="*/ 2730500 w 10325100"/>
              <a:gd name="connsiteY1" fmla="*/ 304800 h 901700"/>
              <a:gd name="connsiteX2" fmla="*/ 7467600 w 10325100"/>
              <a:gd name="connsiteY2" fmla="*/ 850900 h 901700"/>
              <a:gd name="connsiteX3" fmla="*/ 10325100 w 10325100"/>
              <a:gd name="connsiteY3" fmla="*/ 0 h 901700"/>
            </a:gdLst>
            <a:ahLst/>
            <a:cxnLst>
              <a:cxn ang="0">
                <a:pos x="connsiteX0" y="connsiteY0"/>
              </a:cxn>
              <a:cxn ang="0">
                <a:pos x="connsiteX1" y="connsiteY1"/>
              </a:cxn>
              <a:cxn ang="0">
                <a:pos x="connsiteX2" y="connsiteY2"/>
              </a:cxn>
              <a:cxn ang="0">
                <a:pos x="connsiteX3" y="connsiteY3"/>
              </a:cxn>
            </a:cxnLst>
            <a:rect l="l" t="t" r="r" b="b"/>
            <a:pathLst>
              <a:path w="10325100" h="901700">
                <a:moveTo>
                  <a:pt x="0" y="800100"/>
                </a:moveTo>
                <a:cubicBezTo>
                  <a:pt x="742950" y="548216"/>
                  <a:pt x="1485900" y="296333"/>
                  <a:pt x="2730500" y="304800"/>
                </a:cubicBezTo>
                <a:cubicBezTo>
                  <a:pt x="3975100" y="313267"/>
                  <a:pt x="6201833" y="901700"/>
                  <a:pt x="7467600" y="850900"/>
                </a:cubicBezTo>
                <a:cubicBezTo>
                  <a:pt x="8733367" y="800100"/>
                  <a:pt x="9529233" y="400050"/>
                  <a:pt x="10325100" y="0"/>
                </a:cubicBez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17" name="Freeform 16"/>
          <p:cNvSpPr/>
          <p:nvPr userDrawn="1"/>
        </p:nvSpPr>
        <p:spPr>
          <a:xfrm>
            <a:off x="-1475272" y="3692749"/>
            <a:ext cx="13766800" cy="1430793"/>
          </a:xfrm>
          <a:custGeom>
            <a:avLst/>
            <a:gdLst>
              <a:gd name="connsiteX0" fmla="*/ 0 w 10325100"/>
              <a:gd name="connsiteY0" fmla="*/ 800100 h 901700"/>
              <a:gd name="connsiteX1" fmla="*/ 2730500 w 10325100"/>
              <a:gd name="connsiteY1" fmla="*/ 304800 h 901700"/>
              <a:gd name="connsiteX2" fmla="*/ 7467600 w 10325100"/>
              <a:gd name="connsiteY2" fmla="*/ 850900 h 901700"/>
              <a:gd name="connsiteX3" fmla="*/ 10325100 w 10325100"/>
              <a:gd name="connsiteY3" fmla="*/ 0 h 901700"/>
            </a:gdLst>
            <a:ahLst/>
            <a:cxnLst>
              <a:cxn ang="0">
                <a:pos x="connsiteX0" y="connsiteY0"/>
              </a:cxn>
              <a:cxn ang="0">
                <a:pos x="connsiteX1" y="connsiteY1"/>
              </a:cxn>
              <a:cxn ang="0">
                <a:pos x="connsiteX2" y="connsiteY2"/>
              </a:cxn>
              <a:cxn ang="0">
                <a:pos x="connsiteX3" y="connsiteY3"/>
              </a:cxn>
            </a:cxnLst>
            <a:rect l="l" t="t" r="r" b="b"/>
            <a:pathLst>
              <a:path w="10325100" h="901700">
                <a:moveTo>
                  <a:pt x="0" y="800100"/>
                </a:moveTo>
                <a:cubicBezTo>
                  <a:pt x="742950" y="548216"/>
                  <a:pt x="1485900" y="296333"/>
                  <a:pt x="2730500" y="304800"/>
                </a:cubicBezTo>
                <a:cubicBezTo>
                  <a:pt x="3975100" y="313267"/>
                  <a:pt x="6201833" y="901700"/>
                  <a:pt x="7467600" y="850900"/>
                </a:cubicBezTo>
                <a:cubicBezTo>
                  <a:pt x="8733367" y="800100"/>
                  <a:pt x="9529233" y="400050"/>
                  <a:pt x="10325100" y="0"/>
                </a:cubicBezTo>
              </a:path>
            </a:pathLst>
          </a:custGeom>
          <a:ln w="571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20" name="Freeform 19"/>
          <p:cNvSpPr/>
          <p:nvPr userDrawn="1"/>
        </p:nvSpPr>
        <p:spPr>
          <a:xfrm>
            <a:off x="-2150534" y="2904666"/>
            <a:ext cx="15368931" cy="2151747"/>
          </a:xfrm>
          <a:custGeom>
            <a:avLst/>
            <a:gdLst>
              <a:gd name="connsiteX0" fmla="*/ 0 w 10325100"/>
              <a:gd name="connsiteY0" fmla="*/ 800100 h 901700"/>
              <a:gd name="connsiteX1" fmla="*/ 2730500 w 10325100"/>
              <a:gd name="connsiteY1" fmla="*/ 304800 h 901700"/>
              <a:gd name="connsiteX2" fmla="*/ 7467600 w 10325100"/>
              <a:gd name="connsiteY2" fmla="*/ 850900 h 901700"/>
              <a:gd name="connsiteX3" fmla="*/ 10325100 w 10325100"/>
              <a:gd name="connsiteY3" fmla="*/ 0 h 901700"/>
            </a:gdLst>
            <a:ahLst/>
            <a:cxnLst>
              <a:cxn ang="0">
                <a:pos x="connsiteX0" y="connsiteY0"/>
              </a:cxn>
              <a:cxn ang="0">
                <a:pos x="connsiteX1" y="connsiteY1"/>
              </a:cxn>
              <a:cxn ang="0">
                <a:pos x="connsiteX2" y="connsiteY2"/>
              </a:cxn>
              <a:cxn ang="0">
                <a:pos x="connsiteX3" y="connsiteY3"/>
              </a:cxn>
            </a:cxnLst>
            <a:rect l="l" t="t" r="r" b="b"/>
            <a:pathLst>
              <a:path w="10325100" h="901700">
                <a:moveTo>
                  <a:pt x="0" y="800100"/>
                </a:moveTo>
                <a:cubicBezTo>
                  <a:pt x="742950" y="548216"/>
                  <a:pt x="1485900" y="296333"/>
                  <a:pt x="2730500" y="304800"/>
                </a:cubicBezTo>
                <a:cubicBezTo>
                  <a:pt x="3975100" y="313267"/>
                  <a:pt x="6201833" y="901700"/>
                  <a:pt x="7467600" y="850900"/>
                </a:cubicBezTo>
                <a:cubicBezTo>
                  <a:pt x="8733367" y="800100"/>
                  <a:pt x="9529233" y="400050"/>
                  <a:pt x="10325100" y="0"/>
                </a:cubicBez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34" name="Oval 33"/>
          <p:cNvSpPr/>
          <p:nvPr userDrawn="1"/>
        </p:nvSpPr>
        <p:spPr>
          <a:xfrm>
            <a:off x="1301718" y="3998894"/>
            <a:ext cx="476253" cy="35719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Oval 34"/>
          <p:cNvSpPr/>
          <p:nvPr userDrawn="1"/>
        </p:nvSpPr>
        <p:spPr>
          <a:xfrm>
            <a:off x="768314" y="4070432"/>
            <a:ext cx="476253" cy="357190"/>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Oval 23"/>
          <p:cNvSpPr/>
          <p:nvPr userDrawn="1"/>
        </p:nvSpPr>
        <p:spPr>
          <a:xfrm>
            <a:off x="10637508" y="4293771"/>
            <a:ext cx="476253" cy="357190"/>
          </a:xfrm>
          <a:prstGeom prst="ellipse">
            <a:avLst/>
          </a:prstGeom>
          <a:solidFill>
            <a:schemeClr val="tx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Oval 25"/>
          <p:cNvSpPr/>
          <p:nvPr userDrawn="1"/>
        </p:nvSpPr>
        <p:spPr>
          <a:xfrm>
            <a:off x="4743434" y="4412233"/>
            <a:ext cx="476253" cy="357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Oval 26"/>
          <p:cNvSpPr/>
          <p:nvPr userDrawn="1"/>
        </p:nvSpPr>
        <p:spPr>
          <a:xfrm>
            <a:off x="3842998" y="4213457"/>
            <a:ext cx="476253" cy="357190"/>
          </a:xfrm>
          <a:prstGeom prst="ellipse">
            <a:avLst/>
          </a:prstGeom>
          <a:solidFill>
            <a:srgbClr val="91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Oval 27"/>
          <p:cNvSpPr/>
          <p:nvPr userDrawn="1"/>
        </p:nvSpPr>
        <p:spPr>
          <a:xfrm>
            <a:off x="3342622" y="4150140"/>
            <a:ext cx="476253" cy="357190"/>
          </a:xfrm>
          <a:prstGeom prst="ellipse">
            <a:avLst/>
          </a:prstGeom>
          <a:solidFill>
            <a:srgbClr val="B71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Oval 28"/>
          <p:cNvSpPr/>
          <p:nvPr userDrawn="1"/>
        </p:nvSpPr>
        <p:spPr>
          <a:xfrm>
            <a:off x="5209351" y="4493249"/>
            <a:ext cx="476253" cy="35719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Oval 29"/>
          <p:cNvSpPr/>
          <p:nvPr userDrawn="1"/>
        </p:nvSpPr>
        <p:spPr>
          <a:xfrm>
            <a:off x="7893064" y="4862217"/>
            <a:ext cx="476253" cy="357190"/>
          </a:xfrm>
          <a:prstGeom prst="ellipse">
            <a:avLst/>
          </a:prstGeom>
          <a:solidFill>
            <a:srgbClr val="017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Oval 30"/>
          <p:cNvSpPr/>
          <p:nvPr userDrawn="1"/>
        </p:nvSpPr>
        <p:spPr>
          <a:xfrm>
            <a:off x="8378216" y="4867278"/>
            <a:ext cx="476253" cy="357190"/>
          </a:xfrm>
          <a:prstGeom prst="ellipse">
            <a:avLst/>
          </a:prstGeom>
          <a:solidFill>
            <a:srgbClr val="B0D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Oval 32"/>
          <p:cNvSpPr/>
          <p:nvPr userDrawn="1"/>
        </p:nvSpPr>
        <p:spPr>
          <a:xfrm>
            <a:off x="5681979" y="4581276"/>
            <a:ext cx="476253" cy="357190"/>
          </a:xfrm>
          <a:prstGeom prst="ellipse">
            <a:avLst/>
          </a:prstGeom>
          <a:solidFill>
            <a:srgbClr val="6F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Footer Placeholder 3"/>
          <p:cNvSpPr txBox="1">
            <a:spLocks/>
          </p:cNvSpPr>
          <p:nvPr userDrawn="1"/>
        </p:nvSpPr>
        <p:spPr>
          <a:xfrm>
            <a:off x="0" y="6543676"/>
            <a:ext cx="12192000" cy="200025"/>
          </a:xfrm>
          <a:prstGeom prst="rect">
            <a:avLst/>
          </a:prstGeom>
        </p:spPr>
        <p:txBody>
          <a:bodyPr vert="horz" lIns="91440" tIns="45720" rIns="91440" bIns="45720" rtlCol="0" anchor="ctr"/>
          <a:lstStyle>
            <a:lvl1pP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 The Insights Group Ltd, 2009. All rights reserved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Insights Discovery and Insights Learning Systems were originated by </a:t>
            </a:r>
            <a:r>
              <a:rPr kumimoji="0" lang="en-GB" sz="700" b="0" i="0" u="none" strike="noStrike" kern="1200" cap="none" spc="0" normalizeH="0" baseline="0" noProof="0" dirty="0" err="1">
                <a:ln>
                  <a:noFill/>
                </a:ln>
                <a:solidFill>
                  <a:schemeClr val="bg1"/>
                </a:solidFill>
                <a:effectLst/>
                <a:uLnTx/>
                <a:uFillTx/>
                <a:latin typeface="Arial" pitchFamily="34" charset="0"/>
                <a:ea typeface="+mn-ea"/>
                <a:cs typeface="Arial" pitchFamily="34" charset="0"/>
              </a:rPr>
              <a:t>Andi</a:t>
            </a:r>
            <a:r>
              <a:rPr kumimoji="0" lang="en-GB" sz="7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 and Andy Lothian.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Insights, Insights Discovery and the Insights Wheel are registered trademarks of The Insights Group Ltd.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chemeClr val="bg1"/>
                </a:solidFill>
                <a:effectLst/>
                <a:uLnTx/>
                <a:uFillTx/>
                <a:latin typeface="Arial" pitchFamily="34" charset="0"/>
                <a:ea typeface="+mn-ea"/>
                <a:cs typeface="Arial" pitchFamily="34" charset="0"/>
              </a:rPr>
              <a:t>.</a:t>
            </a:r>
          </a:p>
        </p:txBody>
      </p:sp>
    </p:spTree>
    <p:extLst>
      <p:ext uri="{BB962C8B-B14F-4D97-AF65-F5344CB8AC3E}">
        <p14:creationId xmlns:p14="http://schemas.microsoft.com/office/powerpoint/2010/main" val="12797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63538"/>
            <a:ext cx="10896600" cy="2163762"/>
          </a:xfrm>
        </p:spPr>
        <p:txBody>
          <a:bodyPr/>
          <a:lstStyle>
            <a:lvl1pPr>
              <a:defRPr>
                <a:solidFill>
                  <a:schemeClr val="tx1"/>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F0E7B72E-E686-4551-97B9-D5EB8F1D78F0}" type="datetimeFigureOut">
              <a:rPr lang="en-US" smtClean="0"/>
              <a:pPr/>
              <a:t>3/2/22</a:t>
            </a:fld>
            <a:endParaRPr lang="en-GB"/>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GB"/>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A9B692D5-B8CE-4FC5-B7CB-DE17F10FF091}" type="slidenum">
              <a:rPr lang="en-GB" smtClean="0"/>
              <a:pPr/>
              <a:t>‹#›</a:t>
            </a:fld>
            <a:endParaRPr lang="en-GB"/>
          </a:p>
        </p:txBody>
      </p:sp>
    </p:spTree>
    <p:extLst>
      <p:ext uri="{BB962C8B-B14F-4D97-AF65-F5344CB8AC3E}">
        <p14:creationId xmlns:p14="http://schemas.microsoft.com/office/powerpoint/2010/main" val="4089606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400">
                <a:solidFill>
                  <a:schemeClr val="tx1"/>
                </a:solidFill>
              </a:defRPr>
            </a:lvl1pPr>
          </a:lstStyle>
          <a:p>
            <a:r>
              <a:rPr lang="en-US" dirty="0"/>
              <a:t>Click to edit Master title style</a:t>
            </a:r>
            <a:endParaRPr lang="en-GB" dirty="0"/>
          </a:p>
        </p:txBody>
      </p:sp>
      <p:grpSp>
        <p:nvGrpSpPr>
          <p:cNvPr id="11" name="Group 10"/>
          <p:cNvGrpSpPr/>
          <p:nvPr userDrawn="1"/>
        </p:nvGrpSpPr>
        <p:grpSpPr>
          <a:xfrm>
            <a:off x="-1543353" y="6012544"/>
            <a:ext cx="14141753" cy="816428"/>
            <a:chOff x="-1157515" y="6041572"/>
            <a:chExt cx="10606315" cy="816428"/>
          </a:xfrm>
        </p:grpSpPr>
        <p:sp>
          <p:nvSpPr>
            <p:cNvPr id="6" name="Freeform 5"/>
            <p:cNvSpPr/>
            <p:nvPr userDrawn="1"/>
          </p:nvSpPr>
          <p:spPr>
            <a:xfrm>
              <a:off x="-1157515" y="6041572"/>
              <a:ext cx="10276115" cy="703938"/>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7" name="Oval 6"/>
            <p:cNvSpPr/>
            <p:nvPr userDrawn="1"/>
          </p:nvSpPr>
          <p:spPr>
            <a:xfrm>
              <a:off x="2265786" y="6311895"/>
              <a:ext cx="338271" cy="3382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Freeform 7"/>
            <p:cNvSpPr/>
            <p:nvPr userDrawn="1"/>
          </p:nvSpPr>
          <p:spPr>
            <a:xfrm>
              <a:off x="-1117600" y="6057900"/>
              <a:ext cx="10566400" cy="800100"/>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9" name="Oval 8"/>
            <p:cNvSpPr/>
            <p:nvPr userDrawn="1"/>
          </p:nvSpPr>
          <p:spPr>
            <a:xfrm>
              <a:off x="2669014" y="6235487"/>
              <a:ext cx="338271" cy="338271"/>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Oval 9"/>
            <p:cNvSpPr/>
            <p:nvPr userDrawn="1"/>
          </p:nvSpPr>
          <p:spPr>
            <a:xfrm>
              <a:off x="6704458" y="6102131"/>
              <a:ext cx="338271" cy="3382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Tree>
    <p:extLst>
      <p:ext uri="{BB962C8B-B14F-4D97-AF65-F5344CB8AC3E}">
        <p14:creationId xmlns:p14="http://schemas.microsoft.com/office/powerpoint/2010/main" val="174923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400">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200485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742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F0E7B72E-E686-4551-97B9-D5EB8F1D78F0}" type="datetimeFigureOut">
              <a:rPr lang="en-US" smtClean="0"/>
              <a:pPr/>
              <a:t>3/2/22</a:t>
            </a:fld>
            <a:endParaRPr lang="en-GB"/>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A9B692D5-B8CE-4FC5-B7CB-DE17F10FF091}" type="slidenum">
              <a:rPr lang="en-GB" smtClean="0"/>
              <a:pPr/>
              <a:t>‹#›</a:t>
            </a:fld>
            <a:endParaRPr lang="en-GB"/>
          </a:p>
        </p:txBody>
      </p:sp>
    </p:spTree>
    <p:extLst>
      <p:ext uri="{BB962C8B-B14F-4D97-AF65-F5344CB8AC3E}">
        <p14:creationId xmlns:p14="http://schemas.microsoft.com/office/powerpoint/2010/main" val="1792730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F0E7B72E-E686-4551-97B9-D5EB8F1D78F0}" type="datetimeFigureOut">
              <a:rPr lang="en-US" smtClean="0"/>
              <a:pPr/>
              <a:t>3/2/22</a:t>
            </a:fld>
            <a:endParaRPr lang="en-GB"/>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A9B692D5-B8CE-4FC5-B7CB-DE17F10FF091}" type="slidenum">
              <a:rPr lang="en-GB" smtClean="0"/>
              <a:pPr/>
              <a:t>‹#›</a:t>
            </a:fld>
            <a:endParaRPr lang="en-GB"/>
          </a:p>
        </p:txBody>
      </p:sp>
    </p:spTree>
    <p:extLst>
      <p:ext uri="{BB962C8B-B14F-4D97-AF65-F5344CB8AC3E}">
        <p14:creationId xmlns:p14="http://schemas.microsoft.com/office/powerpoint/2010/main" val="1879396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F0E7B72E-E686-4551-97B9-D5EB8F1D78F0}" type="datetimeFigureOut">
              <a:rPr lang="en-US" smtClean="0"/>
              <a:pPr/>
              <a:t>3/2/22</a:t>
            </a:fld>
            <a:endParaRPr lang="en-GB"/>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9B692D5-B8CE-4FC5-B7CB-DE17F10FF091}" type="slidenum">
              <a:rPr lang="en-GB" smtClean="0"/>
              <a:pPr/>
              <a:t>‹#›</a:t>
            </a:fld>
            <a:endParaRPr lang="en-GB"/>
          </a:p>
        </p:txBody>
      </p:sp>
    </p:spTree>
    <p:extLst>
      <p:ext uri="{BB962C8B-B14F-4D97-AF65-F5344CB8AC3E}">
        <p14:creationId xmlns:p14="http://schemas.microsoft.com/office/powerpoint/2010/main" val="423326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F0E7B72E-E686-4551-97B9-D5EB8F1D78F0}" type="datetimeFigureOut">
              <a:rPr lang="en-US" smtClean="0"/>
              <a:pPr/>
              <a:t>3/2/22</a:t>
            </a:fld>
            <a:endParaRPr lang="en-GB"/>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9B692D5-B8CE-4FC5-B7CB-DE17F10FF091}" type="slidenum">
              <a:rPr lang="en-GB" smtClean="0"/>
              <a:pPr/>
              <a:t>‹#›</a:t>
            </a:fld>
            <a:endParaRPr lang="en-GB"/>
          </a:p>
        </p:txBody>
      </p:sp>
    </p:spTree>
    <p:extLst>
      <p:ext uri="{BB962C8B-B14F-4D97-AF65-F5344CB8AC3E}">
        <p14:creationId xmlns:p14="http://schemas.microsoft.com/office/powerpoint/2010/main" val="2501395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48217" y="0"/>
            <a:ext cx="8102600" cy="914400"/>
          </a:xfrm>
        </p:spPr>
        <p:txBody>
          <a:bodyPr/>
          <a:lstStyle/>
          <a:p>
            <a:r>
              <a:rPr lang="en-US"/>
              <a:t>Click to edit Master title style</a:t>
            </a:r>
            <a:endParaRPr lang="en-GB"/>
          </a:p>
        </p:txBody>
      </p:sp>
      <p:sp>
        <p:nvSpPr>
          <p:cNvPr id="3" name="Content Placeholder 2"/>
          <p:cNvSpPr>
            <a:spLocks noGrp="1"/>
          </p:cNvSpPr>
          <p:nvPr>
            <p:ph sz="quarter" idx="1"/>
          </p:nvPr>
        </p:nvSpPr>
        <p:spPr>
          <a:xfrm>
            <a:off x="537633" y="1111250"/>
            <a:ext cx="5520267" cy="256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261100" y="1111250"/>
            <a:ext cx="5520267" cy="256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537633" y="3830639"/>
            <a:ext cx="5520267" cy="256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6261100" y="3830639"/>
            <a:ext cx="5520267" cy="256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a:xfrm>
            <a:off x="431801" y="6608763"/>
            <a:ext cx="11442700" cy="285750"/>
          </a:xfrm>
          <a:prstGeom prst="rect">
            <a:avLst/>
          </a:prstGeom>
        </p:spPr>
        <p:txBody>
          <a:bodyPr/>
          <a:lstStyle>
            <a:lvl1pPr algn="l">
              <a:defRPr/>
            </a:lvl1pPr>
          </a:lstStyle>
          <a:p>
            <a:r>
              <a:rPr lang="en-GB"/>
              <a:t>© Andrew Lothian, Insights, Dundee, Scotland, 2006. All rights reserved. INSIGHTS, INSIGHTS DISCOVERY and INSIGHTS WHEEL are registered Trade Marks.</a:t>
            </a:r>
          </a:p>
          <a:p>
            <a:endParaRPr lang="fr-FR"/>
          </a:p>
        </p:txBody>
      </p:sp>
    </p:spTree>
    <p:extLst>
      <p:ext uri="{BB962C8B-B14F-4D97-AF65-F5344CB8AC3E}">
        <p14:creationId xmlns:p14="http://schemas.microsoft.com/office/powerpoint/2010/main" val="69938159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217" y="0"/>
            <a:ext cx="8102600" cy="914400"/>
          </a:xfrm>
        </p:spPr>
        <p:txBody>
          <a:bodyPr/>
          <a:lstStyle/>
          <a:p>
            <a:r>
              <a:rPr lang="en-US"/>
              <a:t>Click to edit Master title style</a:t>
            </a:r>
          </a:p>
        </p:txBody>
      </p:sp>
      <p:sp>
        <p:nvSpPr>
          <p:cNvPr id="3" name="Text Placeholder 2"/>
          <p:cNvSpPr>
            <a:spLocks noGrp="1"/>
          </p:cNvSpPr>
          <p:nvPr>
            <p:ph type="body" sz="half" idx="1"/>
          </p:nvPr>
        </p:nvSpPr>
        <p:spPr>
          <a:xfrm>
            <a:off x="537633" y="1111251"/>
            <a:ext cx="5520267" cy="5286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1100" y="1111251"/>
            <a:ext cx="5520267" cy="5286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p:cNvSpPr>
            <a:spLocks noGrp="1" noChangeArrowheads="1"/>
          </p:cNvSpPr>
          <p:nvPr>
            <p:ph type="ftr" sz="quarter" idx="10"/>
          </p:nvPr>
        </p:nvSpPr>
        <p:spPr>
          <a:xfrm>
            <a:off x="431801" y="6608763"/>
            <a:ext cx="11442700" cy="285750"/>
          </a:xfrm>
          <a:prstGeom prst="rect">
            <a:avLst/>
          </a:prstGeom>
          <a:ln/>
        </p:spPr>
        <p:txBody>
          <a:bodyPr/>
          <a:lstStyle>
            <a:lvl1pPr>
              <a:defRPr/>
            </a:lvl1pPr>
          </a:lstStyle>
          <a:p>
            <a:pPr>
              <a:defRPr/>
            </a:pPr>
            <a:r>
              <a:rPr lang="en-US"/>
              <a:t>© Andrew Lothian, Insights, Dundee, Scotland, 2006. All rights reserved. INSIGHTS, INSIGHTS DISCOVERY and INSIGHTS WHEEL are registered Trade Marks.</a:t>
            </a:r>
          </a:p>
          <a:p>
            <a:pPr>
              <a:defRPr/>
            </a:pPr>
            <a:endParaRPr lang="fr-FR"/>
          </a:p>
        </p:txBody>
      </p:sp>
    </p:spTree>
    <p:extLst>
      <p:ext uri="{BB962C8B-B14F-4D97-AF65-F5344CB8AC3E}">
        <p14:creationId xmlns:p14="http://schemas.microsoft.com/office/powerpoint/2010/main" val="17265925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a:xfrm>
            <a:off x="609600" y="363538"/>
            <a:ext cx="5469467" cy="2163762"/>
          </a:xfrm>
        </p:spPr>
        <p:txBody>
          <a:bodyPr/>
          <a:lstStyle>
            <a:lvl1pPr>
              <a:defRPr>
                <a:solidFill>
                  <a:schemeClr val="tx1"/>
                </a:solidFill>
              </a:defRPr>
            </a:lvl1pPr>
          </a:lstStyle>
          <a:p>
            <a:r>
              <a:rPr lang="en-US" dirty="0"/>
              <a:t>Click to edit Master title style</a:t>
            </a:r>
            <a:endParaRPr lang="en-GB" dirty="0"/>
          </a:p>
        </p:txBody>
      </p:sp>
      <p:grpSp>
        <p:nvGrpSpPr>
          <p:cNvPr id="20" name="Group 19"/>
          <p:cNvGrpSpPr/>
          <p:nvPr userDrawn="1"/>
        </p:nvGrpSpPr>
        <p:grpSpPr>
          <a:xfrm rot="177819">
            <a:off x="-1860611" y="5079093"/>
            <a:ext cx="18186400" cy="2098436"/>
            <a:chOff x="-1395458" y="4926693"/>
            <a:chExt cx="13639800" cy="2098436"/>
          </a:xfrm>
        </p:grpSpPr>
        <p:sp>
          <p:nvSpPr>
            <p:cNvPr id="30" name="Freeform 29"/>
            <p:cNvSpPr/>
            <p:nvPr userDrawn="1"/>
          </p:nvSpPr>
          <p:spPr>
            <a:xfrm>
              <a:off x="-1395458" y="5178878"/>
              <a:ext cx="13639800" cy="1778000"/>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31" name="Freeform 30"/>
            <p:cNvSpPr/>
            <p:nvPr userDrawn="1"/>
          </p:nvSpPr>
          <p:spPr>
            <a:xfrm>
              <a:off x="-1364343" y="4926693"/>
              <a:ext cx="13324114" cy="2046513"/>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33" name="Oval 32"/>
            <p:cNvSpPr/>
            <p:nvPr userDrawn="1"/>
          </p:nvSpPr>
          <p:spPr>
            <a:xfrm>
              <a:off x="7768609" y="5355295"/>
              <a:ext cx="263865" cy="26386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Oval 33"/>
            <p:cNvSpPr/>
            <p:nvPr userDrawn="1"/>
          </p:nvSpPr>
          <p:spPr>
            <a:xfrm>
              <a:off x="8051799" y="5379375"/>
              <a:ext cx="263865" cy="26386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Oval 34"/>
            <p:cNvSpPr/>
            <p:nvPr userDrawn="1"/>
          </p:nvSpPr>
          <p:spPr>
            <a:xfrm>
              <a:off x="2516877" y="6313838"/>
              <a:ext cx="263865" cy="263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Oval 35"/>
            <p:cNvSpPr/>
            <p:nvPr userDrawn="1"/>
          </p:nvSpPr>
          <p:spPr>
            <a:xfrm>
              <a:off x="5719484" y="5568113"/>
              <a:ext cx="263865" cy="263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Oval 36"/>
            <p:cNvSpPr/>
            <p:nvPr userDrawn="1"/>
          </p:nvSpPr>
          <p:spPr>
            <a:xfrm>
              <a:off x="6038751" y="5505820"/>
              <a:ext cx="263865" cy="263865"/>
            </a:xfrm>
            <a:prstGeom prst="ellipse">
              <a:avLst/>
            </a:prstGeom>
            <a:solidFill>
              <a:schemeClr val="bg1"/>
            </a:solidFill>
            <a:ln>
              <a:solidFill>
                <a:srgbClr val="9136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Oval 37"/>
            <p:cNvSpPr/>
            <p:nvPr userDrawn="1"/>
          </p:nvSpPr>
          <p:spPr>
            <a:xfrm>
              <a:off x="1940292" y="6357144"/>
              <a:ext cx="263865" cy="263865"/>
            </a:xfrm>
            <a:prstGeom prst="ellipse">
              <a:avLst/>
            </a:prstGeom>
            <a:solidFill>
              <a:srgbClr val="B71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9" name="Oval 38"/>
            <p:cNvSpPr/>
            <p:nvPr userDrawn="1"/>
          </p:nvSpPr>
          <p:spPr>
            <a:xfrm>
              <a:off x="4678211" y="5844313"/>
              <a:ext cx="263865" cy="26386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Oval 39"/>
            <p:cNvSpPr/>
            <p:nvPr userDrawn="1"/>
          </p:nvSpPr>
          <p:spPr>
            <a:xfrm>
              <a:off x="7012126" y="5362290"/>
              <a:ext cx="263865" cy="263865"/>
            </a:xfrm>
            <a:prstGeom prst="ellipse">
              <a:avLst/>
            </a:prstGeom>
            <a:solidFill>
              <a:srgbClr val="017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Oval 40"/>
            <p:cNvSpPr/>
            <p:nvPr userDrawn="1"/>
          </p:nvSpPr>
          <p:spPr>
            <a:xfrm>
              <a:off x="7329048" y="5325447"/>
              <a:ext cx="263865" cy="263865"/>
            </a:xfrm>
            <a:prstGeom prst="ellipse">
              <a:avLst/>
            </a:prstGeom>
            <a:solidFill>
              <a:srgbClr val="B0D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Oval 41"/>
            <p:cNvSpPr/>
            <p:nvPr userDrawn="1"/>
          </p:nvSpPr>
          <p:spPr>
            <a:xfrm>
              <a:off x="6306855" y="5459034"/>
              <a:ext cx="263865" cy="263865"/>
            </a:xfrm>
            <a:prstGeom prst="ellipse">
              <a:avLst/>
            </a:prstGeom>
            <a:solidFill>
              <a:srgbClr val="6F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Oval 42"/>
            <p:cNvSpPr/>
            <p:nvPr userDrawn="1"/>
          </p:nvSpPr>
          <p:spPr>
            <a:xfrm>
              <a:off x="5429256" y="5648794"/>
              <a:ext cx="263865" cy="26386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Oval 43"/>
            <p:cNvSpPr/>
            <p:nvPr userDrawn="1"/>
          </p:nvSpPr>
          <p:spPr>
            <a:xfrm>
              <a:off x="2809362" y="6262860"/>
              <a:ext cx="263865" cy="26386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Freeform 44"/>
            <p:cNvSpPr/>
            <p:nvPr userDrawn="1"/>
          </p:nvSpPr>
          <p:spPr>
            <a:xfrm>
              <a:off x="-812800" y="5630635"/>
              <a:ext cx="12554857" cy="1394494"/>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grpSp>
    </p:spTree>
    <p:extLst>
      <p:ext uri="{BB962C8B-B14F-4D97-AF65-F5344CB8AC3E}">
        <p14:creationId xmlns:p14="http://schemas.microsoft.com/office/powerpoint/2010/main" val="12388694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with Sidebar - Right">
    <p:spTree>
      <p:nvGrpSpPr>
        <p:cNvPr id="1" name=""/>
        <p:cNvGrpSpPr/>
        <p:nvPr/>
      </p:nvGrpSpPr>
      <p:grpSpPr>
        <a:xfrm>
          <a:off x="0" y="0"/>
          <a:ext cx="0" cy="0"/>
          <a:chOff x="0" y="0"/>
          <a:chExt cx="0" cy="0"/>
        </a:xfrm>
      </p:grpSpPr>
      <p:sp>
        <p:nvSpPr>
          <p:cNvPr id="8" name="Title 1"/>
          <p:cNvSpPr>
            <a:spLocks noGrp="1"/>
          </p:cNvSpPr>
          <p:nvPr>
            <p:ph type="ctrTitle"/>
          </p:nvPr>
        </p:nvSpPr>
        <p:spPr>
          <a:xfrm>
            <a:off x="527382" y="2132856"/>
            <a:ext cx="6528725" cy="1656184"/>
          </a:xfrm>
        </p:spPr>
        <p:txBody>
          <a:bodyPr/>
          <a:lstStyle>
            <a:lvl1pPr algn="l">
              <a:defRPr>
                <a:solidFill>
                  <a:schemeClr val="tx1"/>
                </a:solidFill>
              </a:defRPr>
            </a:lvl1pPr>
          </a:lstStyle>
          <a:p>
            <a:r>
              <a:rPr lang="en-US"/>
              <a:t>Click to edit Master title style</a:t>
            </a:r>
            <a:endParaRPr lang="en-GB" dirty="0"/>
          </a:p>
        </p:txBody>
      </p:sp>
      <p:sp>
        <p:nvSpPr>
          <p:cNvPr id="9" name="Subtitle 2"/>
          <p:cNvSpPr>
            <a:spLocks noGrp="1"/>
          </p:cNvSpPr>
          <p:nvPr>
            <p:ph type="subTitle" idx="1"/>
          </p:nvPr>
        </p:nvSpPr>
        <p:spPr>
          <a:xfrm>
            <a:off x="527382" y="4005064"/>
            <a:ext cx="6528725" cy="1008112"/>
          </a:xfrm>
        </p:spPr>
        <p:txBody>
          <a:bodyPr>
            <a:noAutofit/>
          </a:bodyPr>
          <a:lstStyle>
            <a:lvl1pPr marL="0" indent="0" algn="l">
              <a:buNone/>
              <a:defRPr sz="3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13" name="Content Placeholder 2"/>
          <p:cNvSpPr>
            <a:spLocks noGrp="1"/>
          </p:cNvSpPr>
          <p:nvPr>
            <p:ph idx="13"/>
          </p:nvPr>
        </p:nvSpPr>
        <p:spPr>
          <a:xfrm>
            <a:off x="7872000" y="0"/>
            <a:ext cx="4320000" cy="6858000"/>
          </a:xfrm>
          <a:solidFill>
            <a:schemeClr val="tx1">
              <a:lumMod val="50000"/>
              <a:lumOff val="50000"/>
            </a:schemeClr>
          </a:solidFill>
        </p:spPr>
        <p:txBody>
          <a:bodyPr/>
          <a:lstStyle/>
          <a:p>
            <a:pPr lvl="0"/>
            <a:r>
              <a:rPr lang="en-US"/>
              <a:t>Click to edit Master text styles</a:t>
            </a:r>
          </a:p>
        </p:txBody>
      </p:sp>
      <p:pic>
        <p:nvPicPr>
          <p:cNvPr id="7" name="Picture 2" descr="C:\Documents and Settings\bglennie\My Documents\Version Cue\Insights Brand 2011\logo\png\insights master logo v1 2011.png"/>
          <p:cNvPicPr>
            <a:picLocks noChangeAspect="1" noChangeArrowheads="1"/>
          </p:cNvPicPr>
          <p:nvPr userDrawn="1"/>
        </p:nvPicPr>
        <p:blipFill>
          <a:blip r:embed="rId2" cstate="print"/>
          <a:srcRect/>
          <a:stretch>
            <a:fillRect/>
          </a:stretch>
        </p:blipFill>
        <p:spPr bwMode="auto">
          <a:xfrm>
            <a:off x="431371" y="548681"/>
            <a:ext cx="3072341" cy="612843"/>
          </a:xfrm>
          <a:prstGeom prst="rect">
            <a:avLst/>
          </a:prstGeom>
          <a:noFill/>
        </p:spPr>
      </p:pic>
    </p:spTree>
    <p:extLst>
      <p:ext uri="{BB962C8B-B14F-4D97-AF65-F5344CB8AC3E}">
        <p14:creationId xmlns:p14="http://schemas.microsoft.com/office/powerpoint/2010/main" val="1987716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Grey - 2 Columns">
    <p:spTree>
      <p:nvGrpSpPr>
        <p:cNvPr id="1" name=""/>
        <p:cNvGrpSpPr/>
        <p:nvPr/>
      </p:nvGrpSpPr>
      <p:grpSpPr>
        <a:xfrm>
          <a:off x="0" y="0"/>
          <a:ext cx="0" cy="0"/>
          <a:chOff x="0" y="0"/>
          <a:chExt cx="0" cy="0"/>
        </a:xfrm>
      </p:grpSpPr>
      <p:grpSp>
        <p:nvGrpSpPr>
          <p:cNvPr id="5" name="Group 12"/>
          <p:cNvGrpSpPr>
            <a:grpSpLocks/>
          </p:cNvGrpSpPr>
          <p:nvPr userDrawn="1"/>
        </p:nvGrpSpPr>
        <p:grpSpPr bwMode="auto">
          <a:xfrm>
            <a:off x="-4233" y="5837238"/>
            <a:ext cx="12196233" cy="1020762"/>
            <a:chOff x="-1588" y="5838826"/>
            <a:chExt cx="9147176" cy="1020762"/>
          </a:xfrm>
        </p:grpSpPr>
        <p:sp>
          <p:nvSpPr>
            <p:cNvPr id="6" name="Freeform 11"/>
            <p:cNvSpPr>
              <a:spLocks/>
            </p:cNvSpPr>
            <p:nvPr userDrawn="1"/>
          </p:nvSpPr>
          <p:spPr bwMode="auto">
            <a:xfrm>
              <a:off x="-1588" y="5838826"/>
              <a:ext cx="9147176" cy="1020762"/>
            </a:xfrm>
            <a:custGeom>
              <a:avLst/>
              <a:gdLst>
                <a:gd name="T0" fmla="*/ 2147483647 w 4096"/>
                <a:gd name="T1" fmla="*/ 2147483647 h 458"/>
                <a:gd name="T2" fmla="*/ 2147483647 w 4096"/>
                <a:gd name="T3" fmla="*/ 2147483647 h 458"/>
                <a:gd name="T4" fmla="*/ 2147483647 w 4096"/>
                <a:gd name="T5" fmla="*/ 2147483647 h 458"/>
                <a:gd name="T6" fmla="*/ 0 w 4096"/>
                <a:gd name="T7" fmla="*/ 2147483647 h 458"/>
                <a:gd name="T8" fmla="*/ 0 w 4096"/>
                <a:gd name="T9" fmla="*/ 2147483647 h 458"/>
                <a:gd name="T10" fmla="*/ 2147483647 w 4096"/>
                <a:gd name="T11" fmla="*/ 2147483647 h 4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96" h="458">
                  <a:moveTo>
                    <a:pt x="4096" y="458"/>
                  </a:moveTo>
                  <a:cubicBezTo>
                    <a:pt x="4096" y="99"/>
                    <a:pt x="4096" y="99"/>
                    <a:pt x="4096" y="99"/>
                  </a:cubicBezTo>
                  <a:cubicBezTo>
                    <a:pt x="3628" y="283"/>
                    <a:pt x="2767" y="441"/>
                    <a:pt x="1958" y="224"/>
                  </a:cubicBezTo>
                  <a:cubicBezTo>
                    <a:pt x="1153" y="6"/>
                    <a:pt x="568" y="0"/>
                    <a:pt x="0" y="62"/>
                  </a:cubicBezTo>
                  <a:cubicBezTo>
                    <a:pt x="0" y="458"/>
                    <a:pt x="0" y="458"/>
                    <a:pt x="0" y="458"/>
                  </a:cubicBezTo>
                  <a:lnTo>
                    <a:pt x="4096" y="458"/>
                  </a:lnTo>
                  <a:close/>
                </a:path>
              </a:pathLst>
            </a:cu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sz="1800"/>
            </a:p>
          </p:txBody>
        </p:sp>
        <p:sp>
          <p:nvSpPr>
            <p:cNvPr id="7" name="Freeform 13"/>
            <p:cNvSpPr>
              <a:spLocks/>
            </p:cNvSpPr>
            <p:nvPr userDrawn="1"/>
          </p:nvSpPr>
          <p:spPr bwMode="auto">
            <a:xfrm>
              <a:off x="-1588" y="6032501"/>
              <a:ext cx="9132889" cy="568325"/>
            </a:xfrm>
            <a:custGeom>
              <a:avLst/>
              <a:gdLst>
                <a:gd name="T0" fmla="*/ 2147483647 w 5753"/>
                <a:gd name="T1" fmla="*/ 2147483647 h 358"/>
                <a:gd name="T2" fmla="*/ 2147483647 w 5753"/>
                <a:gd name="T3" fmla="*/ 2147483647 h 358"/>
                <a:gd name="T4" fmla="*/ 2147483647 w 5753"/>
                <a:gd name="T5" fmla="*/ 2147483647 h 358"/>
                <a:gd name="T6" fmla="*/ 2147483647 w 5753"/>
                <a:gd name="T7" fmla="*/ 2147483647 h 358"/>
                <a:gd name="T8" fmla="*/ 2147483647 w 5753"/>
                <a:gd name="T9" fmla="*/ 2147483647 h 358"/>
                <a:gd name="T10" fmla="*/ 2147483647 w 5753"/>
                <a:gd name="T11" fmla="*/ 2147483647 h 358"/>
                <a:gd name="T12" fmla="*/ 2147483647 w 5753"/>
                <a:gd name="T13" fmla="*/ 2147483647 h 358"/>
                <a:gd name="T14" fmla="*/ 2147483647 w 5753"/>
                <a:gd name="T15" fmla="*/ 2147483647 h 358"/>
                <a:gd name="T16" fmla="*/ 2147483647 w 5753"/>
                <a:gd name="T17" fmla="*/ 2147483647 h 358"/>
                <a:gd name="T18" fmla="*/ 2147483647 w 5753"/>
                <a:gd name="T19" fmla="*/ 2147483647 h 358"/>
                <a:gd name="T20" fmla="*/ 2147483647 w 5753"/>
                <a:gd name="T21" fmla="*/ 2147483647 h 358"/>
                <a:gd name="T22" fmla="*/ 2147483647 w 5753"/>
                <a:gd name="T23" fmla="*/ 2147483647 h 358"/>
                <a:gd name="T24" fmla="*/ 2147483647 w 5753"/>
                <a:gd name="T25" fmla="*/ 2147483647 h 358"/>
                <a:gd name="T26" fmla="*/ 2147483647 w 5753"/>
                <a:gd name="T27" fmla="*/ 2147483647 h 358"/>
                <a:gd name="T28" fmla="*/ 2147483647 w 5753"/>
                <a:gd name="T29" fmla="*/ 2147483647 h 358"/>
                <a:gd name="T30" fmla="*/ 2147483647 w 5753"/>
                <a:gd name="T31" fmla="*/ 2147483647 h 358"/>
                <a:gd name="T32" fmla="*/ 2147483647 w 5753"/>
                <a:gd name="T33" fmla="*/ 2147483647 h 358"/>
                <a:gd name="T34" fmla="*/ 2147483647 w 5753"/>
                <a:gd name="T35" fmla="*/ 2147483647 h 358"/>
                <a:gd name="T36" fmla="*/ 2147483647 w 5753"/>
                <a:gd name="T37" fmla="*/ 2147483647 h 358"/>
                <a:gd name="T38" fmla="*/ 2147483647 w 5753"/>
                <a:gd name="T39" fmla="*/ 2147483647 h 358"/>
                <a:gd name="T40" fmla="*/ 2147483647 w 5753"/>
                <a:gd name="T41" fmla="*/ 2147483647 h 358"/>
                <a:gd name="T42" fmla="*/ 2147483647 w 5753"/>
                <a:gd name="T43" fmla="*/ 0 h 358"/>
                <a:gd name="T44" fmla="*/ 2147483647 w 5753"/>
                <a:gd name="T45" fmla="*/ 2147483647 h 358"/>
                <a:gd name="T46" fmla="*/ 2147483647 w 5753"/>
                <a:gd name="T47" fmla="*/ 2147483647 h 358"/>
                <a:gd name="T48" fmla="*/ 2147483647 w 5753"/>
                <a:gd name="T49" fmla="*/ 2147483647 h 358"/>
                <a:gd name="T50" fmla="*/ 2147483647 w 5753"/>
                <a:gd name="T51" fmla="*/ 2147483647 h 358"/>
                <a:gd name="T52" fmla="*/ 0 w 5753"/>
                <a:gd name="T53" fmla="*/ 2147483647 h 358"/>
                <a:gd name="T54" fmla="*/ 2147483647 w 5753"/>
                <a:gd name="T55" fmla="*/ 2147483647 h 358"/>
                <a:gd name="T56" fmla="*/ 2147483647 w 5753"/>
                <a:gd name="T57" fmla="*/ 2147483647 h 358"/>
                <a:gd name="T58" fmla="*/ 2147483647 w 5753"/>
                <a:gd name="T59" fmla="*/ 2147483647 h 358"/>
                <a:gd name="T60" fmla="*/ 2147483647 w 5753"/>
                <a:gd name="T61" fmla="*/ 2147483647 h 358"/>
                <a:gd name="T62" fmla="*/ 2147483647 w 5753"/>
                <a:gd name="T63" fmla="*/ 2147483647 h 358"/>
                <a:gd name="T64" fmla="*/ 2147483647 w 5753"/>
                <a:gd name="T65" fmla="*/ 2147483647 h 358"/>
                <a:gd name="T66" fmla="*/ 2147483647 w 5753"/>
                <a:gd name="T67" fmla="*/ 2147483647 h 358"/>
                <a:gd name="T68" fmla="*/ 2147483647 w 5753"/>
                <a:gd name="T69" fmla="*/ 2147483647 h 358"/>
                <a:gd name="T70" fmla="*/ 2147483647 w 5753"/>
                <a:gd name="T71" fmla="*/ 2147483647 h 358"/>
                <a:gd name="T72" fmla="*/ 2147483647 w 5753"/>
                <a:gd name="T73" fmla="*/ 2147483647 h 358"/>
                <a:gd name="T74" fmla="*/ 2147483647 w 5753"/>
                <a:gd name="T75" fmla="*/ 2147483647 h 358"/>
                <a:gd name="T76" fmla="*/ 2147483647 w 5753"/>
                <a:gd name="T77" fmla="*/ 2147483647 h 358"/>
                <a:gd name="T78" fmla="*/ 2147483647 w 5753"/>
                <a:gd name="T79" fmla="*/ 2147483647 h 358"/>
                <a:gd name="T80" fmla="*/ 2147483647 w 5753"/>
                <a:gd name="T81" fmla="*/ 2147483647 h 358"/>
                <a:gd name="T82" fmla="*/ 2147483647 w 5753"/>
                <a:gd name="T83" fmla="*/ 2147483647 h 358"/>
                <a:gd name="T84" fmla="*/ 2147483647 w 5753"/>
                <a:gd name="T85" fmla="*/ 2147483647 h 358"/>
                <a:gd name="T86" fmla="*/ 2147483647 w 5753"/>
                <a:gd name="T87" fmla="*/ 2147483647 h 358"/>
                <a:gd name="T88" fmla="*/ 2147483647 w 5753"/>
                <a:gd name="T89" fmla="*/ 2147483647 h 358"/>
                <a:gd name="T90" fmla="*/ 2147483647 w 5753"/>
                <a:gd name="T91" fmla="*/ 2147483647 h 358"/>
                <a:gd name="T92" fmla="*/ 2147483647 w 5753"/>
                <a:gd name="T93" fmla="*/ 2147483647 h 358"/>
                <a:gd name="T94" fmla="*/ 2147483647 w 5753"/>
                <a:gd name="T95" fmla="*/ 2147483647 h 358"/>
                <a:gd name="T96" fmla="*/ 2147483647 w 5753"/>
                <a:gd name="T97" fmla="*/ 2147483647 h 358"/>
                <a:gd name="T98" fmla="*/ 2147483647 w 5753"/>
                <a:gd name="T99" fmla="*/ 2147483647 h 358"/>
                <a:gd name="T100" fmla="*/ 2147483647 w 5753"/>
                <a:gd name="T101" fmla="*/ 2147483647 h 358"/>
                <a:gd name="T102" fmla="*/ 2147483647 w 5753"/>
                <a:gd name="T103" fmla="*/ 2147483647 h 358"/>
                <a:gd name="T104" fmla="*/ 2147483647 w 5753"/>
                <a:gd name="T105" fmla="*/ 2147483647 h 358"/>
                <a:gd name="T106" fmla="*/ 2147483647 w 5753"/>
                <a:gd name="T107" fmla="*/ 2147483647 h 3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53" h="358">
                  <a:moveTo>
                    <a:pt x="5753" y="21"/>
                  </a:moveTo>
                  <a:lnTo>
                    <a:pt x="5685" y="46"/>
                  </a:lnTo>
                  <a:lnTo>
                    <a:pt x="5549" y="91"/>
                  </a:lnTo>
                  <a:lnTo>
                    <a:pt x="5412" y="133"/>
                  </a:lnTo>
                  <a:lnTo>
                    <a:pt x="5276" y="171"/>
                  </a:lnTo>
                  <a:lnTo>
                    <a:pt x="5139" y="207"/>
                  </a:lnTo>
                  <a:lnTo>
                    <a:pt x="5003" y="237"/>
                  </a:lnTo>
                  <a:lnTo>
                    <a:pt x="4866" y="264"/>
                  </a:lnTo>
                  <a:lnTo>
                    <a:pt x="4730" y="288"/>
                  </a:lnTo>
                  <a:lnTo>
                    <a:pt x="4593" y="308"/>
                  </a:lnTo>
                  <a:lnTo>
                    <a:pt x="4457" y="325"/>
                  </a:lnTo>
                  <a:lnTo>
                    <a:pt x="4322" y="337"/>
                  </a:lnTo>
                  <a:lnTo>
                    <a:pt x="4187" y="347"/>
                  </a:lnTo>
                  <a:lnTo>
                    <a:pt x="4052" y="354"/>
                  </a:lnTo>
                  <a:lnTo>
                    <a:pt x="3919" y="357"/>
                  </a:lnTo>
                  <a:lnTo>
                    <a:pt x="3786" y="357"/>
                  </a:lnTo>
                  <a:lnTo>
                    <a:pt x="3655" y="353"/>
                  </a:lnTo>
                  <a:lnTo>
                    <a:pt x="3524" y="346"/>
                  </a:lnTo>
                  <a:lnTo>
                    <a:pt x="3396" y="336"/>
                  </a:lnTo>
                  <a:lnTo>
                    <a:pt x="3268" y="323"/>
                  </a:lnTo>
                  <a:lnTo>
                    <a:pt x="3141" y="306"/>
                  </a:lnTo>
                  <a:lnTo>
                    <a:pt x="3016" y="287"/>
                  </a:lnTo>
                  <a:lnTo>
                    <a:pt x="2894" y="264"/>
                  </a:lnTo>
                  <a:lnTo>
                    <a:pt x="2771" y="239"/>
                  </a:lnTo>
                  <a:lnTo>
                    <a:pt x="2653" y="211"/>
                  </a:lnTo>
                  <a:lnTo>
                    <a:pt x="2535" y="180"/>
                  </a:lnTo>
                  <a:lnTo>
                    <a:pt x="2444" y="156"/>
                  </a:lnTo>
                  <a:lnTo>
                    <a:pt x="2351" y="133"/>
                  </a:lnTo>
                  <a:lnTo>
                    <a:pt x="2257" y="112"/>
                  </a:lnTo>
                  <a:lnTo>
                    <a:pt x="2162" y="94"/>
                  </a:lnTo>
                  <a:lnTo>
                    <a:pt x="2068" y="77"/>
                  </a:lnTo>
                  <a:lnTo>
                    <a:pt x="1972" y="62"/>
                  </a:lnTo>
                  <a:lnTo>
                    <a:pt x="1878" y="49"/>
                  </a:lnTo>
                  <a:lnTo>
                    <a:pt x="1782" y="38"/>
                  </a:lnTo>
                  <a:lnTo>
                    <a:pt x="1687" y="28"/>
                  </a:lnTo>
                  <a:lnTo>
                    <a:pt x="1593" y="20"/>
                  </a:lnTo>
                  <a:lnTo>
                    <a:pt x="1498" y="13"/>
                  </a:lnTo>
                  <a:lnTo>
                    <a:pt x="1404" y="7"/>
                  </a:lnTo>
                  <a:lnTo>
                    <a:pt x="1310" y="3"/>
                  </a:lnTo>
                  <a:lnTo>
                    <a:pt x="1217" y="1"/>
                  </a:lnTo>
                  <a:lnTo>
                    <a:pt x="1124" y="0"/>
                  </a:lnTo>
                  <a:lnTo>
                    <a:pt x="1034" y="0"/>
                  </a:lnTo>
                  <a:lnTo>
                    <a:pt x="944" y="1"/>
                  </a:lnTo>
                  <a:lnTo>
                    <a:pt x="855" y="4"/>
                  </a:lnTo>
                  <a:lnTo>
                    <a:pt x="768" y="7"/>
                  </a:lnTo>
                  <a:lnTo>
                    <a:pt x="682" y="11"/>
                  </a:lnTo>
                  <a:lnTo>
                    <a:pt x="598" y="17"/>
                  </a:lnTo>
                  <a:lnTo>
                    <a:pt x="515" y="24"/>
                  </a:lnTo>
                  <a:lnTo>
                    <a:pt x="435" y="31"/>
                  </a:lnTo>
                  <a:lnTo>
                    <a:pt x="356" y="39"/>
                  </a:lnTo>
                  <a:lnTo>
                    <a:pt x="280" y="49"/>
                  </a:lnTo>
                  <a:lnTo>
                    <a:pt x="207" y="59"/>
                  </a:lnTo>
                  <a:lnTo>
                    <a:pt x="135" y="69"/>
                  </a:lnTo>
                  <a:lnTo>
                    <a:pt x="66" y="80"/>
                  </a:lnTo>
                  <a:lnTo>
                    <a:pt x="0" y="91"/>
                  </a:lnTo>
                  <a:lnTo>
                    <a:pt x="0" y="93"/>
                  </a:lnTo>
                  <a:lnTo>
                    <a:pt x="66" y="80"/>
                  </a:lnTo>
                  <a:lnTo>
                    <a:pt x="135" y="70"/>
                  </a:lnTo>
                  <a:lnTo>
                    <a:pt x="207" y="59"/>
                  </a:lnTo>
                  <a:lnTo>
                    <a:pt x="280" y="49"/>
                  </a:lnTo>
                  <a:lnTo>
                    <a:pt x="357" y="41"/>
                  </a:lnTo>
                  <a:lnTo>
                    <a:pt x="435" y="32"/>
                  </a:lnTo>
                  <a:lnTo>
                    <a:pt x="516" y="25"/>
                  </a:lnTo>
                  <a:lnTo>
                    <a:pt x="598" y="18"/>
                  </a:lnTo>
                  <a:lnTo>
                    <a:pt x="682" y="13"/>
                  </a:lnTo>
                  <a:lnTo>
                    <a:pt x="768" y="8"/>
                  </a:lnTo>
                  <a:lnTo>
                    <a:pt x="855" y="4"/>
                  </a:lnTo>
                  <a:lnTo>
                    <a:pt x="944" y="3"/>
                  </a:lnTo>
                  <a:lnTo>
                    <a:pt x="1034" y="1"/>
                  </a:lnTo>
                  <a:lnTo>
                    <a:pt x="1124" y="1"/>
                  </a:lnTo>
                  <a:lnTo>
                    <a:pt x="1217" y="1"/>
                  </a:lnTo>
                  <a:lnTo>
                    <a:pt x="1310" y="4"/>
                  </a:lnTo>
                  <a:lnTo>
                    <a:pt x="1403" y="8"/>
                  </a:lnTo>
                  <a:lnTo>
                    <a:pt x="1497" y="14"/>
                  </a:lnTo>
                  <a:lnTo>
                    <a:pt x="1593" y="20"/>
                  </a:lnTo>
                  <a:lnTo>
                    <a:pt x="1687" y="28"/>
                  </a:lnTo>
                  <a:lnTo>
                    <a:pt x="1782" y="38"/>
                  </a:lnTo>
                  <a:lnTo>
                    <a:pt x="1878" y="51"/>
                  </a:lnTo>
                  <a:lnTo>
                    <a:pt x="1972" y="63"/>
                  </a:lnTo>
                  <a:lnTo>
                    <a:pt x="2068" y="79"/>
                  </a:lnTo>
                  <a:lnTo>
                    <a:pt x="2162" y="94"/>
                  </a:lnTo>
                  <a:lnTo>
                    <a:pt x="2257" y="114"/>
                  </a:lnTo>
                  <a:lnTo>
                    <a:pt x="2349" y="133"/>
                  </a:lnTo>
                  <a:lnTo>
                    <a:pt x="2442" y="156"/>
                  </a:lnTo>
                  <a:lnTo>
                    <a:pt x="2535" y="181"/>
                  </a:lnTo>
                  <a:lnTo>
                    <a:pt x="2652" y="212"/>
                  </a:lnTo>
                  <a:lnTo>
                    <a:pt x="2771" y="240"/>
                  </a:lnTo>
                  <a:lnTo>
                    <a:pt x="2892" y="266"/>
                  </a:lnTo>
                  <a:lnTo>
                    <a:pt x="3016" y="288"/>
                  </a:lnTo>
                  <a:lnTo>
                    <a:pt x="3141" y="308"/>
                  </a:lnTo>
                  <a:lnTo>
                    <a:pt x="3268" y="323"/>
                  </a:lnTo>
                  <a:lnTo>
                    <a:pt x="3395" y="337"/>
                  </a:lnTo>
                  <a:lnTo>
                    <a:pt x="3524" y="347"/>
                  </a:lnTo>
                  <a:lnTo>
                    <a:pt x="3655" y="354"/>
                  </a:lnTo>
                  <a:lnTo>
                    <a:pt x="3786" y="357"/>
                  </a:lnTo>
                  <a:lnTo>
                    <a:pt x="3919" y="358"/>
                  </a:lnTo>
                  <a:lnTo>
                    <a:pt x="4053" y="354"/>
                  </a:lnTo>
                  <a:lnTo>
                    <a:pt x="4187" y="349"/>
                  </a:lnTo>
                  <a:lnTo>
                    <a:pt x="4322" y="339"/>
                  </a:lnTo>
                  <a:lnTo>
                    <a:pt x="4457" y="326"/>
                  </a:lnTo>
                  <a:lnTo>
                    <a:pt x="4593" y="309"/>
                  </a:lnTo>
                  <a:lnTo>
                    <a:pt x="4730" y="289"/>
                  </a:lnTo>
                  <a:lnTo>
                    <a:pt x="4866" y="266"/>
                  </a:lnTo>
                  <a:lnTo>
                    <a:pt x="5003" y="237"/>
                  </a:lnTo>
                  <a:lnTo>
                    <a:pt x="5139" y="208"/>
                  </a:lnTo>
                  <a:lnTo>
                    <a:pt x="5277" y="173"/>
                  </a:lnTo>
                  <a:lnTo>
                    <a:pt x="5414" y="135"/>
                  </a:lnTo>
                  <a:lnTo>
                    <a:pt x="5550" y="93"/>
                  </a:lnTo>
                  <a:lnTo>
                    <a:pt x="5685" y="46"/>
                  </a:lnTo>
                  <a:lnTo>
                    <a:pt x="5753" y="21"/>
                  </a:lnTo>
                </a:path>
              </a:pathLst>
            </a:custGeom>
            <a:noFill/>
            <a:ln w="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CA" sz="1800"/>
            </a:p>
          </p:txBody>
        </p:sp>
      </p:grpSp>
      <p:sp>
        <p:nvSpPr>
          <p:cNvPr id="10" name="TextBox 9"/>
          <p:cNvSpPr txBox="1">
            <a:spLocks noChangeArrowheads="1"/>
          </p:cNvSpPr>
          <p:nvPr userDrawn="1"/>
        </p:nvSpPr>
        <p:spPr bwMode="auto">
          <a:xfrm>
            <a:off x="321734" y="6492876"/>
            <a:ext cx="1941557"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GB" sz="600">
                <a:solidFill>
                  <a:schemeClr val="bg1"/>
                </a:solidFill>
              </a:rPr>
              <a:t>© The Insights Group Ltd, 2011. All rights reserved.</a:t>
            </a:r>
          </a:p>
        </p:txBody>
      </p:sp>
      <p:sp>
        <p:nvSpPr>
          <p:cNvPr id="2" name="Title 1"/>
          <p:cNvSpPr>
            <a:spLocks noGrp="1"/>
          </p:cNvSpPr>
          <p:nvPr>
            <p:ph type="title"/>
          </p:nvPr>
        </p:nvSpPr>
        <p:spPr>
          <a:xfrm>
            <a:off x="670720" y="188640"/>
            <a:ext cx="11521280" cy="1143000"/>
          </a:xfrm>
        </p:spPr>
        <p:txBody>
          <a:bodyPr/>
          <a:lstStyle>
            <a:lvl1pPr>
              <a:defRPr>
                <a:solidFill>
                  <a:schemeClr val="tx2"/>
                </a:solidFill>
              </a:defRPr>
            </a:lvl1pPr>
          </a:lstStyle>
          <a:p>
            <a:r>
              <a:rPr lang="en-US"/>
              <a:t>Click to edit Master title style</a:t>
            </a:r>
            <a:endParaRPr lang="en-GB" dirty="0"/>
          </a:p>
        </p:txBody>
      </p:sp>
      <p:sp>
        <p:nvSpPr>
          <p:cNvPr id="8" name="Content Placeholder 2"/>
          <p:cNvSpPr>
            <a:spLocks noGrp="1"/>
          </p:cNvSpPr>
          <p:nvPr>
            <p:ph sz="half" idx="1"/>
          </p:nvPr>
        </p:nvSpPr>
        <p:spPr>
          <a:xfrm>
            <a:off x="670720"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3"/>
          <p:cNvSpPr>
            <a:spLocks noGrp="1"/>
          </p:cNvSpPr>
          <p:nvPr>
            <p:ph sz="half" idx="2"/>
          </p:nvPr>
        </p:nvSpPr>
        <p:spPr>
          <a:xfrm>
            <a:off x="6288021"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9037479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Grey - 2 Columns">
    <p:spTree>
      <p:nvGrpSpPr>
        <p:cNvPr id="1" name=""/>
        <p:cNvGrpSpPr/>
        <p:nvPr/>
      </p:nvGrpSpPr>
      <p:grpSpPr>
        <a:xfrm>
          <a:off x="0" y="0"/>
          <a:ext cx="0" cy="0"/>
          <a:chOff x="0" y="0"/>
          <a:chExt cx="0" cy="0"/>
        </a:xfrm>
      </p:grpSpPr>
      <p:grpSp>
        <p:nvGrpSpPr>
          <p:cNvPr id="5" name="Group 12"/>
          <p:cNvGrpSpPr>
            <a:grpSpLocks/>
          </p:cNvGrpSpPr>
          <p:nvPr userDrawn="1"/>
        </p:nvGrpSpPr>
        <p:grpSpPr bwMode="auto">
          <a:xfrm>
            <a:off x="-4233" y="5837238"/>
            <a:ext cx="12196233" cy="1020762"/>
            <a:chOff x="-1588" y="5838826"/>
            <a:chExt cx="9147176" cy="1020762"/>
          </a:xfrm>
        </p:grpSpPr>
        <p:sp>
          <p:nvSpPr>
            <p:cNvPr id="6" name="Freeform 11"/>
            <p:cNvSpPr>
              <a:spLocks/>
            </p:cNvSpPr>
            <p:nvPr userDrawn="1"/>
          </p:nvSpPr>
          <p:spPr bwMode="auto">
            <a:xfrm>
              <a:off x="-1588" y="5838826"/>
              <a:ext cx="9147176" cy="1020762"/>
            </a:xfrm>
            <a:custGeom>
              <a:avLst/>
              <a:gdLst>
                <a:gd name="T0" fmla="*/ 2147483647 w 4096"/>
                <a:gd name="T1" fmla="*/ 2147483647 h 458"/>
                <a:gd name="T2" fmla="*/ 2147483647 w 4096"/>
                <a:gd name="T3" fmla="*/ 2147483647 h 458"/>
                <a:gd name="T4" fmla="*/ 2147483647 w 4096"/>
                <a:gd name="T5" fmla="*/ 2147483647 h 458"/>
                <a:gd name="T6" fmla="*/ 0 w 4096"/>
                <a:gd name="T7" fmla="*/ 2147483647 h 458"/>
                <a:gd name="T8" fmla="*/ 0 w 4096"/>
                <a:gd name="T9" fmla="*/ 2147483647 h 458"/>
                <a:gd name="T10" fmla="*/ 2147483647 w 4096"/>
                <a:gd name="T11" fmla="*/ 2147483647 h 4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96" h="458">
                  <a:moveTo>
                    <a:pt x="4096" y="458"/>
                  </a:moveTo>
                  <a:cubicBezTo>
                    <a:pt x="4096" y="99"/>
                    <a:pt x="4096" y="99"/>
                    <a:pt x="4096" y="99"/>
                  </a:cubicBezTo>
                  <a:cubicBezTo>
                    <a:pt x="3628" y="283"/>
                    <a:pt x="2767" y="441"/>
                    <a:pt x="1958" y="224"/>
                  </a:cubicBezTo>
                  <a:cubicBezTo>
                    <a:pt x="1153" y="6"/>
                    <a:pt x="568" y="0"/>
                    <a:pt x="0" y="62"/>
                  </a:cubicBezTo>
                  <a:cubicBezTo>
                    <a:pt x="0" y="458"/>
                    <a:pt x="0" y="458"/>
                    <a:pt x="0" y="458"/>
                  </a:cubicBezTo>
                  <a:lnTo>
                    <a:pt x="4096" y="458"/>
                  </a:lnTo>
                  <a:close/>
                </a:path>
              </a:pathLst>
            </a:custGeom>
            <a:solidFill>
              <a:srgbClr val="E200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sz="1800"/>
            </a:p>
          </p:txBody>
        </p:sp>
        <p:sp>
          <p:nvSpPr>
            <p:cNvPr id="7" name="Freeform 13"/>
            <p:cNvSpPr>
              <a:spLocks/>
            </p:cNvSpPr>
            <p:nvPr userDrawn="1"/>
          </p:nvSpPr>
          <p:spPr bwMode="auto">
            <a:xfrm>
              <a:off x="-1588" y="6032501"/>
              <a:ext cx="9132889" cy="568325"/>
            </a:xfrm>
            <a:custGeom>
              <a:avLst/>
              <a:gdLst>
                <a:gd name="T0" fmla="*/ 2147483647 w 5753"/>
                <a:gd name="T1" fmla="*/ 2147483647 h 358"/>
                <a:gd name="T2" fmla="*/ 2147483647 w 5753"/>
                <a:gd name="T3" fmla="*/ 2147483647 h 358"/>
                <a:gd name="T4" fmla="*/ 2147483647 w 5753"/>
                <a:gd name="T5" fmla="*/ 2147483647 h 358"/>
                <a:gd name="T6" fmla="*/ 2147483647 w 5753"/>
                <a:gd name="T7" fmla="*/ 2147483647 h 358"/>
                <a:gd name="T8" fmla="*/ 2147483647 w 5753"/>
                <a:gd name="T9" fmla="*/ 2147483647 h 358"/>
                <a:gd name="T10" fmla="*/ 2147483647 w 5753"/>
                <a:gd name="T11" fmla="*/ 2147483647 h 358"/>
                <a:gd name="T12" fmla="*/ 2147483647 w 5753"/>
                <a:gd name="T13" fmla="*/ 2147483647 h 358"/>
                <a:gd name="T14" fmla="*/ 2147483647 w 5753"/>
                <a:gd name="T15" fmla="*/ 2147483647 h 358"/>
                <a:gd name="T16" fmla="*/ 2147483647 w 5753"/>
                <a:gd name="T17" fmla="*/ 2147483647 h 358"/>
                <a:gd name="T18" fmla="*/ 2147483647 w 5753"/>
                <a:gd name="T19" fmla="*/ 2147483647 h 358"/>
                <a:gd name="T20" fmla="*/ 2147483647 w 5753"/>
                <a:gd name="T21" fmla="*/ 2147483647 h 358"/>
                <a:gd name="T22" fmla="*/ 2147483647 w 5753"/>
                <a:gd name="T23" fmla="*/ 2147483647 h 358"/>
                <a:gd name="T24" fmla="*/ 2147483647 w 5753"/>
                <a:gd name="T25" fmla="*/ 2147483647 h 358"/>
                <a:gd name="T26" fmla="*/ 2147483647 w 5753"/>
                <a:gd name="T27" fmla="*/ 2147483647 h 358"/>
                <a:gd name="T28" fmla="*/ 2147483647 w 5753"/>
                <a:gd name="T29" fmla="*/ 2147483647 h 358"/>
                <a:gd name="T30" fmla="*/ 2147483647 w 5753"/>
                <a:gd name="T31" fmla="*/ 2147483647 h 358"/>
                <a:gd name="T32" fmla="*/ 2147483647 w 5753"/>
                <a:gd name="T33" fmla="*/ 2147483647 h 358"/>
                <a:gd name="T34" fmla="*/ 2147483647 w 5753"/>
                <a:gd name="T35" fmla="*/ 2147483647 h 358"/>
                <a:gd name="T36" fmla="*/ 2147483647 w 5753"/>
                <a:gd name="T37" fmla="*/ 2147483647 h 358"/>
                <a:gd name="T38" fmla="*/ 2147483647 w 5753"/>
                <a:gd name="T39" fmla="*/ 2147483647 h 358"/>
                <a:gd name="T40" fmla="*/ 2147483647 w 5753"/>
                <a:gd name="T41" fmla="*/ 2147483647 h 358"/>
                <a:gd name="T42" fmla="*/ 2147483647 w 5753"/>
                <a:gd name="T43" fmla="*/ 0 h 358"/>
                <a:gd name="T44" fmla="*/ 2147483647 w 5753"/>
                <a:gd name="T45" fmla="*/ 2147483647 h 358"/>
                <a:gd name="T46" fmla="*/ 2147483647 w 5753"/>
                <a:gd name="T47" fmla="*/ 2147483647 h 358"/>
                <a:gd name="T48" fmla="*/ 2147483647 w 5753"/>
                <a:gd name="T49" fmla="*/ 2147483647 h 358"/>
                <a:gd name="T50" fmla="*/ 2147483647 w 5753"/>
                <a:gd name="T51" fmla="*/ 2147483647 h 358"/>
                <a:gd name="T52" fmla="*/ 0 w 5753"/>
                <a:gd name="T53" fmla="*/ 2147483647 h 358"/>
                <a:gd name="T54" fmla="*/ 2147483647 w 5753"/>
                <a:gd name="T55" fmla="*/ 2147483647 h 358"/>
                <a:gd name="T56" fmla="*/ 2147483647 w 5753"/>
                <a:gd name="T57" fmla="*/ 2147483647 h 358"/>
                <a:gd name="T58" fmla="*/ 2147483647 w 5753"/>
                <a:gd name="T59" fmla="*/ 2147483647 h 358"/>
                <a:gd name="T60" fmla="*/ 2147483647 w 5753"/>
                <a:gd name="T61" fmla="*/ 2147483647 h 358"/>
                <a:gd name="T62" fmla="*/ 2147483647 w 5753"/>
                <a:gd name="T63" fmla="*/ 2147483647 h 358"/>
                <a:gd name="T64" fmla="*/ 2147483647 w 5753"/>
                <a:gd name="T65" fmla="*/ 2147483647 h 358"/>
                <a:gd name="T66" fmla="*/ 2147483647 w 5753"/>
                <a:gd name="T67" fmla="*/ 2147483647 h 358"/>
                <a:gd name="T68" fmla="*/ 2147483647 w 5753"/>
                <a:gd name="T69" fmla="*/ 2147483647 h 358"/>
                <a:gd name="T70" fmla="*/ 2147483647 w 5753"/>
                <a:gd name="T71" fmla="*/ 2147483647 h 358"/>
                <a:gd name="T72" fmla="*/ 2147483647 w 5753"/>
                <a:gd name="T73" fmla="*/ 2147483647 h 358"/>
                <a:gd name="T74" fmla="*/ 2147483647 w 5753"/>
                <a:gd name="T75" fmla="*/ 2147483647 h 358"/>
                <a:gd name="T76" fmla="*/ 2147483647 w 5753"/>
                <a:gd name="T77" fmla="*/ 2147483647 h 358"/>
                <a:gd name="T78" fmla="*/ 2147483647 w 5753"/>
                <a:gd name="T79" fmla="*/ 2147483647 h 358"/>
                <a:gd name="T80" fmla="*/ 2147483647 w 5753"/>
                <a:gd name="T81" fmla="*/ 2147483647 h 358"/>
                <a:gd name="T82" fmla="*/ 2147483647 w 5753"/>
                <a:gd name="T83" fmla="*/ 2147483647 h 358"/>
                <a:gd name="T84" fmla="*/ 2147483647 w 5753"/>
                <a:gd name="T85" fmla="*/ 2147483647 h 358"/>
                <a:gd name="T86" fmla="*/ 2147483647 w 5753"/>
                <a:gd name="T87" fmla="*/ 2147483647 h 358"/>
                <a:gd name="T88" fmla="*/ 2147483647 w 5753"/>
                <a:gd name="T89" fmla="*/ 2147483647 h 358"/>
                <a:gd name="T90" fmla="*/ 2147483647 w 5753"/>
                <a:gd name="T91" fmla="*/ 2147483647 h 358"/>
                <a:gd name="T92" fmla="*/ 2147483647 w 5753"/>
                <a:gd name="T93" fmla="*/ 2147483647 h 358"/>
                <a:gd name="T94" fmla="*/ 2147483647 w 5753"/>
                <a:gd name="T95" fmla="*/ 2147483647 h 358"/>
                <a:gd name="T96" fmla="*/ 2147483647 w 5753"/>
                <a:gd name="T97" fmla="*/ 2147483647 h 358"/>
                <a:gd name="T98" fmla="*/ 2147483647 w 5753"/>
                <a:gd name="T99" fmla="*/ 2147483647 h 358"/>
                <a:gd name="T100" fmla="*/ 2147483647 w 5753"/>
                <a:gd name="T101" fmla="*/ 2147483647 h 358"/>
                <a:gd name="T102" fmla="*/ 2147483647 w 5753"/>
                <a:gd name="T103" fmla="*/ 2147483647 h 358"/>
                <a:gd name="T104" fmla="*/ 2147483647 w 5753"/>
                <a:gd name="T105" fmla="*/ 2147483647 h 358"/>
                <a:gd name="T106" fmla="*/ 2147483647 w 5753"/>
                <a:gd name="T107" fmla="*/ 2147483647 h 3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53" h="358">
                  <a:moveTo>
                    <a:pt x="5753" y="21"/>
                  </a:moveTo>
                  <a:lnTo>
                    <a:pt x="5685" y="46"/>
                  </a:lnTo>
                  <a:lnTo>
                    <a:pt x="5549" y="91"/>
                  </a:lnTo>
                  <a:lnTo>
                    <a:pt x="5412" y="133"/>
                  </a:lnTo>
                  <a:lnTo>
                    <a:pt x="5276" y="171"/>
                  </a:lnTo>
                  <a:lnTo>
                    <a:pt x="5139" y="207"/>
                  </a:lnTo>
                  <a:lnTo>
                    <a:pt x="5003" y="237"/>
                  </a:lnTo>
                  <a:lnTo>
                    <a:pt x="4866" y="264"/>
                  </a:lnTo>
                  <a:lnTo>
                    <a:pt x="4730" y="288"/>
                  </a:lnTo>
                  <a:lnTo>
                    <a:pt x="4593" y="308"/>
                  </a:lnTo>
                  <a:lnTo>
                    <a:pt x="4457" y="325"/>
                  </a:lnTo>
                  <a:lnTo>
                    <a:pt x="4322" y="337"/>
                  </a:lnTo>
                  <a:lnTo>
                    <a:pt x="4187" y="347"/>
                  </a:lnTo>
                  <a:lnTo>
                    <a:pt x="4052" y="354"/>
                  </a:lnTo>
                  <a:lnTo>
                    <a:pt x="3919" y="357"/>
                  </a:lnTo>
                  <a:lnTo>
                    <a:pt x="3786" y="357"/>
                  </a:lnTo>
                  <a:lnTo>
                    <a:pt x="3655" y="353"/>
                  </a:lnTo>
                  <a:lnTo>
                    <a:pt x="3524" y="346"/>
                  </a:lnTo>
                  <a:lnTo>
                    <a:pt x="3396" y="336"/>
                  </a:lnTo>
                  <a:lnTo>
                    <a:pt x="3268" y="323"/>
                  </a:lnTo>
                  <a:lnTo>
                    <a:pt x="3141" y="306"/>
                  </a:lnTo>
                  <a:lnTo>
                    <a:pt x="3016" y="287"/>
                  </a:lnTo>
                  <a:lnTo>
                    <a:pt x="2894" y="264"/>
                  </a:lnTo>
                  <a:lnTo>
                    <a:pt x="2771" y="239"/>
                  </a:lnTo>
                  <a:lnTo>
                    <a:pt x="2653" y="211"/>
                  </a:lnTo>
                  <a:lnTo>
                    <a:pt x="2535" y="180"/>
                  </a:lnTo>
                  <a:lnTo>
                    <a:pt x="2444" y="156"/>
                  </a:lnTo>
                  <a:lnTo>
                    <a:pt x="2351" y="133"/>
                  </a:lnTo>
                  <a:lnTo>
                    <a:pt x="2257" y="112"/>
                  </a:lnTo>
                  <a:lnTo>
                    <a:pt x="2162" y="94"/>
                  </a:lnTo>
                  <a:lnTo>
                    <a:pt x="2068" y="77"/>
                  </a:lnTo>
                  <a:lnTo>
                    <a:pt x="1972" y="62"/>
                  </a:lnTo>
                  <a:lnTo>
                    <a:pt x="1878" y="49"/>
                  </a:lnTo>
                  <a:lnTo>
                    <a:pt x="1782" y="38"/>
                  </a:lnTo>
                  <a:lnTo>
                    <a:pt x="1687" y="28"/>
                  </a:lnTo>
                  <a:lnTo>
                    <a:pt x="1593" y="20"/>
                  </a:lnTo>
                  <a:lnTo>
                    <a:pt x="1498" y="13"/>
                  </a:lnTo>
                  <a:lnTo>
                    <a:pt x="1404" y="7"/>
                  </a:lnTo>
                  <a:lnTo>
                    <a:pt x="1310" y="3"/>
                  </a:lnTo>
                  <a:lnTo>
                    <a:pt x="1217" y="1"/>
                  </a:lnTo>
                  <a:lnTo>
                    <a:pt x="1124" y="0"/>
                  </a:lnTo>
                  <a:lnTo>
                    <a:pt x="1034" y="0"/>
                  </a:lnTo>
                  <a:lnTo>
                    <a:pt x="944" y="1"/>
                  </a:lnTo>
                  <a:lnTo>
                    <a:pt x="855" y="4"/>
                  </a:lnTo>
                  <a:lnTo>
                    <a:pt x="768" y="7"/>
                  </a:lnTo>
                  <a:lnTo>
                    <a:pt x="682" y="11"/>
                  </a:lnTo>
                  <a:lnTo>
                    <a:pt x="598" y="17"/>
                  </a:lnTo>
                  <a:lnTo>
                    <a:pt x="515" y="24"/>
                  </a:lnTo>
                  <a:lnTo>
                    <a:pt x="435" y="31"/>
                  </a:lnTo>
                  <a:lnTo>
                    <a:pt x="356" y="39"/>
                  </a:lnTo>
                  <a:lnTo>
                    <a:pt x="280" y="49"/>
                  </a:lnTo>
                  <a:lnTo>
                    <a:pt x="207" y="59"/>
                  </a:lnTo>
                  <a:lnTo>
                    <a:pt x="135" y="69"/>
                  </a:lnTo>
                  <a:lnTo>
                    <a:pt x="66" y="80"/>
                  </a:lnTo>
                  <a:lnTo>
                    <a:pt x="0" y="91"/>
                  </a:lnTo>
                  <a:lnTo>
                    <a:pt x="0" y="93"/>
                  </a:lnTo>
                  <a:lnTo>
                    <a:pt x="66" y="80"/>
                  </a:lnTo>
                  <a:lnTo>
                    <a:pt x="135" y="70"/>
                  </a:lnTo>
                  <a:lnTo>
                    <a:pt x="207" y="59"/>
                  </a:lnTo>
                  <a:lnTo>
                    <a:pt x="280" y="49"/>
                  </a:lnTo>
                  <a:lnTo>
                    <a:pt x="357" y="41"/>
                  </a:lnTo>
                  <a:lnTo>
                    <a:pt x="435" y="32"/>
                  </a:lnTo>
                  <a:lnTo>
                    <a:pt x="516" y="25"/>
                  </a:lnTo>
                  <a:lnTo>
                    <a:pt x="598" y="18"/>
                  </a:lnTo>
                  <a:lnTo>
                    <a:pt x="682" y="13"/>
                  </a:lnTo>
                  <a:lnTo>
                    <a:pt x="768" y="8"/>
                  </a:lnTo>
                  <a:lnTo>
                    <a:pt x="855" y="4"/>
                  </a:lnTo>
                  <a:lnTo>
                    <a:pt x="944" y="3"/>
                  </a:lnTo>
                  <a:lnTo>
                    <a:pt x="1034" y="1"/>
                  </a:lnTo>
                  <a:lnTo>
                    <a:pt x="1124" y="1"/>
                  </a:lnTo>
                  <a:lnTo>
                    <a:pt x="1217" y="1"/>
                  </a:lnTo>
                  <a:lnTo>
                    <a:pt x="1310" y="4"/>
                  </a:lnTo>
                  <a:lnTo>
                    <a:pt x="1403" y="8"/>
                  </a:lnTo>
                  <a:lnTo>
                    <a:pt x="1497" y="14"/>
                  </a:lnTo>
                  <a:lnTo>
                    <a:pt x="1593" y="20"/>
                  </a:lnTo>
                  <a:lnTo>
                    <a:pt x="1687" y="28"/>
                  </a:lnTo>
                  <a:lnTo>
                    <a:pt x="1782" y="38"/>
                  </a:lnTo>
                  <a:lnTo>
                    <a:pt x="1878" y="51"/>
                  </a:lnTo>
                  <a:lnTo>
                    <a:pt x="1972" y="63"/>
                  </a:lnTo>
                  <a:lnTo>
                    <a:pt x="2068" y="79"/>
                  </a:lnTo>
                  <a:lnTo>
                    <a:pt x="2162" y="94"/>
                  </a:lnTo>
                  <a:lnTo>
                    <a:pt x="2257" y="114"/>
                  </a:lnTo>
                  <a:lnTo>
                    <a:pt x="2349" y="133"/>
                  </a:lnTo>
                  <a:lnTo>
                    <a:pt x="2442" y="156"/>
                  </a:lnTo>
                  <a:lnTo>
                    <a:pt x="2535" y="181"/>
                  </a:lnTo>
                  <a:lnTo>
                    <a:pt x="2652" y="212"/>
                  </a:lnTo>
                  <a:lnTo>
                    <a:pt x="2771" y="240"/>
                  </a:lnTo>
                  <a:lnTo>
                    <a:pt x="2892" y="266"/>
                  </a:lnTo>
                  <a:lnTo>
                    <a:pt x="3016" y="288"/>
                  </a:lnTo>
                  <a:lnTo>
                    <a:pt x="3141" y="308"/>
                  </a:lnTo>
                  <a:lnTo>
                    <a:pt x="3268" y="323"/>
                  </a:lnTo>
                  <a:lnTo>
                    <a:pt x="3395" y="337"/>
                  </a:lnTo>
                  <a:lnTo>
                    <a:pt x="3524" y="347"/>
                  </a:lnTo>
                  <a:lnTo>
                    <a:pt x="3655" y="354"/>
                  </a:lnTo>
                  <a:lnTo>
                    <a:pt x="3786" y="357"/>
                  </a:lnTo>
                  <a:lnTo>
                    <a:pt x="3919" y="358"/>
                  </a:lnTo>
                  <a:lnTo>
                    <a:pt x="4053" y="354"/>
                  </a:lnTo>
                  <a:lnTo>
                    <a:pt x="4187" y="349"/>
                  </a:lnTo>
                  <a:lnTo>
                    <a:pt x="4322" y="339"/>
                  </a:lnTo>
                  <a:lnTo>
                    <a:pt x="4457" y="326"/>
                  </a:lnTo>
                  <a:lnTo>
                    <a:pt x="4593" y="309"/>
                  </a:lnTo>
                  <a:lnTo>
                    <a:pt x="4730" y="289"/>
                  </a:lnTo>
                  <a:lnTo>
                    <a:pt x="4866" y="266"/>
                  </a:lnTo>
                  <a:lnTo>
                    <a:pt x="5003" y="237"/>
                  </a:lnTo>
                  <a:lnTo>
                    <a:pt x="5139" y="208"/>
                  </a:lnTo>
                  <a:lnTo>
                    <a:pt x="5277" y="173"/>
                  </a:lnTo>
                  <a:lnTo>
                    <a:pt x="5414" y="135"/>
                  </a:lnTo>
                  <a:lnTo>
                    <a:pt x="5550" y="93"/>
                  </a:lnTo>
                  <a:lnTo>
                    <a:pt x="5685" y="46"/>
                  </a:lnTo>
                  <a:lnTo>
                    <a:pt x="5753" y="21"/>
                  </a:lnTo>
                </a:path>
              </a:pathLst>
            </a:custGeom>
            <a:noFill/>
            <a:ln w="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CA" sz="1800"/>
            </a:p>
          </p:txBody>
        </p:sp>
      </p:grpSp>
      <p:sp>
        <p:nvSpPr>
          <p:cNvPr id="10" name="TextBox 9"/>
          <p:cNvSpPr txBox="1">
            <a:spLocks noChangeArrowheads="1"/>
          </p:cNvSpPr>
          <p:nvPr userDrawn="1"/>
        </p:nvSpPr>
        <p:spPr bwMode="auto">
          <a:xfrm>
            <a:off x="321734" y="6492876"/>
            <a:ext cx="1941557"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GB" sz="600">
                <a:solidFill>
                  <a:schemeClr val="bg1"/>
                </a:solidFill>
              </a:rPr>
              <a:t>© The Insights Group Ltd, 2011. All rights reserved.</a:t>
            </a:r>
          </a:p>
        </p:txBody>
      </p:sp>
      <p:sp>
        <p:nvSpPr>
          <p:cNvPr id="2" name="Title 1"/>
          <p:cNvSpPr>
            <a:spLocks noGrp="1"/>
          </p:cNvSpPr>
          <p:nvPr>
            <p:ph type="title"/>
          </p:nvPr>
        </p:nvSpPr>
        <p:spPr>
          <a:xfrm>
            <a:off x="670720" y="188640"/>
            <a:ext cx="11521280" cy="1143000"/>
          </a:xfrm>
        </p:spPr>
        <p:txBody>
          <a:bodyPr/>
          <a:lstStyle>
            <a:lvl1pPr>
              <a:defRPr>
                <a:solidFill>
                  <a:schemeClr val="tx2"/>
                </a:solidFill>
              </a:defRPr>
            </a:lvl1pPr>
          </a:lstStyle>
          <a:p>
            <a:r>
              <a:rPr lang="en-US"/>
              <a:t>Click to edit Master title style</a:t>
            </a:r>
            <a:endParaRPr lang="en-GB" dirty="0"/>
          </a:p>
        </p:txBody>
      </p:sp>
      <p:sp>
        <p:nvSpPr>
          <p:cNvPr id="8" name="Content Placeholder 2"/>
          <p:cNvSpPr>
            <a:spLocks noGrp="1"/>
          </p:cNvSpPr>
          <p:nvPr>
            <p:ph sz="half" idx="1"/>
          </p:nvPr>
        </p:nvSpPr>
        <p:spPr>
          <a:xfrm>
            <a:off x="670720"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3"/>
          <p:cNvSpPr>
            <a:spLocks noGrp="1"/>
          </p:cNvSpPr>
          <p:nvPr>
            <p:ph sz="half" idx="2"/>
          </p:nvPr>
        </p:nvSpPr>
        <p:spPr>
          <a:xfrm>
            <a:off x="6288021"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903618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408A-3E7A-FC45-92F0-A91C4365AF7E}"/>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BB662E9C-1AD5-8E42-AA6B-6B5894F93150}"/>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32A212C-83CB-5F43-B936-D04E669B7BF8}"/>
              </a:ext>
            </a:extLst>
          </p:cNvPr>
          <p:cNvSpPr>
            <a:spLocks noGrp="1"/>
          </p:cNvSpPr>
          <p:nvPr>
            <p:ph type="dt" sz="half" idx="10"/>
          </p:nvPr>
        </p:nvSpPr>
        <p:spPr/>
        <p:txBody>
          <a:bodyPr/>
          <a:lstStyle/>
          <a:p>
            <a:fld id="{A1E57632-762D-D94E-AE94-8237099F2940}" type="datetimeFigureOut">
              <a:rPr lang="en-US" smtClean="0"/>
              <a:t>3/2/22</a:t>
            </a:fld>
            <a:endParaRPr lang="en-US"/>
          </a:p>
        </p:txBody>
      </p:sp>
      <p:sp>
        <p:nvSpPr>
          <p:cNvPr id="5" name="Footer Placeholder 4">
            <a:extLst>
              <a:ext uri="{FF2B5EF4-FFF2-40B4-BE49-F238E27FC236}">
                <a16:creationId xmlns:a16="http://schemas.microsoft.com/office/drawing/2014/main" id="{F6A52A57-73A8-4A48-B9BF-5C430AAC63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38536-B419-A549-9207-5B02C542AA48}"/>
              </a:ext>
            </a:extLst>
          </p:cNvPr>
          <p:cNvSpPr>
            <a:spLocks noGrp="1"/>
          </p:cNvSpPr>
          <p:nvPr>
            <p:ph type="sldNum" sz="quarter" idx="12"/>
          </p:nvPr>
        </p:nvSpPr>
        <p:spPr/>
        <p:txBody>
          <a:bodyPr/>
          <a:lstStyle/>
          <a:p>
            <a:fld id="{7678F2CC-8F60-8846-9339-2DD7B52CC951}" type="slidenum">
              <a:rPr lang="en-US" smtClean="0"/>
              <a:t>‹#›</a:t>
            </a:fld>
            <a:endParaRPr lang="en-US"/>
          </a:p>
        </p:txBody>
      </p:sp>
      <p:pic>
        <p:nvPicPr>
          <p:cNvPr id="10" name="Picture 9">
            <a:extLst>
              <a:ext uri="{FF2B5EF4-FFF2-40B4-BE49-F238E27FC236}">
                <a16:creationId xmlns:a16="http://schemas.microsoft.com/office/drawing/2014/main" id="{29E8A919-C0AE-B243-8BBF-20BD825536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5588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0B584F-CE7D-334B-90C6-1559BD44014E}"/>
              </a:ext>
            </a:extLst>
          </p:cNvPr>
          <p:cNvSpPr>
            <a:spLocks noGrp="1"/>
          </p:cNvSpPr>
          <p:nvPr>
            <p:ph type="dt" sz="half" idx="10"/>
          </p:nvPr>
        </p:nvSpPr>
        <p:spPr/>
        <p:txBody>
          <a:bodyPr/>
          <a:lstStyle/>
          <a:p>
            <a:fld id="{4FE5E41D-3D35-44F2-B805-ED358CB386C1}" type="datetimeFigureOut">
              <a:rPr lang="en-GB" smtClean="0"/>
              <a:t>02/03/2022</a:t>
            </a:fld>
            <a:endParaRPr lang="en-GB" dirty="0"/>
          </a:p>
        </p:txBody>
      </p:sp>
      <p:sp>
        <p:nvSpPr>
          <p:cNvPr id="5" name="Footer Placeholder 4">
            <a:extLst>
              <a:ext uri="{FF2B5EF4-FFF2-40B4-BE49-F238E27FC236}">
                <a16:creationId xmlns:a16="http://schemas.microsoft.com/office/drawing/2014/main" id="{8EFDBAEC-E7B4-7E44-9A8A-069697E20EA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7B75C45-E77B-2B42-AAB7-6A6CA1634319}"/>
              </a:ext>
            </a:extLst>
          </p:cNvPr>
          <p:cNvSpPr>
            <a:spLocks noGrp="1"/>
          </p:cNvSpPr>
          <p:nvPr>
            <p:ph type="sldNum" sz="quarter" idx="12"/>
          </p:nvPr>
        </p:nvSpPr>
        <p:spPr/>
        <p:txBody>
          <a:bodyPr/>
          <a:lstStyle/>
          <a:p>
            <a:fld id="{2C7344B5-0808-4216-BB12-7D79E8174DE9}" type="slidenum">
              <a:rPr lang="en-GB" smtClean="0"/>
              <a:t>‹#›</a:t>
            </a:fld>
            <a:endParaRPr lang="en-GB" dirty="0"/>
          </a:p>
        </p:txBody>
      </p:sp>
      <p:sp>
        <p:nvSpPr>
          <p:cNvPr id="10" name="Content Placeholder 9">
            <a:extLst>
              <a:ext uri="{FF2B5EF4-FFF2-40B4-BE49-F238E27FC236}">
                <a16:creationId xmlns:a16="http://schemas.microsoft.com/office/drawing/2014/main" id="{AFDD70E0-05EA-1B42-9512-DCCFEAC005D1}"/>
              </a:ext>
            </a:extLst>
          </p:cNvPr>
          <p:cNvSpPr>
            <a:spLocks noGrp="1"/>
          </p:cNvSpPr>
          <p:nvPr>
            <p:ph sz="quarter" idx="13"/>
          </p:nvPr>
        </p:nvSpPr>
        <p:spPr>
          <a:xfrm>
            <a:off x="3011489" y="288927"/>
            <a:ext cx="9083675" cy="5922963"/>
          </a:xfrm>
        </p:spPr>
        <p:txBody>
          <a:bodyPr/>
          <a:lstStyle>
            <a:lvl1pPr>
              <a:defRPr>
                <a:latin typeface="Ubuntu" panose="020B0504030602030204" pitchFamily="34" charset="0"/>
              </a:defRPr>
            </a:lvl1pPr>
            <a:lvl2pPr>
              <a:defRPr>
                <a:latin typeface="Ubuntu" panose="020B0504030602030204" pitchFamily="34" charset="0"/>
              </a:defRPr>
            </a:lvl2pPr>
            <a:lvl3pPr>
              <a:defRPr>
                <a:latin typeface="Ubuntu" panose="020B0504030602030204" pitchFamily="34" charset="0"/>
              </a:defRPr>
            </a:lvl3pPr>
            <a:lvl4pPr>
              <a:defRPr>
                <a:latin typeface="Ubuntu" panose="020B0504030602030204" pitchFamily="34" charset="0"/>
              </a:defRPr>
            </a:lvl4pPr>
            <a:lvl5pPr>
              <a:defRPr>
                <a:latin typeface="Ubuntu" panose="020B0504030602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2" name="Picture 11" descr="A close up of a logo&#10;&#10;Description automatically generated">
            <a:extLst>
              <a:ext uri="{FF2B5EF4-FFF2-40B4-BE49-F238E27FC236}">
                <a16:creationId xmlns:a16="http://schemas.microsoft.com/office/drawing/2014/main" id="{822FBF09-5C62-6C47-9722-A8F1C789539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43946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53315F-F0FA-8445-B978-933A75961FA5}"/>
              </a:ext>
            </a:extLst>
          </p:cNvPr>
          <p:cNvSpPr>
            <a:spLocks noGrp="1"/>
          </p:cNvSpPr>
          <p:nvPr>
            <p:ph type="dt" sz="half" idx="10"/>
          </p:nvPr>
        </p:nvSpPr>
        <p:spPr/>
        <p:txBody>
          <a:bodyPr/>
          <a:lstStyle/>
          <a:p>
            <a:fld id="{4FE5E41D-3D35-44F2-B805-ED358CB386C1}" type="datetimeFigureOut">
              <a:rPr lang="en-GB" smtClean="0"/>
              <a:t>02/03/2022</a:t>
            </a:fld>
            <a:endParaRPr lang="en-GB" dirty="0"/>
          </a:p>
        </p:txBody>
      </p:sp>
      <p:sp>
        <p:nvSpPr>
          <p:cNvPr id="5" name="Footer Placeholder 4">
            <a:extLst>
              <a:ext uri="{FF2B5EF4-FFF2-40B4-BE49-F238E27FC236}">
                <a16:creationId xmlns:a16="http://schemas.microsoft.com/office/drawing/2014/main" id="{DBEABBE8-0DD9-3F4F-88D2-26F9CCFD5D5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D246D75-BBF8-C340-9D93-502D85B2C9D7}"/>
              </a:ext>
            </a:extLst>
          </p:cNvPr>
          <p:cNvSpPr>
            <a:spLocks noGrp="1"/>
          </p:cNvSpPr>
          <p:nvPr>
            <p:ph type="sldNum" sz="quarter" idx="12"/>
          </p:nvPr>
        </p:nvSpPr>
        <p:spPr/>
        <p:txBody>
          <a:bodyPr/>
          <a:lstStyle/>
          <a:p>
            <a:fld id="{2C7344B5-0808-4216-BB12-7D79E8174DE9}" type="slidenum">
              <a:rPr lang="en-GB" smtClean="0"/>
              <a:t>‹#›</a:t>
            </a:fld>
            <a:endParaRPr lang="en-GB" dirty="0"/>
          </a:p>
        </p:txBody>
      </p:sp>
      <p:sp>
        <p:nvSpPr>
          <p:cNvPr id="9" name="Content Placeholder 9">
            <a:extLst>
              <a:ext uri="{FF2B5EF4-FFF2-40B4-BE49-F238E27FC236}">
                <a16:creationId xmlns:a16="http://schemas.microsoft.com/office/drawing/2014/main" id="{D7DBE160-1489-8744-A4CC-9BF10F06D80F}"/>
              </a:ext>
            </a:extLst>
          </p:cNvPr>
          <p:cNvSpPr>
            <a:spLocks noGrp="1"/>
          </p:cNvSpPr>
          <p:nvPr>
            <p:ph sz="quarter" idx="13"/>
          </p:nvPr>
        </p:nvSpPr>
        <p:spPr>
          <a:xfrm>
            <a:off x="3011489" y="288927"/>
            <a:ext cx="9083675" cy="5922963"/>
          </a:xfrm>
        </p:spPr>
        <p:txBody>
          <a:bodyPr/>
          <a:lstStyle>
            <a:lvl1pPr>
              <a:defRPr>
                <a:latin typeface="Ubuntu" panose="020B0504030602030204" pitchFamily="34" charset="0"/>
              </a:defRPr>
            </a:lvl1pPr>
            <a:lvl2pPr>
              <a:defRPr>
                <a:latin typeface="Ubuntu" panose="020B0504030602030204" pitchFamily="34" charset="0"/>
              </a:defRPr>
            </a:lvl2pPr>
            <a:lvl3pPr>
              <a:defRPr>
                <a:latin typeface="Ubuntu" panose="020B0504030602030204" pitchFamily="34" charset="0"/>
              </a:defRPr>
            </a:lvl3pPr>
            <a:lvl4pPr>
              <a:defRPr>
                <a:latin typeface="Ubuntu" panose="020B0504030602030204" pitchFamily="34" charset="0"/>
              </a:defRPr>
            </a:lvl4pPr>
            <a:lvl5pPr>
              <a:defRPr>
                <a:latin typeface="Ubuntu" panose="020B0504030602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2" name="Picture 11" descr="A close up of a logo&#10;&#10;Description automatically generated">
            <a:extLst>
              <a:ext uri="{FF2B5EF4-FFF2-40B4-BE49-F238E27FC236}">
                <a16:creationId xmlns:a16="http://schemas.microsoft.com/office/drawing/2014/main" id="{47774705-1A6F-BB4A-B6DA-BB3DBB617F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1329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90377E8-6E76-054B-8874-2E57ABB09698}"/>
              </a:ext>
            </a:extLst>
          </p:cNvPr>
          <p:cNvSpPr>
            <a:spLocks noGrp="1"/>
          </p:cNvSpPr>
          <p:nvPr>
            <p:ph type="dt" sz="half" idx="10"/>
          </p:nvPr>
        </p:nvSpPr>
        <p:spPr/>
        <p:txBody>
          <a:bodyPr/>
          <a:lstStyle/>
          <a:p>
            <a:fld id="{4FE5E41D-3D35-44F2-B805-ED358CB386C1}" type="datetimeFigureOut">
              <a:rPr lang="en-GB" smtClean="0"/>
              <a:t>02/03/2022</a:t>
            </a:fld>
            <a:endParaRPr lang="en-GB" dirty="0"/>
          </a:p>
        </p:txBody>
      </p:sp>
      <p:sp>
        <p:nvSpPr>
          <p:cNvPr id="6" name="Footer Placeholder 5">
            <a:extLst>
              <a:ext uri="{FF2B5EF4-FFF2-40B4-BE49-F238E27FC236}">
                <a16:creationId xmlns:a16="http://schemas.microsoft.com/office/drawing/2014/main" id="{D66DA019-08B4-024E-B64B-780E17603C1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809E697-BC1F-944A-8146-46C4DD51DA41}"/>
              </a:ext>
            </a:extLst>
          </p:cNvPr>
          <p:cNvSpPr>
            <a:spLocks noGrp="1"/>
          </p:cNvSpPr>
          <p:nvPr>
            <p:ph type="sldNum" sz="quarter" idx="12"/>
          </p:nvPr>
        </p:nvSpPr>
        <p:spPr/>
        <p:txBody>
          <a:bodyPr/>
          <a:lstStyle/>
          <a:p>
            <a:fld id="{2C7344B5-0808-4216-BB12-7D79E8174DE9}" type="slidenum">
              <a:rPr lang="en-GB" smtClean="0"/>
              <a:t>‹#›</a:t>
            </a:fld>
            <a:endParaRPr lang="en-GB" dirty="0"/>
          </a:p>
        </p:txBody>
      </p:sp>
      <p:sp>
        <p:nvSpPr>
          <p:cNvPr id="10" name="Content Placeholder 9">
            <a:extLst>
              <a:ext uri="{FF2B5EF4-FFF2-40B4-BE49-F238E27FC236}">
                <a16:creationId xmlns:a16="http://schemas.microsoft.com/office/drawing/2014/main" id="{00888D7E-891A-114E-B839-6F0257EEE28D}"/>
              </a:ext>
            </a:extLst>
          </p:cNvPr>
          <p:cNvSpPr>
            <a:spLocks noGrp="1"/>
          </p:cNvSpPr>
          <p:nvPr>
            <p:ph sz="quarter" idx="13"/>
          </p:nvPr>
        </p:nvSpPr>
        <p:spPr>
          <a:xfrm>
            <a:off x="3011489" y="288927"/>
            <a:ext cx="9083675" cy="5922963"/>
          </a:xfrm>
        </p:spPr>
        <p:txBody>
          <a:bodyPr/>
          <a:lstStyle>
            <a:lvl1pPr>
              <a:defRPr>
                <a:latin typeface="Ubuntu" panose="020B0504030602030204" pitchFamily="34" charset="0"/>
              </a:defRPr>
            </a:lvl1pPr>
            <a:lvl2pPr>
              <a:defRPr>
                <a:latin typeface="Ubuntu" panose="020B0504030602030204" pitchFamily="34" charset="0"/>
              </a:defRPr>
            </a:lvl2pPr>
            <a:lvl3pPr>
              <a:defRPr>
                <a:latin typeface="Ubuntu" panose="020B0504030602030204" pitchFamily="34" charset="0"/>
              </a:defRPr>
            </a:lvl3pPr>
            <a:lvl4pPr>
              <a:defRPr>
                <a:latin typeface="Ubuntu" panose="020B0504030602030204" pitchFamily="34" charset="0"/>
              </a:defRPr>
            </a:lvl4pPr>
            <a:lvl5pPr>
              <a:defRPr>
                <a:latin typeface="Ubuntu" panose="020B0504030602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9" name="Picture 8" descr="A close up of a logo&#10;&#10;Description automatically generated">
            <a:extLst>
              <a:ext uri="{FF2B5EF4-FFF2-40B4-BE49-F238E27FC236}">
                <a16:creationId xmlns:a16="http://schemas.microsoft.com/office/drawing/2014/main" id="{6B7B2BB6-401F-0A4C-8CD4-C572CE55C1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008973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E0B00F99-9D6A-3444-85E5-AFCFB26B1F34}"/>
              </a:ext>
            </a:extLst>
          </p:cNvPr>
          <p:cNvSpPr>
            <a:spLocks noGrp="1"/>
          </p:cNvSpPr>
          <p:nvPr>
            <p:ph type="dt" sz="half" idx="10"/>
          </p:nvPr>
        </p:nvSpPr>
        <p:spPr/>
        <p:txBody>
          <a:bodyPr/>
          <a:lstStyle/>
          <a:p>
            <a:fld id="{4FE5E41D-3D35-44F2-B805-ED358CB386C1}" type="datetimeFigureOut">
              <a:rPr lang="en-GB" smtClean="0"/>
              <a:t>02/03/2022</a:t>
            </a:fld>
            <a:endParaRPr lang="en-GB" dirty="0"/>
          </a:p>
        </p:txBody>
      </p:sp>
      <p:sp>
        <p:nvSpPr>
          <p:cNvPr id="8" name="Footer Placeholder 7">
            <a:extLst>
              <a:ext uri="{FF2B5EF4-FFF2-40B4-BE49-F238E27FC236}">
                <a16:creationId xmlns:a16="http://schemas.microsoft.com/office/drawing/2014/main" id="{7BD012BF-FBF9-7644-8B1E-B570009426EE}"/>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DA385EDE-B7D7-774A-AA79-504908226CEA}"/>
              </a:ext>
            </a:extLst>
          </p:cNvPr>
          <p:cNvSpPr>
            <a:spLocks noGrp="1"/>
          </p:cNvSpPr>
          <p:nvPr>
            <p:ph type="sldNum" sz="quarter" idx="12"/>
          </p:nvPr>
        </p:nvSpPr>
        <p:spPr/>
        <p:txBody>
          <a:bodyPr/>
          <a:lstStyle/>
          <a:p>
            <a:fld id="{2C7344B5-0808-4216-BB12-7D79E8174DE9}" type="slidenum">
              <a:rPr lang="en-GB" smtClean="0"/>
              <a:t>‹#›</a:t>
            </a:fld>
            <a:endParaRPr lang="en-GB" dirty="0"/>
          </a:p>
        </p:txBody>
      </p:sp>
      <p:sp>
        <p:nvSpPr>
          <p:cNvPr id="12" name="Content Placeholder 9">
            <a:extLst>
              <a:ext uri="{FF2B5EF4-FFF2-40B4-BE49-F238E27FC236}">
                <a16:creationId xmlns:a16="http://schemas.microsoft.com/office/drawing/2014/main" id="{8BA0BCD5-B15E-2E4C-8CF6-38816BEF0175}"/>
              </a:ext>
            </a:extLst>
          </p:cNvPr>
          <p:cNvSpPr>
            <a:spLocks noGrp="1"/>
          </p:cNvSpPr>
          <p:nvPr>
            <p:ph sz="quarter" idx="13"/>
          </p:nvPr>
        </p:nvSpPr>
        <p:spPr>
          <a:xfrm>
            <a:off x="3011489" y="288927"/>
            <a:ext cx="9083675" cy="5922963"/>
          </a:xfrm>
        </p:spPr>
        <p:txBody>
          <a:bodyPr/>
          <a:lstStyle>
            <a:lvl1pPr>
              <a:defRPr>
                <a:latin typeface="Ubuntu" panose="020B0504030602030204" pitchFamily="34" charset="0"/>
              </a:defRPr>
            </a:lvl1pPr>
            <a:lvl2pPr>
              <a:defRPr>
                <a:latin typeface="Ubuntu" panose="020B0504030602030204" pitchFamily="34" charset="0"/>
              </a:defRPr>
            </a:lvl2pPr>
            <a:lvl3pPr>
              <a:defRPr>
                <a:latin typeface="Ubuntu" panose="020B0504030602030204" pitchFamily="34" charset="0"/>
              </a:defRPr>
            </a:lvl3pPr>
            <a:lvl4pPr>
              <a:defRPr>
                <a:latin typeface="Ubuntu" panose="020B0504030602030204" pitchFamily="34" charset="0"/>
              </a:defRPr>
            </a:lvl4pPr>
            <a:lvl5pPr>
              <a:defRPr>
                <a:latin typeface="Ubuntu" panose="020B0504030602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A close up of a logo&#10;&#10;Description automatically generated">
            <a:extLst>
              <a:ext uri="{FF2B5EF4-FFF2-40B4-BE49-F238E27FC236}">
                <a16:creationId xmlns:a16="http://schemas.microsoft.com/office/drawing/2014/main" id="{68969730-7CAE-B341-BFDD-FF6306F33E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60024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2D52-05BF-EF43-87C3-D9A8F513613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0932CB6-E9BD-AA4C-9E85-061B7CF62397}"/>
              </a:ext>
            </a:extLst>
          </p:cNvPr>
          <p:cNvSpPr>
            <a:spLocks noGrp="1"/>
          </p:cNvSpPr>
          <p:nvPr>
            <p:ph type="dt" sz="half" idx="10"/>
          </p:nvPr>
        </p:nvSpPr>
        <p:spPr/>
        <p:txBody>
          <a:bodyPr/>
          <a:lstStyle/>
          <a:p>
            <a:fld id="{4FE5E41D-3D35-44F2-B805-ED358CB386C1}" type="datetimeFigureOut">
              <a:rPr lang="en-GB" smtClean="0"/>
              <a:t>02/03/2022</a:t>
            </a:fld>
            <a:endParaRPr lang="en-GB" dirty="0"/>
          </a:p>
        </p:txBody>
      </p:sp>
      <p:sp>
        <p:nvSpPr>
          <p:cNvPr id="4" name="Footer Placeholder 3">
            <a:extLst>
              <a:ext uri="{FF2B5EF4-FFF2-40B4-BE49-F238E27FC236}">
                <a16:creationId xmlns:a16="http://schemas.microsoft.com/office/drawing/2014/main" id="{297B0EAE-3EA3-1244-9583-47F66CD847CE}"/>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4A0A2462-4D67-2C4D-91E7-24F025BEEE3B}"/>
              </a:ext>
            </a:extLst>
          </p:cNvPr>
          <p:cNvSpPr>
            <a:spLocks noGrp="1"/>
          </p:cNvSpPr>
          <p:nvPr>
            <p:ph type="sldNum" sz="quarter" idx="12"/>
          </p:nvPr>
        </p:nvSpPr>
        <p:spPr/>
        <p:txBody>
          <a:bodyPr/>
          <a:lstStyle/>
          <a:p>
            <a:fld id="{2C7344B5-0808-4216-BB12-7D79E8174DE9}" type="slidenum">
              <a:rPr lang="en-GB" smtClean="0"/>
              <a:t>‹#›</a:t>
            </a:fld>
            <a:endParaRPr lang="en-GB" dirty="0"/>
          </a:p>
        </p:txBody>
      </p:sp>
      <p:pic>
        <p:nvPicPr>
          <p:cNvPr id="10" name="Picture 9" descr="A close up of a logo&#10;&#10;Description automatically generated">
            <a:extLst>
              <a:ext uri="{FF2B5EF4-FFF2-40B4-BE49-F238E27FC236}">
                <a16:creationId xmlns:a16="http://schemas.microsoft.com/office/drawing/2014/main" id="{C99EFCEE-3982-6C49-90F6-A99ECD13C6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81823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3B4A-AA13-4E46-B812-97F199EA88B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371C413-D7F7-E341-B4C6-FE37A2F2934A}"/>
              </a:ext>
            </a:extLst>
          </p:cNvPr>
          <p:cNvSpPr>
            <a:spLocks noGrp="1"/>
          </p:cNvSpPr>
          <p:nvPr>
            <p:ph type="dt" sz="half" idx="10"/>
          </p:nvPr>
        </p:nvSpPr>
        <p:spPr/>
        <p:txBody>
          <a:bodyPr/>
          <a:lstStyle/>
          <a:p>
            <a:fld id="{4FE5E41D-3D35-44F2-B805-ED358CB386C1}" type="datetimeFigureOut">
              <a:rPr lang="en-GB" smtClean="0"/>
              <a:t>02/03/2022</a:t>
            </a:fld>
            <a:endParaRPr lang="en-GB" dirty="0"/>
          </a:p>
        </p:txBody>
      </p:sp>
      <p:sp>
        <p:nvSpPr>
          <p:cNvPr id="4" name="Footer Placeholder 3">
            <a:extLst>
              <a:ext uri="{FF2B5EF4-FFF2-40B4-BE49-F238E27FC236}">
                <a16:creationId xmlns:a16="http://schemas.microsoft.com/office/drawing/2014/main" id="{F381B29E-4922-D742-A9A1-B49DCB50C42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5A20F10-91F6-2546-B345-EF12859100DD}"/>
              </a:ext>
            </a:extLst>
          </p:cNvPr>
          <p:cNvSpPr>
            <a:spLocks noGrp="1"/>
          </p:cNvSpPr>
          <p:nvPr>
            <p:ph type="sldNum" sz="quarter" idx="12"/>
          </p:nvPr>
        </p:nvSpPr>
        <p:spPr/>
        <p:txBody>
          <a:bodyPr/>
          <a:lstStyle/>
          <a:p>
            <a:fld id="{2C7344B5-0808-4216-BB12-7D79E8174DE9}" type="slidenum">
              <a:rPr lang="en-GB" smtClean="0"/>
              <a:t>‹#›</a:t>
            </a:fld>
            <a:endParaRPr lang="en-GB" dirty="0"/>
          </a:p>
        </p:txBody>
      </p:sp>
      <p:pic>
        <p:nvPicPr>
          <p:cNvPr id="10" name="Picture 9" descr="A close up of a logo&#10;&#10;Description automatically generated">
            <a:extLst>
              <a:ext uri="{FF2B5EF4-FFF2-40B4-BE49-F238E27FC236}">
                <a16:creationId xmlns:a16="http://schemas.microsoft.com/office/drawing/2014/main" id="{9E882289-BF8F-774E-A743-2ED5F8C9D1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5158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3" name="Content Placeholder 2"/>
          <p:cNvSpPr>
            <a:spLocks noGrp="1"/>
          </p:cNvSpPr>
          <p:nvPr userDrawn="1">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userDrawn="1">
            <p:ph type="title"/>
          </p:nvPr>
        </p:nvSpPr>
        <p:spPr>
          <a:xfrm>
            <a:off x="609600" y="363538"/>
            <a:ext cx="5469467" cy="2163762"/>
          </a:xfrm>
        </p:spPr>
        <p:txBody>
          <a:bodyPr/>
          <a:lstStyle>
            <a:lvl1pPr>
              <a:defRPr>
                <a:solidFill>
                  <a:schemeClr val="tx1"/>
                </a:solidFill>
              </a:defRPr>
            </a:lvl1pPr>
          </a:lstStyle>
          <a:p>
            <a:r>
              <a:rPr lang="en-US" dirty="0"/>
              <a:t>Click to edit Master title style</a:t>
            </a:r>
            <a:endParaRPr lang="en-GB" dirty="0"/>
          </a:p>
        </p:txBody>
      </p:sp>
      <p:grpSp>
        <p:nvGrpSpPr>
          <p:cNvPr id="28" name="Group 27"/>
          <p:cNvGrpSpPr/>
          <p:nvPr userDrawn="1"/>
        </p:nvGrpSpPr>
        <p:grpSpPr>
          <a:xfrm>
            <a:off x="-1492756" y="5773617"/>
            <a:ext cx="12817687" cy="2097207"/>
            <a:chOff x="-1337277" y="5773618"/>
            <a:chExt cx="9613265" cy="2097207"/>
          </a:xfrm>
        </p:grpSpPr>
        <p:sp>
          <p:nvSpPr>
            <p:cNvPr id="29" name="Freeform 28"/>
            <p:cNvSpPr/>
            <p:nvPr userDrawn="1"/>
          </p:nvSpPr>
          <p:spPr>
            <a:xfrm>
              <a:off x="-1096612" y="5781675"/>
              <a:ext cx="9372600" cy="2025650"/>
            </a:xfrm>
            <a:custGeom>
              <a:avLst/>
              <a:gdLst>
                <a:gd name="connsiteX0" fmla="*/ 46567 w 10295467"/>
                <a:gd name="connsiteY0" fmla="*/ 450850 h 2025650"/>
                <a:gd name="connsiteX1" fmla="*/ 300567 w 10295467"/>
                <a:gd name="connsiteY1" fmla="*/ 400050 h 2025650"/>
                <a:gd name="connsiteX2" fmla="*/ 2129367 w 10295467"/>
                <a:gd name="connsiteY2" fmla="*/ 184150 h 2025650"/>
                <a:gd name="connsiteX3" fmla="*/ 5672667 w 10295467"/>
                <a:gd name="connsiteY3" fmla="*/ 1504950 h 2025650"/>
                <a:gd name="connsiteX4" fmla="*/ 9088967 w 10295467"/>
                <a:gd name="connsiteY4" fmla="*/ 1720850 h 2025650"/>
                <a:gd name="connsiteX5" fmla="*/ 10295467 w 10295467"/>
                <a:gd name="connsiteY5" fmla="*/ 2025650 h 202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5467" h="2025650">
                  <a:moveTo>
                    <a:pt x="46567" y="450850"/>
                  </a:moveTo>
                  <a:cubicBezTo>
                    <a:pt x="0" y="447675"/>
                    <a:pt x="300567" y="400050"/>
                    <a:pt x="300567" y="400050"/>
                  </a:cubicBezTo>
                  <a:cubicBezTo>
                    <a:pt x="647700" y="355600"/>
                    <a:pt x="1234017" y="0"/>
                    <a:pt x="2129367" y="184150"/>
                  </a:cubicBezTo>
                  <a:cubicBezTo>
                    <a:pt x="3024717" y="368300"/>
                    <a:pt x="4512734" y="1248833"/>
                    <a:pt x="5672667" y="1504950"/>
                  </a:cubicBezTo>
                  <a:cubicBezTo>
                    <a:pt x="6832600" y="1761067"/>
                    <a:pt x="8318500" y="1634067"/>
                    <a:pt x="9088967" y="1720850"/>
                  </a:cubicBezTo>
                  <a:cubicBezTo>
                    <a:pt x="9859434" y="1807633"/>
                    <a:pt x="10077450" y="1916641"/>
                    <a:pt x="10295467" y="2025650"/>
                  </a:cubicBezTo>
                </a:path>
              </a:pathLst>
            </a:custGeom>
            <a:noFill/>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32" name="Freeform 31"/>
            <p:cNvSpPr/>
            <p:nvPr userDrawn="1"/>
          </p:nvSpPr>
          <p:spPr>
            <a:xfrm>
              <a:off x="-1337277" y="5845175"/>
              <a:ext cx="8779477" cy="2025650"/>
            </a:xfrm>
            <a:custGeom>
              <a:avLst/>
              <a:gdLst>
                <a:gd name="connsiteX0" fmla="*/ 46567 w 10295467"/>
                <a:gd name="connsiteY0" fmla="*/ 450850 h 2025650"/>
                <a:gd name="connsiteX1" fmla="*/ 300567 w 10295467"/>
                <a:gd name="connsiteY1" fmla="*/ 400050 h 2025650"/>
                <a:gd name="connsiteX2" fmla="*/ 2129367 w 10295467"/>
                <a:gd name="connsiteY2" fmla="*/ 184150 h 2025650"/>
                <a:gd name="connsiteX3" fmla="*/ 5672667 w 10295467"/>
                <a:gd name="connsiteY3" fmla="*/ 1504950 h 2025650"/>
                <a:gd name="connsiteX4" fmla="*/ 9088967 w 10295467"/>
                <a:gd name="connsiteY4" fmla="*/ 1720850 h 2025650"/>
                <a:gd name="connsiteX5" fmla="*/ 10295467 w 10295467"/>
                <a:gd name="connsiteY5" fmla="*/ 2025650 h 202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5467" h="2025650">
                  <a:moveTo>
                    <a:pt x="46567" y="450850"/>
                  </a:moveTo>
                  <a:cubicBezTo>
                    <a:pt x="0" y="447675"/>
                    <a:pt x="300567" y="400050"/>
                    <a:pt x="300567" y="400050"/>
                  </a:cubicBezTo>
                  <a:cubicBezTo>
                    <a:pt x="647700" y="355600"/>
                    <a:pt x="1234017" y="0"/>
                    <a:pt x="2129367" y="184150"/>
                  </a:cubicBezTo>
                  <a:cubicBezTo>
                    <a:pt x="3024717" y="368300"/>
                    <a:pt x="4512734" y="1248833"/>
                    <a:pt x="5672667" y="1504950"/>
                  </a:cubicBezTo>
                  <a:cubicBezTo>
                    <a:pt x="6832600" y="1761067"/>
                    <a:pt x="8318500" y="1634067"/>
                    <a:pt x="9088967" y="1720850"/>
                  </a:cubicBezTo>
                  <a:cubicBezTo>
                    <a:pt x="9859434" y="1807633"/>
                    <a:pt x="10077450" y="1916641"/>
                    <a:pt x="10295467" y="2025650"/>
                  </a:cubicBezTo>
                </a:path>
              </a:pathLst>
            </a:custGeom>
            <a:noFill/>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46" name="Oval 45"/>
            <p:cNvSpPr/>
            <p:nvPr userDrawn="1"/>
          </p:nvSpPr>
          <p:spPr>
            <a:xfrm>
              <a:off x="2618013" y="6645587"/>
              <a:ext cx="263865" cy="26386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7" name="Oval 46"/>
            <p:cNvSpPr/>
            <p:nvPr userDrawn="1"/>
          </p:nvSpPr>
          <p:spPr>
            <a:xfrm>
              <a:off x="428285" y="5773618"/>
              <a:ext cx="263865" cy="263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8" name="Oval 47"/>
            <p:cNvSpPr/>
            <p:nvPr userDrawn="1"/>
          </p:nvSpPr>
          <p:spPr>
            <a:xfrm>
              <a:off x="1638300" y="6191757"/>
              <a:ext cx="263865" cy="2638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9" name="Oval 48"/>
            <p:cNvSpPr/>
            <p:nvPr userDrawn="1"/>
          </p:nvSpPr>
          <p:spPr>
            <a:xfrm>
              <a:off x="157925" y="5786564"/>
              <a:ext cx="263865" cy="263865"/>
            </a:xfrm>
            <a:prstGeom prst="ellipse">
              <a:avLst/>
            </a:prstGeom>
            <a:solidFill>
              <a:srgbClr val="91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0" name="Oval 49"/>
            <p:cNvSpPr/>
            <p:nvPr userDrawn="1"/>
          </p:nvSpPr>
          <p:spPr>
            <a:xfrm>
              <a:off x="965839" y="5894870"/>
              <a:ext cx="263865" cy="263865"/>
            </a:xfrm>
            <a:prstGeom prst="ellipse">
              <a:avLst/>
            </a:prstGeom>
            <a:solidFill>
              <a:srgbClr val="B71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1" name="Oval 50"/>
            <p:cNvSpPr/>
            <p:nvPr userDrawn="1"/>
          </p:nvSpPr>
          <p:spPr>
            <a:xfrm>
              <a:off x="708735" y="5826607"/>
              <a:ext cx="263865" cy="26386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2" name="Oval 51"/>
            <p:cNvSpPr/>
            <p:nvPr userDrawn="1"/>
          </p:nvSpPr>
          <p:spPr>
            <a:xfrm>
              <a:off x="2021570" y="6360584"/>
              <a:ext cx="263865" cy="263865"/>
            </a:xfrm>
            <a:prstGeom prst="ellipse">
              <a:avLst/>
            </a:prstGeom>
            <a:solidFill>
              <a:srgbClr val="017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3" name="Oval 52"/>
            <p:cNvSpPr/>
            <p:nvPr userDrawn="1"/>
          </p:nvSpPr>
          <p:spPr>
            <a:xfrm>
              <a:off x="2250461" y="6478095"/>
              <a:ext cx="263865" cy="263865"/>
            </a:xfrm>
            <a:prstGeom prst="ellipse">
              <a:avLst/>
            </a:prstGeom>
            <a:solidFill>
              <a:srgbClr val="B0D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4" name="Oval 53"/>
            <p:cNvSpPr/>
            <p:nvPr userDrawn="1"/>
          </p:nvSpPr>
          <p:spPr>
            <a:xfrm>
              <a:off x="1389959" y="6072518"/>
              <a:ext cx="263865" cy="263865"/>
            </a:xfrm>
            <a:prstGeom prst="ellipse">
              <a:avLst/>
            </a:prstGeom>
            <a:solidFill>
              <a:srgbClr val="6F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Tree>
    <p:extLst>
      <p:ext uri="{BB962C8B-B14F-4D97-AF65-F5344CB8AC3E}">
        <p14:creationId xmlns:p14="http://schemas.microsoft.com/office/powerpoint/2010/main" val="93954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BC17-1BC2-A840-AFDB-8DC95A4813B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349CF2-31D5-D347-9402-9733EBE97BA7}"/>
              </a:ext>
            </a:extLst>
          </p:cNvPr>
          <p:cNvSpPr>
            <a:spLocks noGrp="1"/>
          </p:cNvSpPr>
          <p:nvPr>
            <p:ph type="dt" sz="half" idx="10"/>
          </p:nvPr>
        </p:nvSpPr>
        <p:spPr/>
        <p:txBody>
          <a:bodyPr/>
          <a:lstStyle/>
          <a:p>
            <a:fld id="{A1E57632-762D-D94E-AE94-8237099F2940}" type="datetimeFigureOut">
              <a:rPr lang="en-US" smtClean="0"/>
              <a:t>3/2/22</a:t>
            </a:fld>
            <a:endParaRPr lang="en-US"/>
          </a:p>
        </p:txBody>
      </p:sp>
      <p:sp>
        <p:nvSpPr>
          <p:cNvPr id="4" name="Footer Placeholder 3">
            <a:extLst>
              <a:ext uri="{FF2B5EF4-FFF2-40B4-BE49-F238E27FC236}">
                <a16:creationId xmlns:a16="http://schemas.microsoft.com/office/drawing/2014/main" id="{01EE68E3-CF15-E641-B018-52E8007ABF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4FE0BE-E9E6-6140-A5BD-2081E283BF49}"/>
              </a:ext>
            </a:extLst>
          </p:cNvPr>
          <p:cNvSpPr>
            <a:spLocks noGrp="1"/>
          </p:cNvSpPr>
          <p:nvPr>
            <p:ph type="sldNum" sz="quarter" idx="12"/>
          </p:nvPr>
        </p:nvSpPr>
        <p:spPr/>
        <p:txBody>
          <a:bodyPr/>
          <a:lstStyle/>
          <a:p>
            <a:fld id="{7678F2CC-8F60-8846-9339-2DD7B52CC951}" type="slidenum">
              <a:rPr lang="en-US" smtClean="0"/>
              <a:t>‹#›</a:t>
            </a:fld>
            <a:endParaRPr lang="en-US"/>
          </a:p>
        </p:txBody>
      </p:sp>
      <p:pic>
        <p:nvPicPr>
          <p:cNvPr id="7" name="Picture 6">
            <a:extLst>
              <a:ext uri="{FF2B5EF4-FFF2-40B4-BE49-F238E27FC236}">
                <a16:creationId xmlns:a16="http://schemas.microsoft.com/office/drawing/2014/main" id="{DEC0610D-B539-5844-92C6-5974A222728A}"/>
              </a:ext>
            </a:extLst>
          </p:cNvPr>
          <p:cNvPicPr>
            <a:picLocks noChangeAspect="1"/>
          </p:cNvPicPr>
          <p:nvPr/>
        </p:nvPicPr>
        <p:blipFill>
          <a:blip r:embed="rId2"/>
          <a:stretch>
            <a:fillRect/>
          </a:stretch>
        </p:blipFill>
        <p:spPr>
          <a:xfrm>
            <a:off x="0" y="1715"/>
            <a:ext cx="12192000" cy="6854573"/>
          </a:xfrm>
          <a:prstGeom prst="rect">
            <a:avLst/>
          </a:prstGeom>
        </p:spPr>
      </p:pic>
    </p:spTree>
    <p:extLst>
      <p:ext uri="{BB962C8B-B14F-4D97-AF65-F5344CB8AC3E}">
        <p14:creationId xmlns:p14="http://schemas.microsoft.com/office/powerpoint/2010/main" val="170776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ntro slide">
    <p:spTree>
      <p:nvGrpSpPr>
        <p:cNvPr id="1" name=""/>
        <p:cNvGrpSpPr/>
        <p:nvPr/>
      </p:nvGrpSpPr>
      <p:grpSpPr>
        <a:xfrm>
          <a:off x="0" y="0"/>
          <a:ext cx="0" cy="0"/>
          <a:chOff x="0" y="0"/>
          <a:chExt cx="0" cy="0"/>
        </a:xfrm>
      </p:grpSpPr>
      <p:pic>
        <p:nvPicPr>
          <p:cNvPr id="1026" name="Picture 2" descr="X:\Insights Brand 2011\Graphics Team\Brand Evolution 2015\Brand Evolution - Doughnut\Brand Evolution - Doughnut - PPT templates\4 x 3\Brand Evolution - Doughnut - Slide templates_4 by 3 Final-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51"/>
            <a:ext cx="12192000" cy="686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3025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left 3">
    <p:spTree>
      <p:nvGrpSpPr>
        <p:cNvPr id="1" name=""/>
        <p:cNvGrpSpPr/>
        <p:nvPr/>
      </p:nvGrpSpPr>
      <p:grpSpPr>
        <a:xfrm>
          <a:off x="0" y="0"/>
          <a:ext cx="0" cy="0"/>
          <a:chOff x="0" y="0"/>
          <a:chExt cx="0" cy="0"/>
        </a:xfrm>
      </p:grpSpPr>
      <p:sp>
        <p:nvSpPr>
          <p:cNvPr id="2" name="Title 1"/>
          <p:cNvSpPr>
            <a:spLocks noGrp="1"/>
          </p:cNvSpPr>
          <p:nvPr>
            <p:ph type="ctrTitle"/>
          </p:nvPr>
        </p:nvSpPr>
        <p:spPr>
          <a:xfrm>
            <a:off x="4847861" y="2756926"/>
            <a:ext cx="6720747" cy="960107"/>
          </a:xfrm>
        </p:spPr>
        <p:txBody>
          <a:bodyPr>
            <a:noAutofit/>
          </a:bodyPr>
          <a:lstStyle>
            <a:lvl1pPr algn="l">
              <a:defRPr sz="3600" b="0">
                <a:solidFill>
                  <a:srgbClr val="58585A"/>
                </a:solidFill>
                <a:latin typeface="Arial" panose="020B0604020202020204" pitchFamily="34" charset="0"/>
                <a:cs typeface="Arial" panose="020B0604020202020204" pitchFamily="34" charset="0"/>
              </a:defRPr>
            </a:lvl1pPr>
          </a:lstStyle>
          <a:p>
            <a:endParaRPr lang="en-GB" dirty="0"/>
          </a:p>
        </p:txBody>
      </p:sp>
      <p:sp>
        <p:nvSpPr>
          <p:cNvPr id="3" name="Subtitle 2"/>
          <p:cNvSpPr>
            <a:spLocks noGrp="1"/>
          </p:cNvSpPr>
          <p:nvPr>
            <p:ph type="subTitle" idx="1"/>
          </p:nvPr>
        </p:nvSpPr>
        <p:spPr>
          <a:xfrm>
            <a:off x="4833849" y="3765039"/>
            <a:ext cx="6720747" cy="624069"/>
          </a:xfrm>
        </p:spPr>
        <p:txBody>
          <a:bodyPr>
            <a:noAutofit/>
          </a:bodyPr>
          <a:lstStyle>
            <a:lvl1pPr marL="0" indent="0" algn="l">
              <a:lnSpc>
                <a:spcPct val="100000"/>
              </a:lnSpc>
              <a:buFont typeface="+mj-lt"/>
              <a:buNone/>
              <a:defRPr sz="2800" b="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
        <p:nvSpPr>
          <p:cNvPr id="8" name="TextBox 7"/>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pic>
        <p:nvPicPr>
          <p:cNvPr id="6146" name="Picture 2" descr="X:\Insights Brand 2011\Graphics Team\Brand Evolution 2015\Brand Evolution - Doughnut\Brand Evolution - Doughnut - PPT templates\4 by 3\Brand Evolution - Doughnut - Slide templates_4 by 3 Final-07.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66652"/>
          <a:stretch/>
        </p:blipFill>
        <p:spPr bwMode="auto">
          <a:xfrm>
            <a:off x="2359" y="-3175"/>
            <a:ext cx="4065667" cy="68643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X:\Links\en_GB\LO_001_Insights Logo RGB Cerulean Blue M.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215968" y="7714"/>
            <a:ext cx="2976033" cy="118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0877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all to action/end slide">
    <p:spTree>
      <p:nvGrpSpPr>
        <p:cNvPr id="1" name=""/>
        <p:cNvGrpSpPr/>
        <p:nvPr/>
      </p:nvGrpSpPr>
      <p:grpSpPr>
        <a:xfrm>
          <a:off x="0" y="0"/>
          <a:ext cx="0" cy="0"/>
          <a:chOff x="0" y="0"/>
          <a:chExt cx="0" cy="0"/>
        </a:xfrm>
      </p:grpSpPr>
      <p:pic>
        <p:nvPicPr>
          <p:cNvPr id="3074" name="Picture 2" descr="X:\Insights Brand 2011\Graphics Team\Brand Evolution 2015\Brand Evolution - Doughnut\Brand Evolution - Doughnut - PPT templates\4 x 3\Brand Evolution - Doughnut - Slide templates_4 by 3 INSIGHTS Final-1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4"/>
            <a:ext cx="12192000" cy="68643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hasCustomPrompt="1"/>
          </p:nvPr>
        </p:nvSpPr>
        <p:spPr>
          <a:xfrm>
            <a:off x="479376" y="548680"/>
            <a:ext cx="11233248" cy="5688632"/>
          </a:xfrm>
        </p:spPr>
        <p:txBody>
          <a:bodyPr/>
          <a:lstStyle>
            <a:lvl1pPr marL="0" indent="0">
              <a:spcBef>
                <a:spcPts val="1200"/>
              </a:spcBef>
              <a:spcAft>
                <a:spcPts val="1000"/>
              </a:spcAft>
              <a:buNone/>
              <a:defRPr sz="3200" baseline="0">
                <a:solidFill>
                  <a:schemeClr val="bg1"/>
                </a:solidFill>
                <a:latin typeface="Arial" panose="020B0604020202020204" pitchFamily="34" charset="0"/>
                <a:cs typeface="Arial" panose="020B0604020202020204" pitchFamily="34" charset="0"/>
              </a:defRPr>
            </a:lvl1pPr>
            <a:lvl2pPr>
              <a:defRPr sz="2800"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dirty="0"/>
              <a:t>Call to action slide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Box 6"/>
          <p:cNvSpPr txBox="1"/>
          <p:nvPr userDrawn="1"/>
        </p:nvSpPr>
        <p:spPr>
          <a:xfrm>
            <a:off x="321737" y="6597354"/>
            <a:ext cx="1941557" cy="92333"/>
          </a:xfrm>
          <a:prstGeom prst="rect">
            <a:avLst/>
          </a:prstGeom>
          <a:noFill/>
        </p:spPr>
        <p:txBody>
          <a:bodyPr wrap="none" tIns="0" bIns="0" rtlCol="0">
            <a:spAutoFit/>
          </a:bodyPr>
          <a:lstStyle/>
          <a:p>
            <a:r>
              <a:rPr lang="en-GB" sz="600" dirty="0">
                <a:solidFill>
                  <a:schemeClr val="bg1"/>
                </a:solidFill>
                <a:latin typeface="Arial" panose="020B0604020202020204" pitchFamily="34" charset="0"/>
                <a:cs typeface="Arial" panose="020B0604020202020204" pitchFamily="34" charset="0"/>
              </a:rPr>
              <a:t>© The Insights Group Ltd, 2016. All rights reserved.</a:t>
            </a:r>
          </a:p>
        </p:txBody>
      </p:sp>
    </p:spTree>
    <p:extLst>
      <p:ext uri="{BB962C8B-B14F-4D97-AF65-F5344CB8AC3E}">
        <p14:creationId xmlns:p14="http://schemas.microsoft.com/office/powerpoint/2010/main" val="35779675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33472"/>
          <a:stretch/>
        </p:blipFill>
        <p:spPr>
          <a:xfrm>
            <a:off x="1807" y="2"/>
            <a:ext cx="12188388" cy="4562474"/>
          </a:xfrm>
          <a:prstGeom prst="rect">
            <a:avLst/>
          </a:prstGeom>
        </p:spPr>
      </p:pic>
      <p:sp>
        <p:nvSpPr>
          <p:cNvPr id="12" name="TextBox 11"/>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pic>
        <p:nvPicPr>
          <p:cNvPr id="7" name="Picture 2" descr="X:\Links\en_GB\LO_001_Insights Logo RGB Cerulean Blue M.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215968" y="5408314"/>
            <a:ext cx="2976033" cy="118903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ctrTitle"/>
          </p:nvPr>
        </p:nvSpPr>
        <p:spPr>
          <a:xfrm>
            <a:off x="335360" y="4773151"/>
            <a:ext cx="8640960" cy="924103"/>
          </a:xfrm>
        </p:spPr>
        <p:txBody>
          <a:bodyPr>
            <a:noAutofit/>
          </a:bodyPr>
          <a:lstStyle>
            <a:lvl1pPr algn="l">
              <a:defRPr sz="3600">
                <a:solidFill>
                  <a:srgbClr val="58585A"/>
                </a:solidFill>
                <a:latin typeface="Arial" panose="020B0604020202020204" pitchFamily="34" charset="0"/>
                <a:cs typeface="Arial" panose="020B0604020202020204" pitchFamily="34" charset="0"/>
              </a:defRPr>
            </a:lvl1pPr>
          </a:lstStyle>
          <a:p>
            <a:endParaRPr lang="en-GB" dirty="0"/>
          </a:p>
        </p:txBody>
      </p:sp>
      <p:sp>
        <p:nvSpPr>
          <p:cNvPr id="9" name="Subtitle 2"/>
          <p:cNvSpPr>
            <a:spLocks noGrp="1"/>
          </p:cNvSpPr>
          <p:nvPr>
            <p:ph type="subTitle" idx="1"/>
          </p:nvPr>
        </p:nvSpPr>
        <p:spPr>
          <a:xfrm>
            <a:off x="335360" y="5733257"/>
            <a:ext cx="8640960" cy="672075"/>
          </a:xfrm>
        </p:spPr>
        <p:txBody>
          <a:bodyPr>
            <a:noAutofit/>
          </a:bodyPr>
          <a:lstStyle>
            <a:lvl1pPr marL="0" indent="0" algn="l">
              <a:lnSpc>
                <a:spcPct val="100000"/>
              </a:lnSpc>
              <a:buFontTx/>
              <a:buNone/>
              <a:defRPr sz="280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Tree>
    <p:extLst>
      <p:ext uri="{BB962C8B-B14F-4D97-AF65-F5344CB8AC3E}">
        <p14:creationId xmlns:p14="http://schemas.microsoft.com/office/powerpoint/2010/main" val="4189230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 b="33404"/>
          <a:stretch/>
        </p:blipFill>
        <p:spPr>
          <a:xfrm>
            <a:off x="1807" y="2"/>
            <a:ext cx="12188388" cy="4567236"/>
          </a:xfrm>
          <a:prstGeom prst="rect">
            <a:avLst/>
          </a:prstGeom>
        </p:spPr>
      </p:pic>
      <p:sp>
        <p:nvSpPr>
          <p:cNvPr id="12" name="TextBox 11"/>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pic>
        <p:nvPicPr>
          <p:cNvPr id="7" name="Picture 2" descr="X:\Links\en_GB\LO_001_Insights Logo RGB Cerulean Blue M.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215968" y="5408314"/>
            <a:ext cx="2976033" cy="118903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ctrTitle"/>
          </p:nvPr>
        </p:nvSpPr>
        <p:spPr>
          <a:xfrm>
            <a:off x="335360" y="4773151"/>
            <a:ext cx="8640960" cy="924103"/>
          </a:xfrm>
        </p:spPr>
        <p:txBody>
          <a:bodyPr>
            <a:noAutofit/>
          </a:bodyPr>
          <a:lstStyle>
            <a:lvl1pPr algn="l">
              <a:defRPr sz="3600">
                <a:solidFill>
                  <a:srgbClr val="58585A"/>
                </a:solidFill>
                <a:latin typeface="Arial" panose="020B0604020202020204" pitchFamily="34" charset="0"/>
                <a:cs typeface="Arial" panose="020B0604020202020204" pitchFamily="34" charset="0"/>
              </a:defRPr>
            </a:lvl1pPr>
          </a:lstStyle>
          <a:p>
            <a:endParaRPr lang="en-GB" dirty="0"/>
          </a:p>
        </p:txBody>
      </p:sp>
      <p:sp>
        <p:nvSpPr>
          <p:cNvPr id="11" name="Subtitle 2"/>
          <p:cNvSpPr>
            <a:spLocks noGrp="1"/>
          </p:cNvSpPr>
          <p:nvPr>
            <p:ph type="subTitle" idx="1"/>
          </p:nvPr>
        </p:nvSpPr>
        <p:spPr>
          <a:xfrm>
            <a:off x="335360" y="5733257"/>
            <a:ext cx="8640960" cy="672075"/>
          </a:xfrm>
        </p:spPr>
        <p:txBody>
          <a:bodyPr>
            <a:noAutofit/>
          </a:bodyPr>
          <a:lstStyle>
            <a:lvl1pPr marL="0" indent="0" algn="l">
              <a:lnSpc>
                <a:spcPct val="100000"/>
              </a:lnSpc>
              <a:buFontTx/>
              <a:buNone/>
              <a:defRPr sz="280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Tree>
    <p:extLst>
      <p:ext uri="{BB962C8B-B14F-4D97-AF65-F5344CB8AC3E}">
        <p14:creationId xmlns:p14="http://schemas.microsoft.com/office/powerpoint/2010/main" val="40158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left 1">
    <p:spTree>
      <p:nvGrpSpPr>
        <p:cNvPr id="1" name=""/>
        <p:cNvGrpSpPr/>
        <p:nvPr/>
      </p:nvGrpSpPr>
      <p:grpSpPr>
        <a:xfrm>
          <a:off x="0" y="0"/>
          <a:ext cx="0" cy="0"/>
          <a:chOff x="0" y="0"/>
          <a:chExt cx="0" cy="0"/>
        </a:xfrm>
      </p:grpSpPr>
      <p:sp>
        <p:nvSpPr>
          <p:cNvPr id="2" name="Title 1"/>
          <p:cNvSpPr>
            <a:spLocks noGrp="1"/>
          </p:cNvSpPr>
          <p:nvPr>
            <p:ph type="ctrTitle"/>
          </p:nvPr>
        </p:nvSpPr>
        <p:spPr>
          <a:xfrm>
            <a:off x="4847861" y="2756926"/>
            <a:ext cx="6720747" cy="960107"/>
          </a:xfrm>
        </p:spPr>
        <p:txBody>
          <a:bodyPr>
            <a:noAutofit/>
          </a:bodyPr>
          <a:lstStyle>
            <a:lvl1pPr algn="l">
              <a:defRPr sz="3600" b="0">
                <a:solidFill>
                  <a:schemeClr val="tx1"/>
                </a:solidFill>
                <a:latin typeface="Arial" panose="020B0604020202020204" pitchFamily="34" charset="0"/>
                <a:cs typeface="Arial" panose="020B0604020202020204" pitchFamily="34" charset="0"/>
              </a:defRPr>
            </a:lvl1pPr>
          </a:lstStyle>
          <a:p>
            <a:endParaRPr lang="en-GB" dirty="0"/>
          </a:p>
        </p:txBody>
      </p:sp>
      <p:sp>
        <p:nvSpPr>
          <p:cNvPr id="3" name="Subtitle 2"/>
          <p:cNvSpPr>
            <a:spLocks noGrp="1"/>
          </p:cNvSpPr>
          <p:nvPr>
            <p:ph type="subTitle" idx="1"/>
          </p:nvPr>
        </p:nvSpPr>
        <p:spPr>
          <a:xfrm>
            <a:off x="4833849" y="3765039"/>
            <a:ext cx="6720747" cy="624069"/>
          </a:xfrm>
        </p:spPr>
        <p:txBody>
          <a:bodyPr>
            <a:noAutofit/>
          </a:bodyPr>
          <a:lstStyle>
            <a:lvl1pPr marL="0" indent="0" algn="l">
              <a:lnSpc>
                <a:spcPct val="100000"/>
              </a:lnSpc>
              <a:buFont typeface="+mj-lt"/>
              <a:buNone/>
              <a:defRPr sz="2800" b="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
        <p:nvSpPr>
          <p:cNvPr id="8" name="TextBox 7"/>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pic>
        <p:nvPicPr>
          <p:cNvPr id="4098" name="Picture 2" descr="X:\Insights Brand 2011\Graphics Team\Brand Evolution 2015\Brand Evolution - Doughnut\Brand Evolution - Doughnut - PPT templates\4 by 3\Brand Evolution - Doughnut - Slide templates_4 by 3 Final-05.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66584"/>
          <a:stretch/>
        </p:blipFill>
        <p:spPr bwMode="auto">
          <a:xfrm>
            <a:off x="1" y="-3175"/>
            <a:ext cx="4074060" cy="68643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X:\Links\en_GB\LO_001_Insights Logo RGB Cerulean Blue M.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215968" y="7714"/>
            <a:ext cx="2976033" cy="118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415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left 2">
    <p:spTree>
      <p:nvGrpSpPr>
        <p:cNvPr id="1" name=""/>
        <p:cNvGrpSpPr/>
        <p:nvPr/>
      </p:nvGrpSpPr>
      <p:grpSpPr>
        <a:xfrm>
          <a:off x="0" y="0"/>
          <a:ext cx="0" cy="0"/>
          <a:chOff x="0" y="0"/>
          <a:chExt cx="0" cy="0"/>
        </a:xfrm>
      </p:grpSpPr>
      <p:sp>
        <p:nvSpPr>
          <p:cNvPr id="2" name="Title 1"/>
          <p:cNvSpPr>
            <a:spLocks noGrp="1"/>
          </p:cNvSpPr>
          <p:nvPr>
            <p:ph type="ctrTitle"/>
          </p:nvPr>
        </p:nvSpPr>
        <p:spPr>
          <a:xfrm>
            <a:off x="4847861" y="2756926"/>
            <a:ext cx="6720747" cy="960107"/>
          </a:xfrm>
        </p:spPr>
        <p:txBody>
          <a:bodyPr>
            <a:noAutofit/>
          </a:bodyPr>
          <a:lstStyle>
            <a:lvl1pPr algn="l">
              <a:defRPr sz="3600" b="0">
                <a:solidFill>
                  <a:srgbClr val="58585A"/>
                </a:solidFill>
                <a:latin typeface="Arial" panose="020B0604020202020204" pitchFamily="34" charset="0"/>
                <a:cs typeface="Arial" panose="020B0604020202020204" pitchFamily="34" charset="0"/>
              </a:defRPr>
            </a:lvl1pPr>
          </a:lstStyle>
          <a:p>
            <a:endParaRPr lang="en-GB" dirty="0"/>
          </a:p>
        </p:txBody>
      </p:sp>
      <p:sp>
        <p:nvSpPr>
          <p:cNvPr id="3" name="Subtitle 2"/>
          <p:cNvSpPr>
            <a:spLocks noGrp="1"/>
          </p:cNvSpPr>
          <p:nvPr>
            <p:ph type="subTitle" idx="1"/>
          </p:nvPr>
        </p:nvSpPr>
        <p:spPr>
          <a:xfrm>
            <a:off x="4833849" y="3765039"/>
            <a:ext cx="6720747" cy="624069"/>
          </a:xfrm>
        </p:spPr>
        <p:txBody>
          <a:bodyPr>
            <a:noAutofit/>
          </a:bodyPr>
          <a:lstStyle>
            <a:lvl1pPr marL="0" indent="0" algn="l">
              <a:lnSpc>
                <a:spcPct val="100000"/>
              </a:lnSpc>
              <a:buFont typeface="+mj-lt"/>
              <a:buNone/>
              <a:defRPr sz="2800" b="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
        <p:nvSpPr>
          <p:cNvPr id="8" name="TextBox 7"/>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pic>
        <p:nvPicPr>
          <p:cNvPr id="5122" name="Picture 2" descr="X:\Insights Brand 2011\Graphics Team\Brand Evolution 2015\Brand Evolution - Doughnut\Brand Evolution - Doughnut - PPT templates\4 by 3\Brand Evolution - Doughnut - Slide templates_4 by 3 Final-06.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66584"/>
          <a:stretch/>
        </p:blipFill>
        <p:spPr bwMode="auto">
          <a:xfrm>
            <a:off x="1" y="-3175"/>
            <a:ext cx="4074059" cy="68643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X:\Links\en_GB\LO_001_Insights Logo RGB Cerulean Blue M.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215968" y="7714"/>
            <a:ext cx="2976033" cy="118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1000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oter grey 2 column">
    <p:spTree>
      <p:nvGrpSpPr>
        <p:cNvPr id="1" name=""/>
        <p:cNvGrpSpPr/>
        <p:nvPr/>
      </p:nvGrpSpPr>
      <p:grpSpPr>
        <a:xfrm>
          <a:off x="0" y="0"/>
          <a:ext cx="0" cy="0"/>
          <a:chOff x="0" y="0"/>
          <a:chExt cx="0" cy="0"/>
        </a:xfrm>
      </p:grpSpPr>
      <p:pic>
        <p:nvPicPr>
          <p:cNvPr id="10" name="Picture 3" descr="X:\Insights Brand 2011\Graphics Team\Brand Evolution 2015\Brand Evolution - Doughnut\Brand Evolution - Doughnut - PPT templates\4 by 3\Brand Evolution - Doughnut - Slide templates_4 by 3 Final-08.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92247"/>
          <a:stretch/>
        </p:blipFill>
        <p:spPr bwMode="auto">
          <a:xfrm>
            <a:off x="1" y="6353175"/>
            <a:ext cx="12192001" cy="5322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70720" y="188640"/>
            <a:ext cx="11521280" cy="1143000"/>
          </a:xfrm>
        </p:spPr>
        <p:txBody>
          <a:bodyPr>
            <a:normAutofit/>
          </a:bodyPr>
          <a:lstStyle>
            <a:lvl1pPr algn="l">
              <a:defRPr sz="3600">
                <a:solidFill>
                  <a:schemeClr val="tx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8" name="Content Placeholder 2"/>
          <p:cNvSpPr>
            <a:spLocks noGrp="1"/>
          </p:cNvSpPr>
          <p:nvPr>
            <p:ph sz="half" idx="1"/>
          </p:nvPr>
        </p:nvSpPr>
        <p:spPr>
          <a:xfrm>
            <a:off x="670720" y="1412776"/>
            <a:ext cx="5384800" cy="4525963"/>
          </a:xfrm>
        </p:spPr>
        <p:txBody>
          <a:bodyPr/>
          <a:lstStyle>
            <a:lvl1pPr marL="457200" indent="-457200">
              <a:spcAft>
                <a:spcPts val="1000"/>
              </a:spcAft>
              <a:buClr>
                <a:srgbClr val="0082B7"/>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a:spcAft>
                <a:spcPts val="1000"/>
              </a:spcAft>
              <a:defRPr sz="2400">
                <a:solidFill>
                  <a:schemeClr val="tx1"/>
                </a:solidFill>
                <a:latin typeface="Arial" panose="020B0604020202020204" pitchFamily="34" charset="0"/>
                <a:cs typeface="Arial" panose="020B0604020202020204" pitchFamily="34" charset="0"/>
              </a:defRPr>
            </a:lvl2pPr>
            <a:lvl3pPr>
              <a:spcAft>
                <a:spcPts val="1000"/>
              </a:spcAft>
              <a:defRPr sz="2000">
                <a:solidFill>
                  <a:schemeClr val="tx1"/>
                </a:solidFill>
                <a:latin typeface="Arial" panose="020B0604020202020204" pitchFamily="34" charset="0"/>
                <a:cs typeface="Arial" panose="020B0604020202020204" pitchFamily="34" charset="0"/>
              </a:defRPr>
            </a:lvl3pPr>
            <a:lvl4pPr>
              <a:spcAft>
                <a:spcPts val="1000"/>
              </a:spcAft>
              <a:defRPr sz="1800">
                <a:solidFill>
                  <a:schemeClr val="tx1"/>
                </a:solidFill>
                <a:latin typeface="Arial" panose="020B0604020202020204" pitchFamily="34" charset="0"/>
                <a:cs typeface="Arial" panose="020B0604020202020204" pitchFamily="34" charset="0"/>
              </a:defRPr>
            </a:lvl4pPr>
            <a:lvl5pPr>
              <a:spcAft>
                <a:spcPts val="1000"/>
              </a:spcAft>
              <a:defRPr sz="1800">
                <a:solidFill>
                  <a:schemeClr val="tx1"/>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3"/>
          <p:cNvSpPr>
            <a:spLocks noGrp="1"/>
          </p:cNvSpPr>
          <p:nvPr>
            <p:ph sz="half" idx="2"/>
          </p:nvPr>
        </p:nvSpPr>
        <p:spPr>
          <a:xfrm>
            <a:off x="6288021" y="1412776"/>
            <a:ext cx="5384800" cy="4525963"/>
          </a:xfrm>
        </p:spPr>
        <p:txBody>
          <a:bodyPr/>
          <a:lstStyle>
            <a:lvl1pPr marL="457200" indent="-457200">
              <a:spcAft>
                <a:spcPts val="1000"/>
              </a:spcAft>
              <a:buClr>
                <a:srgbClr val="0082B7"/>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a:spcAft>
                <a:spcPts val="1000"/>
              </a:spcAft>
              <a:defRPr sz="2400">
                <a:solidFill>
                  <a:schemeClr val="tx1"/>
                </a:solidFill>
                <a:latin typeface="Arial" panose="020B0604020202020204" pitchFamily="34" charset="0"/>
                <a:cs typeface="Arial" panose="020B0604020202020204" pitchFamily="34" charset="0"/>
              </a:defRPr>
            </a:lvl2pPr>
            <a:lvl3pPr>
              <a:spcAft>
                <a:spcPts val="1000"/>
              </a:spcAft>
              <a:defRPr sz="2000">
                <a:solidFill>
                  <a:schemeClr val="tx1"/>
                </a:solidFill>
                <a:latin typeface="Arial" panose="020B0604020202020204" pitchFamily="34" charset="0"/>
                <a:cs typeface="Arial" panose="020B0604020202020204" pitchFamily="34" charset="0"/>
              </a:defRPr>
            </a:lvl3pPr>
            <a:lvl4pPr>
              <a:spcAft>
                <a:spcPts val="1000"/>
              </a:spcAft>
              <a:defRPr sz="1800">
                <a:solidFill>
                  <a:schemeClr val="tx1"/>
                </a:solidFill>
                <a:latin typeface="Arial" panose="020B0604020202020204" pitchFamily="34" charset="0"/>
                <a:cs typeface="Arial" panose="020B0604020202020204" pitchFamily="34" charset="0"/>
              </a:defRPr>
            </a:lvl4pPr>
            <a:lvl5pPr>
              <a:spcAft>
                <a:spcPts val="1000"/>
              </a:spcAft>
              <a:defRPr sz="1800">
                <a:solidFill>
                  <a:schemeClr val="tx1"/>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Box 13"/>
          <p:cNvSpPr txBox="1"/>
          <p:nvPr userDrawn="1"/>
        </p:nvSpPr>
        <p:spPr>
          <a:xfrm>
            <a:off x="9363909" y="6609174"/>
            <a:ext cx="1941557" cy="92333"/>
          </a:xfrm>
          <a:prstGeom prst="rect">
            <a:avLst/>
          </a:prstGeom>
          <a:noFill/>
        </p:spPr>
        <p:txBody>
          <a:bodyPr wrap="none" tIns="0" bIns="0" rtlCol="0">
            <a:spAutoFit/>
          </a:bodyPr>
          <a:lstStyle/>
          <a:p>
            <a:r>
              <a:rPr lang="en-GB" sz="600" dirty="0">
                <a:solidFill>
                  <a:schemeClr val="tx1"/>
                </a:solidFill>
                <a:latin typeface="Arial" pitchFamily="34" charset="0"/>
                <a:cs typeface="Arial" pitchFamily="34" charset="0"/>
              </a:rPr>
              <a:t>© The Insights Group Ltd, 2016. All rights reserved.</a:t>
            </a:r>
          </a:p>
        </p:txBody>
      </p:sp>
    </p:spTree>
    <p:extLst>
      <p:ext uri="{BB962C8B-B14F-4D97-AF65-F5344CB8AC3E}">
        <p14:creationId xmlns:p14="http://schemas.microsoft.com/office/powerpoint/2010/main" val="503061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70720" y="188640"/>
            <a:ext cx="10801877" cy="1143000"/>
          </a:xfrm>
        </p:spPr>
        <p:txBody>
          <a:bodyPr>
            <a:normAutofit/>
          </a:bodyPr>
          <a:lstStyle>
            <a:lvl1pPr algn="l">
              <a:defRPr sz="3600">
                <a:solidFill>
                  <a:schemeClr val="tx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7" name="Content Placeholder 2"/>
          <p:cNvSpPr>
            <a:spLocks noGrp="1"/>
          </p:cNvSpPr>
          <p:nvPr>
            <p:ph idx="1"/>
          </p:nvPr>
        </p:nvSpPr>
        <p:spPr>
          <a:xfrm>
            <a:off x="670720" y="1484784"/>
            <a:ext cx="10801877" cy="4896544"/>
          </a:xfrm>
        </p:spPr>
        <p:txBody>
          <a:bodyPr/>
          <a:lstStyle>
            <a:lvl1pPr>
              <a:spcBef>
                <a:spcPts val="1200"/>
              </a:spcBef>
              <a:spcAft>
                <a:spcPts val="1000"/>
              </a:spcAft>
              <a:buClr>
                <a:srgbClr val="0082B7"/>
              </a:buClr>
              <a:defRPr sz="2800">
                <a:solidFill>
                  <a:schemeClr val="tx1"/>
                </a:solidFill>
                <a:latin typeface="Arial" panose="020B0604020202020204" pitchFamily="34" charset="0"/>
                <a:cs typeface="Arial" panose="020B0604020202020204" pitchFamily="34" charset="0"/>
              </a:defRPr>
            </a:lvl1pPr>
            <a:lvl2pPr>
              <a:buClr>
                <a:schemeClr val="tx1">
                  <a:lumMod val="50000"/>
                  <a:lumOff val="50000"/>
                </a:schemeClr>
              </a:buClr>
              <a:defRPr sz="2600">
                <a:solidFill>
                  <a:schemeClr val="tx1"/>
                </a:solidFill>
                <a:latin typeface="Arial" panose="020B0604020202020204" pitchFamily="34" charset="0"/>
                <a:cs typeface="Arial" panose="020B0604020202020204" pitchFamily="34" charset="0"/>
              </a:defRPr>
            </a:lvl2pPr>
            <a:lvl3pPr>
              <a:buClr>
                <a:schemeClr val="tx1">
                  <a:lumMod val="50000"/>
                  <a:lumOff val="50000"/>
                </a:schemeClr>
              </a:buClr>
              <a:defRPr>
                <a:solidFill>
                  <a:schemeClr val="tx1"/>
                </a:solidFill>
                <a:latin typeface="Arial" panose="020B0604020202020204" pitchFamily="34" charset="0"/>
                <a:cs typeface="Arial" panose="020B0604020202020204" pitchFamily="34" charset="0"/>
              </a:defRPr>
            </a:lvl3pPr>
            <a:lvl4pPr>
              <a:buClr>
                <a:schemeClr val="tx1">
                  <a:lumMod val="50000"/>
                  <a:lumOff val="50000"/>
                </a:schemeClr>
              </a:buClr>
              <a:defRPr>
                <a:solidFill>
                  <a:schemeClr val="tx1"/>
                </a:solidFill>
                <a:latin typeface="Arial" panose="020B0604020202020204" pitchFamily="34" charset="0"/>
                <a:cs typeface="Arial" panose="020B0604020202020204" pitchFamily="34" charset="0"/>
              </a:defRPr>
            </a:lvl4pPr>
            <a:lvl5pPr>
              <a:buClr>
                <a:schemeClr val="tx1">
                  <a:lumMod val="50000"/>
                  <a:lumOff val="50000"/>
                </a:schemeClr>
              </a:buCl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Box 7"/>
          <p:cNvSpPr txBox="1"/>
          <p:nvPr userDrawn="1"/>
        </p:nvSpPr>
        <p:spPr>
          <a:xfrm>
            <a:off x="9363909" y="6609174"/>
            <a:ext cx="1941557" cy="92333"/>
          </a:xfrm>
          <a:prstGeom prst="rect">
            <a:avLst/>
          </a:prstGeom>
          <a:noFill/>
        </p:spPr>
        <p:txBody>
          <a:bodyPr wrap="none" tIns="0" bIns="0" rtlCol="0">
            <a:spAutoFit/>
          </a:bodyPr>
          <a:lstStyle/>
          <a:p>
            <a:r>
              <a:rPr lang="en-GB" sz="600" dirty="0">
                <a:solidFill>
                  <a:schemeClr val="tx1"/>
                </a:solidFill>
                <a:latin typeface="Arial" pitchFamily="34" charset="0"/>
                <a:cs typeface="Arial" pitchFamily="34" charset="0"/>
              </a:rPr>
              <a:t>© The Insights Group Ltd, 2016. All rights reserved.</a:t>
            </a:r>
          </a:p>
        </p:txBody>
      </p:sp>
    </p:spTree>
    <p:extLst>
      <p:ext uri="{BB962C8B-B14F-4D97-AF65-F5344CB8AC3E}">
        <p14:creationId xmlns:p14="http://schemas.microsoft.com/office/powerpoint/2010/main" val="3422996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3" name="Content Placeholder 2"/>
          <p:cNvSpPr>
            <a:spLocks noGrp="1"/>
          </p:cNvSpPr>
          <p:nvPr userDrawn="1">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userDrawn="1">
            <p:ph type="title"/>
          </p:nvPr>
        </p:nvSpPr>
        <p:spPr>
          <a:xfrm>
            <a:off x="609600" y="363538"/>
            <a:ext cx="5469467" cy="2163762"/>
          </a:xfrm>
        </p:spPr>
        <p:txBody>
          <a:bodyPr/>
          <a:lstStyle>
            <a:lvl1pPr>
              <a:defRPr>
                <a:solidFill>
                  <a:schemeClr val="tx1"/>
                </a:solidFill>
              </a:defRPr>
            </a:lvl1pPr>
          </a:lstStyle>
          <a:p>
            <a:r>
              <a:rPr lang="en-US" dirty="0"/>
              <a:t>Click to edit Master title style</a:t>
            </a:r>
            <a:endParaRPr lang="en-GB" dirty="0"/>
          </a:p>
        </p:txBody>
      </p:sp>
      <p:grpSp>
        <p:nvGrpSpPr>
          <p:cNvPr id="4" name="Group 27"/>
          <p:cNvGrpSpPr/>
          <p:nvPr userDrawn="1"/>
        </p:nvGrpSpPr>
        <p:grpSpPr>
          <a:xfrm flipH="1">
            <a:off x="1341165" y="5809397"/>
            <a:ext cx="12817687" cy="2097207"/>
            <a:chOff x="-1337277" y="5773618"/>
            <a:chExt cx="9613265" cy="2097207"/>
          </a:xfrm>
        </p:grpSpPr>
        <p:sp>
          <p:nvSpPr>
            <p:cNvPr id="29" name="Freeform 28"/>
            <p:cNvSpPr/>
            <p:nvPr userDrawn="1"/>
          </p:nvSpPr>
          <p:spPr>
            <a:xfrm>
              <a:off x="-1096612" y="5781675"/>
              <a:ext cx="9372600" cy="2025650"/>
            </a:xfrm>
            <a:custGeom>
              <a:avLst/>
              <a:gdLst>
                <a:gd name="connsiteX0" fmla="*/ 46567 w 10295467"/>
                <a:gd name="connsiteY0" fmla="*/ 450850 h 2025650"/>
                <a:gd name="connsiteX1" fmla="*/ 300567 w 10295467"/>
                <a:gd name="connsiteY1" fmla="*/ 400050 h 2025650"/>
                <a:gd name="connsiteX2" fmla="*/ 2129367 w 10295467"/>
                <a:gd name="connsiteY2" fmla="*/ 184150 h 2025650"/>
                <a:gd name="connsiteX3" fmla="*/ 5672667 w 10295467"/>
                <a:gd name="connsiteY3" fmla="*/ 1504950 h 2025650"/>
                <a:gd name="connsiteX4" fmla="*/ 9088967 w 10295467"/>
                <a:gd name="connsiteY4" fmla="*/ 1720850 h 2025650"/>
                <a:gd name="connsiteX5" fmla="*/ 10295467 w 10295467"/>
                <a:gd name="connsiteY5" fmla="*/ 2025650 h 202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5467" h="2025650">
                  <a:moveTo>
                    <a:pt x="46567" y="450850"/>
                  </a:moveTo>
                  <a:cubicBezTo>
                    <a:pt x="0" y="447675"/>
                    <a:pt x="300567" y="400050"/>
                    <a:pt x="300567" y="400050"/>
                  </a:cubicBezTo>
                  <a:cubicBezTo>
                    <a:pt x="647700" y="355600"/>
                    <a:pt x="1234017" y="0"/>
                    <a:pt x="2129367" y="184150"/>
                  </a:cubicBezTo>
                  <a:cubicBezTo>
                    <a:pt x="3024717" y="368300"/>
                    <a:pt x="4512734" y="1248833"/>
                    <a:pt x="5672667" y="1504950"/>
                  </a:cubicBezTo>
                  <a:cubicBezTo>
                    <a:pt x="6832600" y="1761067"/>
                    <a:pt x="8318500" y="1634067"/>
                    <a:pt x="9088967" y="1720850"/>
                  </a:cubicBezTo>
                  <a:cubicBezTo>
                    <a:pt x="9859434" y="1807633"/>
                    <a:pt x="10077450" y="1916641"/>
                    <a:pt x="10295467" y="2025650"/>
                  </a:cubicBezTo>
                </a:path>
              </a:pathLst>
            </a:custGeom>
            <a:noFill/>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32" name="Freeform 31"/>
            <p:cNvSpPr/>
            <p:nvPr userDrawn="1"/>
          </p:nvSpPr>
          <p:spPr>
            <a:xfrm>
              <a:off x="-1337277" y="5845175"/>
              <a:ext cx="8779477" cy="2025650"/>
            </a:xfrm>
            <a:custGeom>
              <a:avLst/>
              <a:gdLst>
                <a:gd name="connsiteX0" fmla="*/ 46567 w 10295467"/>
                <a:gd name="connsiteY0" fmla="*/ 450850 h 2025650"/>
                <a:gd name="connsiteX1" fmla="*/ 300567 w 10295467"/>
                <a:gd name="connsiteY1" fmla="*/ 400050 h 2025650"/>
                <a:gd name="connsiteX2" fmla="*/ 2129367 w 10295467"/>
                <a:gd name="connsiteY2" fmla="*/ 184150 h 2025650"/>
                <a:gd name="connsiteX3" fmla="*/ 5672667 w 10295467"/>
                <a:gd name="connsiteY3" fmla="*/ 1504950 h 2025650"/>
                <a:gd name="connsiteX4" fmla="*/ 9088967 w 10295467"/>
                <a:gd name="connsiteY4" fmla="*/ 1720850 h 2025650"/>
                <a:gd name="connsiteX5" fmla="*/ 10295467 w 10295467"/>
                <a:gd name="connsiteY5" fmla="*/ 2025650 h 202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5467" h="2025650">
                  <a:moveTo>
                    <a:pt x="46567" y="450850"/>
                  </a:moveTo>
                  <a:cubicBezTo>
                    <a:pt x="0" y="447675"/>
                    <a:pt x="300567" y="400050"/>
                    <a:pt x="300567" y="400050"/>
                  </a:cubicBezTo>
                  <a:cubicBezTo>
                    <a:pt x="647700" y="355600"/>
                    <a:pt x="1234017" y="0"/>
                    <a:pt x="2129367" y="184150"/>
                  </a:cubicBezTo>
                  <a:cubicBezTo>
                    <a:pt x="3024717" y="368300"/>
                    <a:pt x="4512734" y="1248833"/>
                    <a:pt x="5672667" y="1504950"/>
                  </a:cubicBezTo>
                  <a:cubicBezTo>
                    <a:pt x="6832600" y="1761067"/>
                    <a:pt x="8318500" y="1634067"/>
                    <a:pt x="9088967" y="1720850"/>
                  </a:cubicBezTo>
                  <a:cubicBezTo>
                    <a:pt x="9859434" y="1807633"/>
                    <a:pt x="10077450" y="1916641"/>
                    <a:pt x="10295467" y="2025650"/>
                  </a:cubicBezTo>
                </a:path>
              </a:pathLst>
            </a:custGeom>
            <a:noFill/>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46" name="Oval 45"/>
            <p:cNvSpPr/>
            <p:nvPr userDrawn="1"/>
          </p:nvSpPr>
          <p:spPr>
            <a:xfrm>
              <a:off x="2618013" y="6645587"/>
              <a:ext cx="263865" cy="26386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7" name="Oval 46"/>
            <p:cNvSpPr/>
            <p:nvPr userDrawn="1"/>
          </p:nvSpPr>
          <p:spPr>
            <a:xfrm>
              <a:off x="428285" y="5773618"/>
              <a:ext cx="263865" cy="263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8" name="Oval 47"/>
            <p:cNvSpPr/>
            <p:nvPr userDrawn="1"/>
          </p:nvSpPr>
          <p:spPr>
            <a:xfrm>
              <a:off x="1638300" y="6191757"/>
              <a:ext cx="263865" cy="263865"/>
            </a:xfrm>
            <a:prstGeom prst="ellipse">
              <a:avLst/>
            </a:prstGeom>
            <a:solidFill>
              <a:srgbClr val="91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9" name="Oval 48"/>
            <p:cNvSpPr/>
            <p:nvPr userDrawn="1"/>
          </p:nvSpPr>
          <p:spPr>
            <a:xfrm>
              <a:off x="157925" y="5786564"/>
              <a:ext cx="263865" cy="2638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0" name="Oval 49"/>
            <p:cNvSpPr/>
            <p:nvPr userDrawn="1"/>
          </p:nvSpPr>
          <p:spPr>
            <a:xfrm>
              <a:off x="965839" y="5894870"/>
              <a:ext cx="263865" cy="263865"/>
            </a:xfrm>
            <a:prstGeom prst="ellipse">
              <a:avLst/>
            </a:prstGeom>
            <a:solidFill>
              <a:srgbClr val="6F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1" name="Oval 50"/>
            <p:cNvSpPr/>
            <p:nvPr userDrawn="1"/>
          </p:nvSpPr>
          <p:spPr>
            <a:xfrm>
              <a:off x="708735" y="5826607"/>
              <a:ext cx="263865" cy="26386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2" name="Oval 51"/>
            <p:cNvSpPr/>
            <p:nvPr userDrawn="1"/>
          </p:nvSpPr>
          <p:spPr>
            <a:xfrm>
              <a:off x="2021570" y="6360584"/>
              <a:ext cx="263865" cy="263865"/>
            </a:xfrm>
            <a:prstGeom prst="ellipse">
              <a:avLst/>
            </a:prstGeom>
            <a:solidFill>
              <a:srgbClr val="017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3" name="Oval 52"/>
            <p:cNvSpPr/>
            <p:nvPr userDrawn="1"/>
          </p:nvSpPr>
          <p:spPr>
            <a:xfrm>
              <a:off x="2250461" y="6478095"/>
              <a:ext cx="263865" cy="263865"/>
            </a:xfrm>
            <a:prstGeom prst="ellipse">
              <a:avLst/>
            </a:prstGeom>
            <a:solidFill>
              <a:srgbClr val="B0D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4" name="Oval 53"/>
            <p:cNvSpPr/>
            <p:nvPr userDrawn="1"/>
          </p:nvSpPr>
          <p:spPr>
            <a:xfrm>
              <a:off x="1389959" y="6072518"/>
              <a:ext cx="263865" cy="263865"/>
            </a:xfrm>
            <a:prstGeom prst="ellipse">
              <a:avLst/>
            </a:prstGeom>
            <a:solidFill>
              <a:srgbClr val="B71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Tree>
    <p:extLst>
      <p:ext uri="{BB962C8B-B14F-4D97-AF65-F5344CB8AC3E}">
        <p14:creationId xmlns:p14="http://schemas.microsoft.com/office/powerpoint/2010/main" val="3361991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Intro slide">
    <p:spTree>
      <p:nvGrpSpPr>
        <p:cNvPr id="1" name=""/>
        <p:cNvGrpSpPr/>
        <p:nvPr/>
      </p:nvGrpSpPr>
      <p:grpSpPr>
        <a:xfrm>
          <a:off x="0" y="0"/>
          <a:ext cx="0" cy="0"/>
          <a:chOff x="0" y="0"/>
          <a:chExt cx="0" cy="0"/>
        </a:xfrm>
      </p:grpSpPr>
      <p:pic>
        <p:nvPicPr>
          <p:cNvPr id="1026" name="Picture 2" descr="X:\Insights Brand 2011\Graphics Team\Brand Evolution 2015\Brand Evolution - Doughnut\Brand Evolution - Doughnut - PPT templates\4 x 3\Brand Evolution - Doughnut - Slide templates_4 by 3 Final-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51"/>
            <a:ext cx="12192000" cy="686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3572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1">
    <p:spTree>
      <p:nvGrpSpPr>
        <p:cNvPr id="1" name=""/>
        <p:cNvGrpSpPr/>
        <p:nvPr/>
      </p:nvGrpSpPr>
      <p:grpSpPr>
        <a:xfrm>
          <a:off x="0" y="0"/>
          <a:ext cx="0" cy="0"/>
          <a:chOff x="0" y="0"/>
          <a:chExt cx="0" cy="0"/>
        </a:xfrm>
      </p:grpSpPr>
      <p:pic>
        <p:nvPicPr>
          <p:cNvPr id="3" name="Picture 2" descr="X:\Links\en_GB\LO_004_Discovery Logo RGB_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807451" y="5445224"/>
            <a:ext cx="3384549" cy="11890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X:\Insights Brand 2011\Graphics Team\Brand Evolution 2015\Brand Evolution - Doughnut\Brand Evolution - Doughnut - PPT templates\4 x 3\Discovery brand\Brand Evolution - Doughnut - Slide templates_4 by 3 DISCOVERY Final-02.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 r="2" b="32285"/>
          <a:stretch/>
        </p:blipFill>
        <p:spPr bwMode="auto">
          <a:xfrm>
            <a:off x="0" y="0"/>
            <a:ext cx="12192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sp>
        <p:nvSpPr>
          <p:cNvPr id="11" name="Title 1"/>
          <p:cNvSpPr>
            <a:spLocks noGrp="1"/>
          </p:cNvSpPr>
          <p:nvPr>
            <p:ph type="ctrTitle"/>
          </p:nvPr>
        </p:nvSpPr>
        <p:spPr>
          <a:xfrm>
            <a:off x="335360" y="4773151"/>
            <a:ext cx="8256917" cy="924103"/>
          </a:xfrm>
        </p:spPr>
        <p:txBody>
          <a:bodyPr>
            <a:noAutofit/>
          </a:bodyPr>
          <a:lstStyle>
            <a:lvl1pPr algn="l">
              <a:defRPr sz="3600">
                <a:solidFill>
                  <a:srgbClr val="58585A"/>
                </a:solidFill>
                <a:latin typeface="Arial" panose="020B0604020202020204" pitchFamily="34" charset="0"/>
                <a:cs typeface="Arial" panose="020B0604020202020204" pitchFamily="34" charset="0"/>
              </a:defRPr>
            </a:lvl1pPr>
          </a:lstStyle>
          <a:p>
            <a:endParaRPr lang="en-GB" dirty="0"/>
          </a:p>
        </p:txBody>
      </p:sp>
      <p:sp>
        <p:nvSpPr>
          <p:cNvPr id="13" name="Subtitle 2"/>
          <p:cNvSpPr>
            <a:spLocks noGrp="1"/>
          </p:cNvSpPr>
          <p:nvPr>
            <p:ph type="subTitle" idx="1"/>
          </p:nvPr>
        </p:nvSpPr>
        <p:spPr>
          <a:xfrm>
            <a:off x="335360" y="5733257"/>
            <a:ext cx="8256917" cy="672075"/>
          </a:xfrm>
        </p:spPr>
        <p:txBody>
          <a:bodyPr>
            <a:noAutofit/>
          </a:bodyPr>
          <a:lstStyle>
            <a:lvl1pPr marL="0" indent="0" algn="l">
              <a:lnSpc>
                <a:spcPct val="100000"/>
              </a:lnSpc>
              <a:buFontTx/>
              <a:buNone/>
              <a:defRPr sz="280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Tree>
    <p:extLst>
      <p:ext uri="{BB962C8B-B14F-4D97-AF65-F5344CB8AC3E}">
        <p14:creationId xmlns:p14="http://schemas.microsoft.com/office/powerpoint/2010/main" val="27907284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2">
    <p:spTree>
      <p:nvGrpSpPr>
        <p:cNvPr id="1" name=""/>
        <p:cNvGrpSpPr/>
        <p:nvPr/>
      </p:nvGrpSpPr>
      <p:grpSpPr>
        <a:xfrm>
          <a:off x="0" y="0"/>
          <a:ext cx="0" cy="0"/>
          <a:chOff x="0" y="0"/>
          <a:chExt cx="0" cy="0"/>
        </a:xfrm>
      </p:grpSpPr>
      <p:pic>
        <p:nvPicPr>
          <p:cNvPr id="2050" name="Picture 2" descr="X:\Insights Brand 2011\Graphics Team\Brand Evolution 2015\Brand Evolution - Doughnut\Brand Evolution - Doughnut - PPT templates\4 x 3\Discovery brand\Brand Evolution - Doughnut - Slide templates_4 by 3 DISCOVERY Final-03.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 r="2" b="31869"/>
          <a:stretch/>
        </p:blipFill>
        <p:spPr bwMode="auto">
          <a:xfrm>
            <a:off x="0" y="1"/>
            <a:ext cx="12192000" cy="46767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X:\Links\en_GB\LO_004_Discovery Logo RGB_M.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07451" y="5445224"/>
            <a:ext cx="3384549" cy="11890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sp>
        <p:nvSpPr>
          <p:cNvPr id="7" name="Title 1"/>
          <p:cNvSpPr>
            <a:spLocks noGrp="1"/>
          </p:cNvSpPr>
          <p:nvPr>
            <p:ph type="ctrTitle"/>
          </p:nvPr>
        </p:nvSpPr>
        <p:spPr>
          <a:xfrm>
            <a:off x="335360" y="4773151"/>
            <a:ext cx="8256917" cy="924103"/>
          </a:xfrm>
        </p:spPr>
        <p:txBody>
          <a:bodyPr>
            <a:noAutofit/>
          </a:bodyPr>
          <a:lstStyle>
            <a:lvl1pPr algn="l">
              <a:defRPr sz="3600">
                <a:solidFill>
                  <a:srgbClr val="58585A"/>
                </a:solidFill>
                <a:latin typeface="Arial" panose="020B0604020202020204" pitchFamily="34" charset="0"/>
                <a:cs typeface="Arial" panose="020B0604020202020204" pitchFamily="34" charset="0"/>
              </a:defRPr>
            </a:lvl1pPr>
          </a:lstStyle>
          <a:p>
            <a:endParaRPr lang="en-GB" dirty="0"/>
          </a:p>
        </p:txBody>
      </p:sp>
      <p:sp>
        <p:nvSpPr>
          <p:cNvPr id="8" name="Subtitle 2"/>
          <p:cNvSpPr>
            <a:spLocks noGrp="1"/>
          </p:cNvSpPr>
          <p:nvPr>
            <p:ph type="subTitle" idx="1"/>
          </p:nvPr>
        </p:nvSpPr>
        <p:spPr>
          <a:xfrm>
            <a:off x="335360" y="5733257"/>
            <a:ext cx="8256917" cy="672075"/>
          </a:xfrm>
        </p:spPr>
        <p:txBody>
          <a:bodyPr>
            <a:noAutofit/>
          </a:bodyPr>
          <a:lstStyle>
            <a:lvl1pPr marL="0" indent="0" algn="l">
              <a:lnSpc>
                <a:spcPct val="100000"/>
              </a:lnSpc>
              <a:buFontTx/>
              <a:buNone/>
              <a:defRPr sz="280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Tree>
    <p:extLst>
      <p:ext uri="{BB962C8B-B14F-4D97-AF65-F5344CB8AC3E}">
        <p14:creationId xmlns:p14="http://schemas.microsoft.com/office/powerpoint/2010/main" val="6248235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3">
    <p:spTree>
      <p:nvGrpSpPr>
        <p:cNvPr id="1" name=""/>
        <p:cNvGrpSpPr/>
        <p:nvPr/>
      </p:nvGrpSpPr>
      <p:grpSpPr>
        <a:xfrm>
          <a:off x="0" y="0"/>
          <a:ext cx="0" cy="0"/>
          <a:chOff x="0" y="0"/>
          <a:chExt cx="0" cy="0"/>
        </a:xfrm>
      </p:grpSpPr>
      <p:pic>
        <p:nvPicPr>
          <p:cNvPr id="3074" name="Picture 2" descr="X:\Insights Brand 2011\Graphics Team\Brand Evolution 2015\Brand Evolution - Doughnut\Brand Evolution - Doughnut - PPT templates\4 x 3\Discovery brand\Brand Evolution - Doughnut - Slide templates_4 by 3 DISCOVERY Final-04.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 r="2" b="32285"/>
          <a:stretch/>
        </p:blipFill>
        <p:spPr bwMode="auto">
          <a:xfrm>
            <a:off x="0" y="0"/>
            <a:ext cx="121920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X:\Links\en_GB\LO_004_Discovery Logo RGB_M.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07451" y="5445224"/>
            <a:ext cx="3384549" cy="11890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sp>
        <p:nvSpPr>
          <p:cNvPr id="7" name="Title 1"/>
          <p:cNvSpPr>
            <a:spLocks noGrp="1"/>
          </p:cNvSpPr>
          <p:nvPr>
            <p:ph type="ctrTitle"/>
          </p:nvPr>
        </p:nvSpPr>
        <p:spPr>
          <a:xfrm>
            <a:off x="335360" y="4773151"/>
            <a:ext cx="8256917" cy="924103"/>
          </a:xfrm>
        </p:spPr>
        <p:txBody>
          <a:bodyPr>
            <a:noAutofit/>
          </a:bodyPr>
          <a:lstStyle>
            <a:lvl1pPr algn="l">
              <a:defRPr sz="3600">
                <a:solidFill>
                  <a:srgbClr val="58585A"/>
                </a:solidFill>
                <a:latin typeface="Arial" panose="020B0604020202020204" pitchFamily="34" charset="0"/>
                <a:cs typeface="Arial" panose="020B0604020202020204" pitchFamily="34" charset="0"/>
              </a:defRPr>
            </a:lvl1pPr>
          </a:lstStyle>
          <a:p>
            <a:endParaRPr lang="en-GB" dirty="0"/>
          </a:p>
        </p:txBody>
      </p:sp>
      <p:sp>
        <p:nvSpPr>
          <p:cNvPr id="8" name="Subtitle 2"/>
          <p:cNvSpPr>
            <a:spLocks noGrp="1"/>
          </p:cNvSpPr>
          <p:nvPr>
            <p:ph type="subTitle" idx="1"/>
          </p:nvPr>
        </p:nvSpPr>
        <p:spPr>
          <a:xfrm>
            <a:off x="335360" y="5733257"/>
            <a:ext cx="8256917" cy="672075"/>
          </a:xfrm>
        </p:spPr>
        <p:txBody>
          <a:bodyPr>
            <a:noAutofit/>
          </a:bodyPr>
          <a:lstStyle>
            <a:lvl1pPr marL="0" indent="0" algn="l">
              <a:lnSpc>
                <a:spcPct val="100000"/>
              </a:lnSpc>
              <a:buFontTx/>
              <a:buNone/>
              <a:defRPr sz="280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Tree>
    <p:extLst>
      <p:ext uri="{BB962C8B-B14F-4D97-AF65-F5344CB8AC3E}">
        <p14:creationId xmlns:p14="http://schemas.microsoft.com/office/powerpoint/2010/main" val="24655145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pic>
        <p:nvPicPr>
          <p:cNvPr id="4099" name="Picture 3" descr="X:\Insights Brand 2011\Graphics Team\Brand Evolution 2015\Brand Evolution - Doughnut\Brand Evolution - Doughnut - PPT templates\4 x 3\Discovery brand\Brand Evolution - Doughnut - Slide templates_4 by 3 DISCOVERY Final-1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 r="2" b="32285"/>
          <a:stretch/>
        </p:blipFill>
        <p:spPr bwMode="auto">
          <a:xfrm>
            <a:off x="0" y="0"/>
            <a:ext cx="121920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X:\Links\en_GB\LO_004_Discovery Logo RGB_M.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07451" y="5445224"/>
            <a:ext cx="3384549" cy="11890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sp>
        <p:nvSpPr>
          <p:cNvPr id="7" name="Title 1"/>
          <p:cNvSpPr>
            <a:spLocks noGrp="1"/>
          </p:cNvSpPr>
          <p:nvPr>
            <p:ph type="ctrTitle"/>
          </p:nvPr>
        </p:nvSpPr>
        <p:spPr>
          <a:xfrm>
            <a:off x="335360" y="4773151"/>
            <a:ext cx="8256917" cy="924103"/>
          </a:xfrm>
        </p:spPr>
        <p:txBody>
          <a:bodyPr>
            <a:noAutofit/>
          </a:bodyPr>
          <a:lstStyle>
            <a:lvl1pPr algn="l">
              <a:defRPr sz="3600">
                <a:solidFill>
                  <a:srgbClr val="58585A"/>
                </a:solidFill>
                <a:latin typeface="Arial" panose="020B0604020202020204" pitchFamily="34" charset="0"/>
                <a:cs typeface="Arial" panose="020B0604020202020204" pitchFamily="34" charset="0"/>
              </a:defRPr>
            </a:lvl1pPr>
          </a:lstStyle>
          <a:p>
            <a:endParaRPr lang="en-GB" dirty="0"/>
          </a:p>
        </p:txBody>
      </p:sp>
      <p:sp>
        <p:nvSpPr>
          <p:cNvPr id="8" name="Subtitle 2"/>
          <p:cNvSpPr>
            <a:spLocks noGrp="1"/>
          </p:cNvSpPr>
          <p:nvPr>
            <p:ph type="subTitle" idx="1"/>
          </p:nvPr>
        </p:nvSpPr>
        <p:spPr>
          <a:xfrm>
            <a:off x="335360" y="5733257"/>
            <a:ext cx="8256917" cy="672075"/>
          </a:xfrm>
        </p:spPr>
        <p:txBody>
          <a:bodyPr>
            <a:noAutofit/>
          </a:bodyPr>
          <a:lstStyle>
            <a:lvl1pPr marL="0" indent="0" algn="l">
              <a:lnSpc>
                <a:spcPct val="100000"/>
              </a:lnSpc>
              <a:buFontTx/>
              <a:buNone/>
              <a:defRPr sz="280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Tree>
    <p:extLst>
      <p:ext uri="{BB962C8B-B14F-4D97-AF65-F5344CB8AC3E}">
        <p14:creationId xmlns:p14="http://schemas.microsoft.com/office/powerpoint/2010/main" val="30423579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Title left 1">
    <p:spTree>
      <p:nvGrpSpPr>
        <p:cNvPr id="1" name=""/>
        <p:cNvGrpSpPr/>
        <p:nvPr/>
      </p:nvGrpSpPr>
      <p:grpSpPr>
        <a:xfrm>
          <a:off x="0" y="0"/>
          <a:ext cx="0" cy="0"/>
          <a:chOff x="0" y="0"/>
          <a:chExt cx="0" cy="0"/>
        </a:xfrm>
      </p:grpSpPr>
      <p:pic>
        <p:nvPicPr>
          <p:cNvPr id="5122" name="Picture 2" descr="X:\Insights Brand 2011\Graphics Team\Brand Evolution 2015\Brand Evolution - Doughnut\Brand Evolution - Doughnut - PPT templates\4 x 3\Discovery brand\Brand Evolution - Doughnut - Slide templates_4 by 3 DISCOVERY Final-07.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 r="65625"/>
          <a:stretch/>
        </p:blipFill>
        <p:spPr bwMode="auto">
          <a:xfrm>
            <a:off x="0" y="-3175"/>
            <a:ext cx="4191000" cy="6864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4847861" y="2756926"/>
            <a:ext cx="6720747" cy="960107"/>
          </a:xfrm>
        </p:spPr>
        <p:txBody>
          <a:bodyPr>
            <a:noAutofit/>
          </a:bodyPr>
          <a:lstStyle>
            <a:lvl1pPr algn="l">
              <a:defRPr sz="3600" b="0">
                <a:solidFill>
                  <a:schemeClr val="tx1"/>
                </a:solidFill>
                <a:latin typeface="Arial" panose="020B0604020202020204" pitchFamily="34" charset="0"/>
                <a:cs typeface="Arial" panose="020B0604020202020204" pitchFamily="34" charset="0"/>
              </a:defRPr>
            </a:lvl1pPr>
          </a:lstStyle>
          <a:p>
            <a:endParaRPr lang="en-GB" dirty="0"/>
          </a:p>
        </p:txBody>
      </p:sp>
      <p:sp>
        <p:nvSpPr>
          <p:cNvPr id="3" name="Subtitle 2"/>
          <p:cNvSpPr>
            <a:spLocks noGrp="1"/>
          </p:cNvSpPr>
          <p:nvPr>
            <p:ph type="subTitle" idx="1"/>
          </p:nvPr>
        </p:nvSpPr>
        <p:spPr>
          <a:xfrm>
            <a:off x="4833849" y="3765039"/>
            <a:ext cx="6720747" cy="624069"/>
          </a:xfrm>
        </p:spPr>
        <p:txBody>
          <a:bodyPr>
            <a:noAutofit/>
          </a:bodyPr>
          <a:lstStyle>
            <a:lvl1pPr marL="0" indent="0" algn="l">
              <a:lnSpc>
                <a:spcPct val="100000"/>
              </a:lnSpc>
              <a:buFont typeface="+mj-lt"/>
              <a:buNone/>
              <a:defRPr sz="2800" b="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
        <p:nvSpPr>
          <p:cNvPr id="8" name="TextBox 7"/>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pic>
        <p:nvPicPr>
          <p:cNvPr id="9" name="Picture 8" descr="X:\Links\en_GB\LO_004_Discovery Logo RGB_M.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07451" y="0"/>
            <a:ext cx="3384549" cy="118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5520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left 2">
    <p:spTree>
      <p:nvGrpSpPr>
        <p:cNvPr id="1" name=""/>
        <p:cNvGrpSpPr/>
        <p:nvPr/>
      </p:nvGrpSpPr>
      <p:grpSpPr>
        <a:xfrm>
          <a:off x="0" y="0"/>
          <a:ext cx="0" cy="0"/>
          <a:chOff x="0" y="0"/>
          <a:chExt cx="0" cy="0"/>
        </a:xfrm>
      </p:grpSpPr>
      <p:pic>
        <p:nvPicPr>
          <p:cNvPr id="6146" name="Picture 2" descr="X:\Insights Brand 2011\Graphics Team\Brand Evolution 2015\Brand Evolution - Doughnut\Brand Evolution - Doughnut - PPT templates\4 x 3\Discovery brand\Brand Evolution - Doughnut - Slide templates_4 by 3 DISCOVERY Final-05.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 r="65520"/>
          <a:stretch/>
        </p:blipFill>
        <p:spPr bwMode="auto">
          <a:xfrm>
            <a:off x="1" y="-3175"/>
            <a:ext cx="4203700" cy="6864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4847861" y="2756926"/>
            <a:ext cx="6720747" cy="960107"/>
          </a:xfrm>
        </p:spPr>
        <p:txBody>
          <a:bodyPr>
            <a:noAutofit/>
          </a:bodyPr>
          <a:lstStyle>
            <a:lvl1pPr algn="l">
              <a:defRPr sz="3600" b="0">
                <a:solidFill>
                  <a:srgbClr val="58585A"/>
                </a:solidFill>
                <a:latin typeface="Arial" panose="020B0604020202020204" pitchFamily="34" charset="0"/>
                <a:cs typeface="Arial" panose="020B0604020202020204" pitchFamily="34" charset="0"/>
              </a:defRPr>
            </a:lvl1pPr>
          </a:lstStyle>
          <a:p>
            <a:endParaRPr lang="en-GB" dirty="0"/>
          </a:p>
        </p:txBody>
      </p:sp>
      <p:sp>
        <p:nvSpPr>
          <p:cNvPr id="3" name="Subtitle 2"/>
          <p:cNvSpPr>
            <a:spLocks noGrp="1"/>
          </p:cNvSpPr>
          <p:nvPr>
            <p:ph type="subTitle" idx="1"/>
          </p:nvPr>
        </p:nvSpPr>
        <p:spPr>
          <a:xfrm>
            <a:off x="4833849" y="3765039"/>
            <a:ext cx="6720747" cy="624069"/>
          </a:xfrm>
        </p:spPr>
        <p:txBody>
          <a:bodyPr>
            <a:noAutofit/>
          </a:bodyPr>
          <a:lstStyle>
            <a:lvl1pPr marL="0" indent="0" algn="l">
              <a:lnSpc>
                <a:spcPct val="100000"/>
              </a:lnSpc>
              <a:buFont typeface="+mj-lt"/>
              <a:buNone/>
              <a:defRPr sz="2800" b="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
        <p:nvSpPr>
          <p:cNvPr id="8" name="TextBox 7"/>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pic>
        <p:nvPicPr>
          <p:cNvPr id="9" name="Picture 8" descr="X:\Links\en_GB\LO_004_Discovery Logo RGB_M.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07451" y="0"/>
            <a:ext cx="3384549" cy="118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2651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left 3">
    <p:spTree>
      <p:nvGrpSpPr>
        <p:cNvPr id="1" name=""/>
        <p:cNvGrpSpPr/>
        <p:nvPr/>
      </p:nvGrpSpPr>
      <p:grpSpPr>
        <a:xfrm>
          <a:off x="0" y="0"/>
          <a:ext cx="0" cy="0"/>
          <a:chOff x="0" y="0"/>
          <a:chExt cx="0" cy="0"/>
        </a:xfrm>
      </p:grpSpPr>
      <p:pic>
        <p:nvPicPr>
          <p:cNvPr id="7170" name="Picture 2" descr="X:\Insights Brand 2011\Graphics Team\Brand Evolution 2015\Brand Evolution - Doughnut\Brand Evolution - Doughnut - PPT templates\4 x 3\Discovery brand\Brand Evolution - Doughnut - Slide templates_4 by 3 DISCOVERY Final-06.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 r="65729"/>
          <a:stretch/>
        </p:blipFill>
        <p:spPr bwMode="auto">
          <a:xfrm>
            <a:off x="1" y="-3175"/>
            <a:ext cx="4178300" cy="6864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4847861" y="2756926"/>
            <a:ext cx="6720747" cy="960107"/>
          </a:xfrm>
        </p:spPr>
        <p:txBody>
          <a:bodyPr>
            <a:noAutofit/>
          </a:bodyPr>
          <a:lstStyle>
            <a:lvl1pPr algn="l">
              <a:defRPr sz="3600" b="0">
                <a:solidFill>
                  <a:srgbClr val="58585A"/>
                </a:solidFill>
                <a:latin typeface="Arial" panose="020B0604020202020204" pitchFamily="34" charset="0"/>
                <a:cs typeface="Arial" panose="020B0604020202020204" pitchFamily="34" charset="0"/>
              </a:defRPr>
            </a:lvl1pPr>
          </a:lstStyle>
          <a:p>
            <a:endParaRPr lang="en-GB" dirty="0"/>
          </a:p>
        </p:txBody>
      </p:sp>
      <p:sp>
        <p:nvSpPr>
          <p:cNvPr id="3" name="Subtitle 2"/>
          <p:cNvSpPr>
            <a:spLocks noGrp="1"/>
          </p:cNvSpPr>
          <p:nvPr>
            <p:ph type="subTitle" idx="1"/>
          </p:nvPr>
        </p:nvSpPr>
        <p:spPr>
          <a:xfrm>
            <a:off x="4833849" y="3765039"/>
            <a:ext cx="6720747" cy="624069"/>
          </a:xfrm>
        </p:spPr>
        <p:txBody>
          <a:bodyPr>
            <a:noAutofit/>
          </a:bodyPr>
          <a:lstStyle>
            <a:lvl1pPr marL="0" indent="0" algn="l">
              <a:lnSpc>
                <a:spcPct val="100000"/>
              </a:lnSpc>
              <a:buFont typeface="+mj-lt"/>
              <a:buNone/>
              <a:defRPr sz="2800" b="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
        <p:nvSpPr>
          <p:cNvPr id="8" name="TextBox 7"/>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pic>
        <p:nvPicPr>
          <p:cNvPr id="9" name="Picture 8" descr="X:\Links\en_GB\LO_004_Discovery Logo RGB_M.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07451" y="0"/>
            <a:ext cx="3384549" cy="118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084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left 4">
    <p:spTree>
      <p:nvGrpSpPr>
        <p:cNvPr id="1" name=""/>
        <p:cNvGrpSpPr/>
        <p:nvPr/>
      </p:nvGrpSpPr>
      <p:grpSpPr>
        <a:xfrm>
          <a:off x="0" y="0"/>
          <a:ext cx="0" cy="0"/>
          <a:chOff x="0" y="0"/>
          <a:chExt cx="0" cy="0"/>
        </a:xfrm>
      </p:grpSpPr>
      <p:pic>
        <p:nvPicPr>
          <p:cNvPr id="8194" name="Picture 2" descr="X:\Insights Brand 2011\Graphics Team\Brand Evolution 2015\Brand Evolution - Doughnut\Brand Evolution - Doughnut - PPT templates\4 x 3\Discovery brand\Brand Evolution - Doughnut - Slide templates_4 by 3 DISCOVERY Final-1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 r="65625"/>
          <a:stretch/>
        </p:blipFill>
        <p:spPr bwMode="auto">
          <a:xfrm>
            <a:off x="0" y="-3175"/>
            <a:ext cx="4191000" cy="6864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4847861" y="2756926"/>
            <a:ext cx="6720747" cy="960107"/>
          </a:xfrm>
        </p:spPr>
        <p:txBody>
          <a:bodyPr>
            <a:noAutofit/>
          </a:bodyPr>
          <a:lstStyle>
            <a:lvl1pPr algn="l">
              <a:defRPr sz="3600" b="0">
                <a:solidFill>
                  <a:srgbClr val="58585A"/>
                </a:solidFill>
                <a:latin typeface="Arial" panose="020B0604020202020204" pitchFamily="34" charset="0"/>
                <a:cs typeface="Arial" panose="020B0604020202020204" pitchFamily="34" charset="0"/>
              </a:defRPr>
            </a:lvl1pPr>
          </a:lstStyle>
          <a:p>
            <a:endParaRPr lang="en-GB" dirty="0"/>
          </a:p>
        </p:txBody>
      </p:sp>
      <p:sp>
        <p:nvSpPr>
          <p:cNvPr id="3" name="Subtitle 2"/>
          <p:cNvSpPr>
            <a:spLocks noGrp="1"/>
          </p:cNvSpPr>
          <p:nvPr>
            <p:ph type="subTitle" idx="1"/>
          </p:nvPr>
        </p:nvSpPr>
        <p:spPr>
          <a:xfrm>
            <a:off x="4833849" y="3765039"/>
            <a:ext cx="6720747" cy="624069"/>
          </a:xfrm>
        </p:spPr>
        <p:txBody>
          <a:bodyPr>
            <a:noAutofit/>
          </a:bodyPr>
          <a:lstStyle>
            <a:lvl1pPr marL="0" indent="0" algn="l">
              <a:lnSpc>
                <a:spcPct val="100000"/>
              </a:lnSpc>
              <a:buFont typeface="+mj-lt"/>
              <a:buNone/>
              <a:defRPr sz="2800" b="0" baseline="0">
                <a:solidFill>
                  <a:srgbClr val="58585A"/>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GB" dirty="0"/>
          </a:p>
        </p:txBody>
      </p:sp>
      <p:sp>
        <p:nvSpPr>
          <p:cNvPr id="8" name="TextBox 7"/>
          <p:cNvSpPr txBox="1"/>
          <p:nvPr userDrawn="1"/>
        </p:nvSpPr>
        <p:spPr>
          <a:xfrm>
            <a:off x="10007551" y="6597354"/>
            <a:ext cx="1941557" cy="92333"/>
          </a:xfrm>
          <a:prstGeom prst="rect">
            <a:avLst/>
          </a:prstGeom>
          <a:noFill/>
        </p:spPr>
        <p:txBody>
          <a:bodyPr wrap="none" tIns="0" bIns="0" rtlCol="0">
            <a:spAutoFit/>
          </a:bodyPr>
          <a:lstStyle/>
          <a:p>
            <a:pPr algn="r"/>
            <a:r>
              <a:rPr lang="en-GB" sz="600" dirty="0">
                <a:solidFill>
                  <a:srgbClr val="58585A"/>
                </a:solidFill>
                <a:latin typeface="Arial" pitchFamily="34" charset="0"/>
                <a:cs typeface="Arial" pitchFamily="34" charset="0"/>
              </a:rPr>
              <a:t>© The Insights Group Ltd, 2016. All rights reserved.</a:t>
            </a:r>
          </a:p>
        </p:txBody>
      </p:sp>
      <p:pic>
        <p:nvPicPr>
          <p:cNvPr id="9" name="Picture 8" descr="X:\Links\en_GB\LO_004_Discovery Logo RGB_M.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07451" y="0"/>
            <a:ext cx="3384549" cy="118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1362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Footer grey 2 column">
    <p:spTree>
      <p:nvGrpSpPr>
        <p:cNvPr id="1" name=""/>
        <p:cNvGrpSpPr/>
        <p:nvPr/>
      </p:nvGrpSpPr>
      <p:grpSpPr>
        <a:xfrm>
          <a:off x="0" y="0"/>
          <a:ext cx="0" cy="0"/>
          <a:chOff x="0" y="0"/>
          <a:chExt cx="0" cy="0"/>
        </a:xfrm>
      </p:grpSpPr>
      <p:pic>
        <p:nvPicPr>
          <p:cNvPr id="10" name="Picture 3" descr="X:\Insights Brand 2011\Graphics Team\Brand Evolution 2015\Brand Evolution - Doughnut\Brand Evolution - Doughnut - PPT templates\4 by 3\Brand Evolution - Doughnut - Slide templates_4 by 3 Final-08.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92247"/>
          <a:stretch/>
        </p:blipFill>
        <p:spPr bwMode="auto">
          <a:xfrm>
            <a:off x="1" y="6353175"/>
            <a:ext cx="12192001" cy="5322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70720" y="188640"/>
            <a:ext cx="11521280" cy="1143000"/>
          </a:xfrm>
        </p:spPr>
        <p:txBody>
          <a:bodyPr>
            <a:normAutofit/>
          </a:bodyPr>
          <a:lstStyle>
            <a:lvl1pPr algn="l">
              <a:defRPr sz="3600">
                <a:solidFill>
                  <a:schemeClr val="tx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8" name="Content Placeholder 2"/>
          <p:cNvSpPr>
            <a:spLocks noGrp="1"/>
          </p:cNvSpPr>
          <p:nvPr>
            <p:ph sz="half" idx="1"/>
          </p:nvPr>
        </p:nvSpPr>
        <p:spPr>
          <a:xfrm>
            <a:off x="670720" y="1412776"/>
            <a:ext cx="5384800" cy="4525963"/>
          </a:xfrm>
        </p:spPr>
        <p:txBody>
          <a:bodyPr/>
          <a:lstStyle>
            <a:lvl1pPr marL="457200" indent="-457200">
              <a:spcAft>
                <a:spcPts val="1000"/>
              </a:spcAft>
              <a:buClr>
                <a:srgbClr val="0082B7"/>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a:spcAft>
                <a:spcPts val="1000"/>
              </a:spcAft>
              <a:defRPr sz="2400">
                <a:solidFill>
                  <a:schemeClr val="tx1"/>
                </a:solidFill>
                <a:latin typeface="Arial" panose="020B0604020202020204" pitchFamily="34" charset="0"/>
                <a:cs typeface="Arial" panose="020B0604020202020204" pitchFamily="34" charset="0"/>
              </a:defRPr>
            </a:lvl2pPr>
            <a:lvl3pPr>
              <a:spcAft>
                <a:spcPts val="1000"/>
              </a:spcAft>
              <a:defRPr sz="2000">
                <a:solidFill>
                  <a:schemeClr val="tx1"/>
                </a:solidFill>
                <a:latin typeface="Arial" panose="020B0604020202020204" pitchFamily="34" charset="0"/>
                <a:cs typeface="Arial" panose="020B0604020202020204" pitchFamily="34" charset="0"/>
              </a:defRPr>
            </a:lvl3pPr>
            <a:lvl4pPr>
              <a:spcAft>
                <a:spcPts val="1000"/>
              </a:spcAft>
              <a:defRPr sz="1800">
                <a:solidFill>
                  <a:schemeClr val="tx1"/>
                </a:solidFill>
                <a:latin typeface="Arial" panose="020B0604020202020204" pitchFamily="34" charset="0"/>
                <a:cs typeface="Arial" panose="020B0604020202020204" pitchFamily="34" charset="0"/>
              </a:defRPr>
            </a:lvl4pPr>
            <a:lvl5pPr>
              <a:spcAft>
                <a:spcPts val="1000"/>
              </a:spcAft>
              <a:defRPr sz="1800">
                <a:solidFill>
                  <a:schemeClr val="tx1"/>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3"/>
          <p:cNvSpPr>
            <a:spLocks noGrp="1"/>
          </p:cNvSpPr>
          <p:nvPr>
            <p:ph sz="half" idx="2"/>
          </p:nvPr>
        </p:nvSpPr>
        <p:spPr>
          <a:xfrm>
            <a:off x="6288021" y="1412776"/>
            <a:ext cx="5384800" cy="4525963"/>
          </a:xfrm>
        </p:spPr>
        <p:txBody>
          <a:bodyPr/>
          <a:lstStyle>
            <a:lvl1pPr marL="457200" indent="-457200">
              <a:spcAft>
                <a:spcPts val="1000"/>
              </a:spcAft>
              <a:buClr>
                <a:srgbClr val="0082B7"/>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a:spcAft>
                <a:spcPts val="1000"/>
              </a:spcAft>
              <a:defRPr sz="2400">
                <a:solidFill>
                  <a:schemeClr val="tx1"/>
                </a:solidFill>
                <a:latin typeface="Arial" panose="020B0604020202020204" pitchFamily="34" charset="0"/>
                <a:cs typeface="Arial" panose="020B0604020202020204" pitchFamily="34" charset="0"/>
              </a:defRPr>
            </a:lvl2pPr>
            <a:lvl3pPr>
              <a:spcAft>
                <a:spcPts val="1000"/>
              </a:spcAft>
              <a:defRPr sz="2000">
                <a:solidFill>
                  <a:schemeClr val="tx1"/>
                </a:solidFill>
                <a:latin typeface="Arial" panose="020B0604020202020204" pitchFamily="34" charset="0"/>
                <a:cs typeface="Arial" panose="020B0604020202020204" pitchFamily="34" charset="0"/>
              </a:defRPr>
            </a:lvl3pPr>
            <a:lvl4pPr>
              <a:spcAft>
                <a:spcPts val="1000"/>
              </a:spcAft>
              <a:defRPr sz="1800">
                <a:solidFill>
                  <a:schemeClr val="tx1"/>
                </a:solidFill>
                <a:latin typeface="Arial" panose="020B0604020202020204" pitchFamily="34" charset="0"/>
                <a:cs typeface="Arial" panose="020B0604020202020204" pitchFamily="34" charset="0"/>
              </a:defRPr>
            </a:lvl4pPr>
            <a:lvl5pPr>
              <a:spcAft>
                <a:spcPts val="1000"/>
              </a:spcAft>
              <a:defRPr sz="1800">
                <a:solidFill>
                  <a:schemeClr val="tx1"/>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Box 13"/>
          <p:cNvSpPr txBox="1"/>
          <p:nvPr userDrawn="1"/>
        </p:nvSpPr>
        <p:spPr>
          <a:xfrm>
            <a:off x="9363909" y="6609174"/>
            <a:ext cx="1941557" cy="92333"/>
          </a:xfrm>
          <a:prstGeom prst="rect">
            <a:avLst/>
          </a:prstGeom>
          <a:noFill/>
        </p:spPr>
        <p:txBody>
          <a:bodyPr wrap="none" tIns="0" bIns="0" rtlCol="0">
            <a:spAutoFit/>
          </a:bodyPr>
          <a:lstStyle/>
          <a:p>
            <a:r>
              <a:rPr lang="en-GB" sz="600" dirty="0">
                <a:solidFill>
                  <a:schemeClr val="tx1"/>
                </a:solidFill>
                <a:latin typeface="Arial" pitchFamily="34" charset="0"/>
                <a:cs typeface="Arial" pitchFamily="34" charset="0"/>
              </a:rPr>
              <a:t>© The Insights Group Ltd, 2016. All rights reserved.</a:t>
            </a:r>
          </a:p>
        </p:txBody>
      </p:sp>
    </p:spTree>
    <p:extLst>
      <p:ext uri="{BB962C8B-B14F-4D97-AF65-F5344CB8AC3E}">
        <p14:creationId xmlns:p14="http://schemas.microsoft.com/office/powerpoint/2010/main" val="642272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968500"/>
            <a:ext cx="10972800" cy="4356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a:xfrm>
            <a:off x="609600" y="363538"/>
            <a:ext cx="5469467" cy="1211262"/>
          </a:xfrm>
        </p:spPr>
        <p:txBody>
          <a:bodyPr>
            <a:normAutofit/>
          </a:bodyPr>
          <a:lstStyle>
            <a:lvl1pPr>
              <a:defRPr sz="3400">
                <a:solidFill>
                  <a:schemeClr val="tx1"/>
                </a:solidFill>
              </a:defRPr>
            </a:lvl1pPr>
          </a:lstStyle>
          <a:p>
            <a:r>
              <a:rPr lang="en-US" dirty="0"/>
              <a:t>Click to edit Master title style</a:t>
            </a:r>
            <a:endParaRPr lang="en-GB" dirty="0"/>
          </a:p>
        </p:txBody>
      </p:sp>
      <p:sp>
        <p:nvSpPr>
          <p:cNvPr id="4" name="Footer Placeholder 3"/>
          <p:cNvSpPr>
            <a:spLocks noGrp="1"/>
          </p:cNvSpPr>
          <p:nvPr>
            <p:ph type="ftr" sz="quarter" idx="11"/>
          </p:nvPr>
        </p:nvSpPr>
        <p:spPr>
          <a:xfrm>
            <a:off x="355600" y="6645276"/>
            <a:ext cx="11836400" cy="212725"/>
          </a:xfrm>
          <a:prstGeom prst="rect">
            <a:avLst/>
          </a:prstGeom>
        </p:spPr>
        <p:txBody>
          <a:bodyPr/>
          <a:lstStyle>
            <a:lvl1pPr algn="l">
              <a:defRPr sz="700">
                <a:solidFill>
                  <a:schemeClr val="tx1"/>
                </a:solidFill>
              </a:defRPr>
            </a:lvl1pPr>
          </a:lstStyle>
          <a:p>
            <a:r>
              <a:rPr lang="en-GB"/>
              <a:t>© The Insights Group Ltd, 2009. All rights reserved.</a:t>
            </a:r>
            <a:endParaRPr lang="en-GB" dirty="0"/>
          </a:p>
        </p:txBody>
      </p:sp>
    </p:spTree>
    <p:extLst>
      <p:ext uri="{BB962C8B-B14F-4D97-AF65-F5344CB8AC3E}">
        <p14:creationId xmlns:p14="http://schemas.microsoft.com/office/powerpoint/2010/main" val="32001388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Footer 2 column">
    <p:spTree>
      <p:nvGrpSpPr>
        <p:cNvPr id="1" name=""/>
        <p:cNvGrpSpPr/>
        <p:nvPr/>
      </p:nvGrpSpPr>
      <p:grpSpPr>
        <a:xfrm>
          <a:off x="0" y="0"/>
          <a:ext cx="0" cy="0"/>
          <a:chOff x="0" y="0"/>
          <a:chExt cx="0" cy="0"/>
        </a:xfrm>
      </p:grpSpPr>
      <p:pic>
        <p:nvPicPr>
          <p:cNvPr id="10" name="Picture 2" descr="X:\Insights Brand 2011\Graphics Team\Brand Evolution 2015\Brand Evolution - Doughnut\Brand Evolution - Doughnut - PPT templates\4 x 3\Discovery brand\Brand Evolution - Doughnut - Slide templates_4 by 3 DISCOVERY Final-09.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 t="92368" r="2"/>
          <a:stretch/>
        </p:blipFill>
        <p:spPr bwMode="auto">
          <a:xfrm>
            <a:off x="0" y="6361508"/>
            <a:ext cx="12192000" cy="5238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70720" y="188640"/>
            <a:ext cx="11521280" cy="1143000"/>
          </a:xfrm>
        </p:spPr>
        <p:txBody>
          <a:bodyPr>
            <a:normAutofit/>
          </a:bodyPr>
          <a:lstStyle>
            <a:lvl1pPr algn="l">
              <a:defRPr sz="3600">
                <a:solidFill>
                  <a:schemeClr val="tx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8" name="Content Placeholder 2"/>
          <p:cNvSpPr>
            <a:spLocks noGrp="1"/>
          </p:cNvSpPr>
          <p:nvPr>
            <p:ph sz="half" idx="1"/>
          </p:nvPr>
        </p:nvSpPr>
        <p:spPr>
          <a:xfrm>
            <a:off x="670720" y="1412776"/>
            <a:ext cx="5384800" cy="4525963"/>
          </a:xfrm>
        </p:spPr>
        <p:txBody>
          <a:bodyPr/>
          <a:lstStyle>
            <a:lvl1pPr marL="457200" indent="-457200">
              <a:spcAft>
                <a:spcPts val="1000"/>
              </a:spcAft>
              <a:buClr>
                <a:srgbClr val="0082B7"/>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a:spcAft>
                <a:spcPts val="1000"/>
              </a:spcAft>
              <a:defRPr sz="2400">
                <a:solidFill>
                  <a:schemeClr val="tx1"/>
                </a:solidFill>
                <a:latin typeface="Arial" panose="020B0604020202020204" pitchFamily="34" charset="0"/>
                <a:cs typeface="Arial" panose="020B0604020202020204" pitchFamily="34" charset="0"/>
              </a:defRPr>
            </a:lvl2pPr>
            <a:lvl3pPr>
              <a:spcAft>
                <a:spcPts val="1000"/>
              </a:spcAft>
              <a:defRPr sz="2000">
                <a:solidFill>
                  <a:schemeClr val="tx1"/>
                </a:solidFill>
                <a:latin typeface="Arial" panose="020B0604020202020204" pitchFamily="34" charset="0"/>
                <a:cs typeface="Arial" panose="020B0604020202020204" pitchFamily="34" charset="0"/>
              </a:defRPr>
            </a:lvl3pPr>
            <a:lvl4pPr>
              <a:spcAft>
                <a:spcPts val="1000"/>
              </a:spcAft>
              <a:defRPr sz="1800">
                <a:solidFill>
                  <a:schemeClr val="tx1"/>
                </a:solidFill>
                <a:latin typeface="Arial" panose="020B0604020202020204" pitchFamily="34" charset="0"/>
                <a:cs typeface="Arial" panose="020B0604020202020204" pitchFamily="34" charset="0"/>
              </a:defRPr>
            </a:lvl4pPr>
            <a:lvl5pPr>
              <a:spcAft>
                <a:spcPts val="1000"/>
              </a:spcAft>
              <a:defRPr sz="1800">
                <a:solidFill>
                  <a:schemeClr val="tx1"/>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3"/>
          <p:cNvSpPr>
            <a:spLocks noGrp="1"/>
          </p:cNvSpPr>
          <p:nvPr>
            <p:ph sz="half" idx="2"/>
          </p:nvPr>
        </p:nvSpPr>
        <p:spPr>
          <a:xfrm>
            <a:off x="6288021" y="1412776"/>
            <a:ext cx="5384800" cy="4525963"/>
          </a:xfrm>
        </p:spPr>
        <p:txBody>
          <a:bodyPr/>
          <a:lstStyle>
            <a:lvl1pPr marL="457200" indent="-457200">
              <a:spcAft>
                <a:spcPts val="1000"/>
              </a:spcAft>
              <a:buClr>
                <a:srgbClr val="0082B7"/>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a:spcAft>
                <a:spcPts val="1000"/>
              </a:spcAft>
              <a:defRPr sz="2400">
                <a:solidFill>
                  <a:schemeClr val="tx1"/>
                </a:solidFill>
                <a:latin typeface="Arial" panose="020B0604020202020204" pitchFamily="34" charset="0"/>
                <a:cs typeface="Arial" panose="020B0604020202020204" pitchFamily="34" charset="0"/>
              </a:defRPr>
            </a:lvl2pPr>
            <a:lvl3pPr>
              <a:spcAft>
                <a:spcPts val="1000"/>
              </a:spcAft>
              <a:defRPr sz="2000">
                <a:solidFill>
                  <a:schemeClr val="tx1"/>
                </a:solidFill>
                <a:latin typeface="Arial" panose="020B0604020202020204" pitchFamily="34" charset="0"/>
                <a:cs typeface="Arial" panose="020B0604020202020204" pitchFamily="34" charset="0"/>
              </a:defRPr>
            </a:lvl3pPr>
            <a:lvl4pPr>
              <a:spcAft>
                <a:spcPts val="1000"/>
              </a:spcAft>
              <a:defRPr sz="1800">
                <a:solidFill>
                  <a:schemeClr val="tx1"/>
                </a:solidFill>
                <a:latin typeface="Arial" panose="020B0604020202020204" pitchFamily="34" charset="0"/>
                <a:cs typeface="Arial" panose="020B0604020202020204" pitchFamily="34" charset="0"/>
              </a:defRPr>
            </a:lvl4pPr>
            <a:lvl5pPr>
              <a:spcAft>
                <a:spcPts val="1000"/>
              </a:spcAft>
              <a:defRPr sz="1800">
                <a:solidFill>
                  <a:schemeClr val="tx1"/>
                </a:solidFill>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Box 13"/>
          <p:cNvSpPr txBox="1"/>
          <p:nvPr userDrawn="1"/>
        </p:nvSpPr>
        <p:spPr>
          <a:xfrm>
            <a:off x="9363909" y="6609174"/>
            <a:ext cx="1941557" cy="92333"/>
          </a:xfrm>
          <a:prstGeom prst="rect">
            <a:avLst/>
          </a:prstGeom>
          <a:noFill/>
        </p:spPr>
        <p:txBody>
          <a:bodyPr wrap="none" tIns="0" bIns="0" rtlCol="0">
            <a:spAutoFit/>
          </a:bodyPr>
          <a:lstStyle/>
          <a:p>
            <a:r>
              <a:rPr lang="en-GB" sz="600" dirty="0">
                <a:solidFill>
                  <a:schemeClr val="bg1"/>
                </a:solidFill>
                <a:latin typeface="Arial" pitchFamily="34" charset="0"/>
                <a:cs typeface="Arial" pitchFamily="34" charset="0"/>
              </a:rPr>
              <a:t>© The Insights Group Ltd, 2016. All rights reserved.</a:t>
            </a:r>
          </a:p>
        </p:txBody>
      </p:sp>
    </p:spTree>
    <p:extLst>
      <p:ext uri="{BB962C8B-B14F-4D97-AF65-F5344CB8AC3E}">
        <p14:creationId xmlns:p14="http://schemas.microsoft.com/office/powerpoint/2010/main" val="26625500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Title 1"/>
          <p:cNvSpPr>
            <a:spLocks noGrp="1"/>
          </p:cNvSpPr>
          <p:nvPr>
            <p:ph type="title"/>
          </p:nvPr>
        </p:nvSpPr>
        <p:spPr>
          <a:xfrm>
            <a:off x="670720" y="188640"/>
            <a:ext cx="10801877" cy="1143000"/>
          </a:xfrm>
        </p:spPr>
        <p:txBody>
          <a:bodyPr>
            <a:normAutofit/>
          </a:bodyPr>
          <a:lstStyle>
            <a:lvl1pPr algn="l">
              <a:defRPr sz="3600">
                <a:solidFill>
                  <a:schemeClr val="tx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7" name="Content Placeholder 2"/>
          <p:cNvSpPr>
            <a:spLocks noGrp="1"/>
          </p:cNvSpPr>
          <p:nvPr>
            <p:ph idx="1"/>
          </p:nvPr>
        </p:nvSpPr>
        <p:spPr>
          <a:xfrm>
            <a:off x="670720" y="1484784"/>
            <a:ext cx="10801877" cy="4896544"/>
          </a:xfrm>
        </p:spPr>
        <p:txBody>
          <a:bodyPr/>
          <a:lstStyle>
            <a:lvl1pPr>
              <a:spcBef>
                <a:spcPts val="1200"/>
              </a:spcBef>
              <a:spcAft>
                <a:spcPts val="1000"/>
              </a:spcAft>
              <a:buClr>
                <a:srgbClr val="0082B7"/>
              </a:buClr>
              <a:defRPr sz="2800">
                <a:solidFill>
                  <a:schemeClr val="tx1"/>
                </a:solidFill>
                <a:latin typeface="Arial" panose="020B0604020202020204" pitchFamily="34" charset="0"/>
                <a:cs typeface="Arial" panose="020B0604020202020204" pitchFamily="34" charset="0"/>
              </a:defRPr>
            </a:lvl1pPr>
            <a:lvl2pPr>
              <a:buClr>
                <a:schemeClr val="tx1">
                  <a:lumMod val="50000"/>
                  <a:lumOff val="50000"/>
                </a:schemeClr>
              </a:buClr>
              <a:defRPr sz="2600">
                <a:solidFill>
                  <a:schemeClr val="tx1"/>
                </a:solidFill>
                <a:latin typeface="Arial" panose="020B0604020202020204" pitchFamily="34" charset="0"/>
                <a:cs typeface="Arial" panose="020B0604020202020204" pitchFamily="34" charset="0"/>
              </a:defRPr>
            </a:lvl2pPr>
            <a:lvl3pPr>
              <a:buClr>
                <a:schemeClr val="tx1">
                  <a:lumMod val="50000"/>
                  <a:lumOff val="50000"/>
                </a:schemeClr>
              </a:buClr>
              <a:defRPr>
                <a:solidFill>
                  <a:schemeClr val="tx1"/>
                </a:solidFill>
                <a:latin typeface="Arial" panose="020B0604020202020204" pitchFamily="34" charset="0"/>
                <a:cs typeface="Arial" panose="020B0604020202020204" pitchFamily="34" charset="0"/>
              </a:defRPr>
            </a:lvl3pPr>
            <a:lvl4pPr>
              <a:buClr>
                <a:schemeClr val="tx1">
                  <a:lumMod val="50000"/>
                  <a:lumOff val="50000"/>
                </a:schemeClr>
              </a:buClr>
              <a:defRPr>
                <a:solidFill>
                  <a:schemeClr val="tx1"/>
                </a:solidFill>
                <a:latin typeface="Arial" panose="020B0604020202020204" pitchFamily="34" charset="0"/>
                <a:cs typeface="Arial" panose="020B0604020202020204" pitchFamily="34" charset="0"/>
              </a:defRPr>
            </a:lvl4pPr>
            <a:lvl5pPr>
              <a:buClr>
                <a:schemeClr val="tx1">
                  <a:lumMod val="50000"/>
                  <a:lumOff val="50000"/>
                </a:schemeClr>
              </a:buCl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Box 7"/>
          <p:cNvSpPr txBox="1"/>
          <p:nvPr userDrawn="1"/>
        </p:nvSpPr>
        <p:spPr>
          <a:xfrm>
            <a:off x="9363909" y="6609174"/>
            <a:ext cx="1941557" cy="92333"/>
          </a:xfrm>
          <a:prstGeom prst="rect">
            <a:avLst/>
          </a:prstGeom>
          <a:noFill/>
        </p:spPr>
        <p:txBody>
          <a:bodyPr wrap="none" tIns="0" bIns="0" rtlCol="0">
            <a:spAutoFit/>
          </a:bodyPr>
          <a:lstStyle/>
          <a:p>
            <a:r>
              <a:rPr lang="en-GB" sz="600" dirty="0">
                <a:solidFill>
                  <a:schemeClr val="tx1"/>
                </a:solidFill>
                <a:latin typeface="Arial" pitchFamily="34" charset="0"/>
                <a:cs typeface="Arial" pitchFamily="34" charset="0"/>
              </a:rPr>
              <a:t>© The Insights Group Ltd, 2016. All rights reserved.</a:t>
            </a:r>
          </a:p>
        </p:txBody>
      </p:sp>
    </p:spTree>
    <p:extLst>
      <p:ext uri="{BB962C8B-B14F-4D97-AF65-F5344CB8AC3E}">
        <p14:creationId xmlns:p14="http://schemas.microsoft.com/office/powerpoint/2010/main" val="13114343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reaker slide">
    <p:spTree>
      <p:nvGrpSpPr>
        <p:cNvPr id="1" name=""/>
        <p:cNvGrpSpPr/>
        <p:nvPr/>
      </p:nvGrpSpPr>
      <p:grpSpPr>
        <a:xfrm>
          <a:off x="0" y="0"/>
          <a:ext cx="0" cy="0"/>
          <a:chOff x="0" y="0"/>
          <a:chExt cx="0" cy="0"/>
        </a:xfrm>
      </p:grpSpPr>
      <p:pic>
        <p:nvPicPr>
          <p:cNvPr id="5" name="Picture 2" descr="X:\Insights Brand 2011\Graphics Team\Brand Evolution 2015\Brand Evolution - Doughnut\Brand Evolution - Doughnut - PPT templates\4 x 3\Brand Evolution - Doughnut - Slide templates_4 by 3 INSIGHTS Final-1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4"/>
            <a:ext cx="12192000" cy="68643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userDrawn="1"/>
        </p:nvSpPr>
        <p:spPr>
          <a:xfrm>
            <a:off x="321737" y="6597354"/>
            <a:ext cx="1941557" cy="92333"/>
          </a:xfrm>
          <a:prstGeom prst="rect">
            <a:avLst/>
          </a:prstGeom>
          <a:noFill/>
        </p:spPr>
        <p:txBody>
          <a:bodyPr wrap="none" tIns="0" bIns="0" rtlCol="0">
            <a:spAutoFit/>
          </a:bodyPr>
          <a:lstStyle/>
          <a:p>
            <a:r>
              <a:rPr lang="en-GB" sz="600" dirty="0">
                <a:solidFill>
                  <a:schemeClr val="bg1"/>
                </a:solidFill>
                <a:latin typeface="Arial" panose="020B0604020202020204" pitchFamily="34" charset="0"/>
                <a:cs typeface="Arial" panose="020B0604020202020204" pitchFamily="34" charset="0"/>
              </a:rPr>
              <a:t>© The Insights Group Ltd, 2016. All rights reserved.</a:t>
            </a:r>
          </a:p>
        </p:txBody>
      </p:sp>
      <p:sp>
        <p:nvSpPr>
          <p:cNvPr id="8" name="Content Placeholder 2"/>
          <p:cNvSpPr>
            <a:spLocks noGrp="1"/>
          </p:cNvSpPr>
          <p:nvPr>
            <p:ph idx="1"/>
          </p:nvPr>
        </p:nvSpPr>
        <p:spPr>
          <a:xfrm>
            <a:off x="743406" y="1268760"/>
            <a:ext cx="10705189" cy="4320480"/>
          </a:xfrm>
        </p:spPr>
        <p:txBody>
          <a:bodyPr>
            <a:normAutofit/>
          </a:bodyPr>
          <a:lstStyle>
            <a:lvl1pPr marL="0" indent="0" algn="ctr">
              <a:spcBef>
                <a:spcPts val="1200"/>
              </a:spcBef>
              <a:spcAft>
                <a:spcPts val="1000"/>
              </a:spcAft>
              <a:buNone/>
              <a:defRPr sz="3600" b="1" baseline="0">
                <a:solidFill>
                  <a:schemeClr val="bg1"/>
                </a:solidFill>
                <a:latin typeface="Segoe Print" panose="02000600000000000000" pitchFamily="2" charset="0"/>
                <a:cs typeface="Arial" panose="020B0604020202020204" pitchFamily="34" charset="0"/>
              </a:defRPr>
            </a:lvl1pPr>
            <a:lvl2pPr marL="457200" indent="0" algn="ctr">
              <a:buNone/>
              <a:defRPr sz="2800" baseline="0">
                <a:solidFill>
                  <a:schemeClr val="bg1"/>
                </a:solidFill>
                <a:latin typeface="Arial" panose="020B0604020202020204" pitchFamily="34" charset="0"/>
                <a:cs typeface="Arial" panose="020B0604020202020204" pitchFamily="34" charset="0"/>
              </a:defRPr>
            </a:lvl2pPr>
            <a:lvl3pPr marL="914400" indent="0" algn="ctr">
              <a:buNone/>
              <a:defRPr baseline="0">
                <a:solidFill>
                  <a:schemeClr val="bg1"/>
                </a:solidFill>
                <a:latin typeface="Arial" panose="020B0604020202020204" pitchFamily="34" charset="0"/>
                <a:cs typeface="Arial" panose="020B0604020202020204" pitchFamily="34" charset="0"/>
              </a:defRPr>
            </a:lvl3pPr>
            <a:lvl4pPr marL="1371600" indent="0" algn="ctr">
              <a:buNone/>
              <a:defRPr baseline="0">
                <a:solidFill>
                  <a:schemeClr val="bg1"/>
                </a:solidFill>
                <a:latin typeface="Arial" panose="020B0604020202020204" pitchFamily="34" charset="0"/>
                <a:cs typeface="Arial" panose="020B0604020202020204" pitchFamily="34" charset="0"/>
              </a:defRPr>
            </a:lvl4pPr>
            <a:lvl5pPr marL="1828800" indent="0" algn="ctr">
              <a:buNone/>
              <a:defRPr baseline="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123839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all to action/end slide">
    <p:spTree>
      <p:nvGrpSpPr>
        <p:cNvPr id="1" name=""/>
        <p:cNvGrpSpPr/>
        <p:nvPr/>
      </p:nvGrpSpPr>
      <p:grpSpPr>
        <a:xfrm>
          <a:off x="0" y="0"/>
          <a:ext cx="0" cy="0"/>
          <a:chOff x="0" y="0"/>
          <a:chExt cx="0" cy="0"/>
        </a:xfrm>
      </p:grpSpPr>
      <p:pic>
        <p:nvPicPr>
          <p:cNvPr id="3074" name="Picture 2" descr="X:\Insights Brand 2011\Graphics Team\Brand Evolution 2015\Brand Evolution - Doughnut\Brand Evolution - Doughnut - PPT templates\4 x 3\Brand Evolution - Doughnut - Slide templates_4 by 3 INSIGHTS Final-1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4"/>
            <a:ext cx="12192000" cy="68643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hasCustomPrompt="1"/>
          </p:nvPr>
        </p:nvSpPr>
        <p:spPr>
          <a:xfrm>
            <a:off x="479376" y="548680"/>
            <a:ext cx="11233248" cy="5688632"/>
          </a:xfrm>
        </p:spPr>
        <p:txBody>
          <a:bodyPr/>
          <a:lstStyle>
            <a:lvl1pPr marL="0" indent="0">
              <a:spcBef>
                <a:spcPts val="1200"/>
              </a:spcBef>
              <a:spcAft>
                <a:spcPts val="1000"/>
              </a:spcAft>
              <a:buNone/>
              <a:defRPr sz="3200" baseline="0">
                <a:solidFill>
                  <a:schemeClr val="bg1"/>
                </a:solidFill>
                <a:latin typeface="Arial" panose="020B0604020202020204" pitchFamily="34" charset="0"/>
                <a:cs typeface="Arial" panose="020B0604020202020204" pitchFamily="34" charset="0"/>
              </a:defRPr>
            </a:lvl1pPr>
            <a:lvl2pPr>
              <a:defRPr sz="2800" baseline="0">
                <a:solidFill>
                  <a:schemeClr val="bg1"/>
                </a:solidFill>
                <a:latin typeface="Arial" panose="020B0604020202020204" pitchFamily="34" charset="0"/>
                <a:cs typeface="Arial" panose="020B0604020202020204" pitchFamily="34" charset="0"/>
              </a:defRPr>
            </a:lvl2pPr>
            <a:lvl3pPr>
              <a:defRPr baseline="0">
                <a:solidFill>
                  <a:schemeClr val="bg1"/>
                </a:solidFill>
                <a:latin typeface="Arial" panose="020B0604020202020204" pitchFamily="34" charset="0"/>
                <a:cs typeface="Arial" panose="020B0604020202020204" pitchFamily="34" charset="0"/>
              </a:defRPr>
            </a:lvl3pPr>
            <a:lvl4pPr>
              <a:defRPr baseline="0">
                <a:solidFill>
                  <a:schemeClr val="bg1"/>
                </a:solidFill>
                <a:latin typeface="Arial" panose="020B0604020202020204" pitchFamily="34" charset="0"/>
                <a:cs typeface="Arial" panose="020B0604020202020204" pitchFamily="34" charset="0"/>
              </a:defRPr>
            </a:lvl4pPr>
            <a:lvl5pPr>
              <a:defRPr baseline="0">
                <a:solidFill>
                  <a:schemeClr val="bg1"/>
                </a:solidFill>
                <a:latin typeface="Arial" panose="020B0604020202020204" pitchFamily="34" charset="0"/>
                <a:cs typeface="Arial" panose="020B0604020202020204" pitchFamily="34" charset="0"/>
              </a:defRPr>
            </a:lvl5pPr>
          </a:lstStyle>
          <a:p>
            <a:pPr lvl="0"/>
            <a:r>
              <a:rPr lang="en-US" dirty="0"/>
              <a:t>Call to action slide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Box 6"/>
          <p:cNvSpPr txBox="1"/>
          <p:nvPr userDrawn="1"/>
        </p:nvSpPr>
        <p:spPr>
          <a:xfrm>
            <a:off x="321737" y="6597354"/>
            <a:ext cx="1941557" cy="92333"/>
          </a:xfrm>
          <a:prstGeom prst="rect">
            <a:avLst/>
          </a:prstGeom>
          <a:noFill/>
        </p:spPr>
        <p:txBody>
          <a:bodyPr wrap="none" tIns="0" bIns="0" rtlCol="0">
            <a:spAutoFit/>
          </a:bodyPr>
          <a:lstStyle/>
          <a:p>
            <a:r>
              <a:rPr lang="en-GB" sz="600" dirty="0">
                <a:solidFill>
                  <a:schemeClr val="bg1"/>
                </a:solidFill>
                <a:latin typeface="Arial" panose="020B0604020202020204" pitchFamily="34" charset="0"/>
                <a:cs typeface="Arial" panose="020B0604020202020204" pitchFamily="34" charset="0"/>
              </a:rPr>
              <a:t>© The Insights Group Ltd, 2016. All rights reserved.</a:t>
            </a:r>
          </a:p>
        </p:txBody>
      </p:sp>
    </p:spTree>
    <p:extLst>
      <p:ext uri="{BB962C8B-B14F-4D97-AF65-F5344CB8AC3E}">
        <p14:creationId xmlns:p14="http://schemas.microsoft.com/office/powerpoint/2010/main" val="16391052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3" descr="C:\Documents and Settings\bglennie\My Documents\Version Cue\Insights Brand 2011\logo\png\insights master logo v1 2011.png"/>
          <p:cNvPicPr>
            <a:picLocks noChangeAspect="1" noChangeArrowheads="1"/>
          </p:cNvPicPr>
          <p:nvPr userDrawn="1"/>
        </p:nvPicPr>
        <p:blipFill>
          <a:blip r:embed="rId2" cstate="print"/>
          <a:srcRect/>
          <a:stretch>
            <a:fillRect/>
          </a:stretch>
        </p:blipFill>
        <p:spPr bwMode="auto">
          <a:xfrm>
            <a:off x="9590618" y="5994400"/>
            <a:ext cx="2321983" cy="463550"/>
          </a:xfrm>
          <a:prstGeom prst="rect">
            <a:avLst/>
          </a:prstGeom>
          <a:noFill/>
          <a:ln w="9525">
            <a:noFill/>
            <a:miter lim="800000"/>
            <a:headEnd/>
            <a:tailEnd/>
          </a:ln>
        </p:spPr>
      </p:pic>
      <p:sp>
        <p:nvSpPr>
          <p:cNvPr id="2" name="Title 1"/>
          <p:cNvSpPr>
            <a:spLocks noGrp="1"/>
          </p:cNvSpPr>
          <p:nvPr>
            <p:ph type="ctrTitle"/>
          </p:nvPr>
        </p:nvSpPr>
        <p:spPr>
          <a:xfrm>
            <a:off x="431371" y="4953620"/>
            <a:ext cx="10363200" cy="864096"/>
          </a:xfrm>
        </p:spPr>
        <p:txBody>
          <a:bodyPr/>
          <a:lstStyle>
            <a:lvl1pPr algn="l">
              <a:defRPr>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431371" y="5889724"/>
            <a:ext cx="8357029" cy="504056"/>
          </a:xfrm>
        </p:spPr>
        <p:txBody>
          <a:bodyPr>
            <a:noAutofit/>
          </a:bodyPr>
          <a:lstStyle>
            <a:lvl1pPr marL="0" indent="0" algn="l">
              <a:buNone/>
              <a:defRPr sz="3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7" name="Content Placeholder 2"/>
          <p:cNvSpPr>
            <a:spLocks noGrp="1"/>
          </p:cNvSpPr>
          <p:nvPr>
            <p:ph idx="13"/>
          </p:nvPr>
        </p:nvSpPr>
        <p:spPr>
          <a:xfrm>
            <a:off x="-1" y="0"/>
            <a:ext cx="12240000" cy="4320000"/>
          </a:xfrm>
          <a:solidFill>
            <a:schemeClr val="tx1">
              <a:lumMod val="50000"/>
              <a:lumOff val="50000"/>
            </a:schemeClr>
          </a:solidFill>
        </p:spPr>
        <p:txBody>
          <a:bodyPr/>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107909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Sidebar - Left">
    <p:spTree>
      <p:nvGrpSpPr>
        <p:cNvPr id="1" name=""/>
        <p:cNvGrpSpPr/>
        <p:nvPr/>
      </p:nvGrpSpPr>
      <p:grpSpPr>
        <a:xfrm>
          <a:off x="0" y="0"/>
          <a:ext cx="0" cy="0"/>
          <a:chOff x="0" y="0"/>
          <a:chExt cx="0" cy="0"/>
        </a:xfrm>
      </p:grpSpPr>
      <p:pic>
        <p:nvPicPr>
          <p:cNvPr id="5" name="Picture 2" descr="C:\Documents and Settings\bglennie\My Documents\Version Cue\Insights Brand 2011\logo\png\insights master logo v1 2011.png"/>
          <p:cNvPicPr>
            <a:picLocks noChangeAspect="1" noChangeArrowheads="1"/>
          </p:cNvPicPr>
          <p:nvPr userDrawn="1"/>
        </p:nvPicPr>
        <p:blipFill>
          <a:blip r:embed="rId2" cstate="print"/>
          <a:srcRect/>
          <a:stretch>
            <a:fillRect/>
          </a:stretch>
        </p:blipFill>
        <p:spPr bwMode="auto">
          <a:xfrm>
            <a:off x="4847167" y="549276"/>
            <a:ext cx="3073400" cy="612775"/>
          </a:xfrm>
          <a:prstGeom prst="rect">
            <a:avLst/>
          </a:prstGeom>
          <a:noFill/>
          <a:ln w="9525">
            <a:noFill/>
            <a:miter lim="800000"/>
            <a:headEnd/>
            <a:tailEnd/>
          </a:ln>
        </p:spPr>
      </p:pic>
      <p:sp>
        <p:nvSpPr>
          <p:cNvPr id="7" name="Content Placeholder 2"/>
          <p:cNvSpPr>
            <a:spLocks noGrp="1"/>
          </p:cNvSpPr>
          <p:nvPr>
            <p:ph idx="13"/>
          </p:nvPr>
        </p:nvSpPr>
        <p:spPr>
          <a:xfrm>
            <a:off x="0" y="0"/>
            <a:ext cx="4320000" cy="6858000"/>
          </a:xfrm>
          <a:solidFill>
            <a:schemeClr val="tx1">
              <a:lumMod val="50000"/>
              <a:lumOff val="50000"/>
            </a:schemeClr>
          </a:solidFill>
        </p:spPr>
        <p:txBody>
          <a:bodyPr/>
          <a:lstStyle>
            <a:lvl1pPr>
              <a:defRPr>
                <a:solidFill>
                  <a:schemeClr val="tx1"/>
                </a:solidFill>
              </a:defRPr>
            </a:lvl1pPr>
          </a:lstStyle>
          <a:p>
            <a:pPr lvl="0"/>
            <a:r>
              <a:rPr lang="en-US"/>
              <a:t>Click to edit Master text styles</a:t>
            </a:r>
          </a:p>
        </p:txBody>
      </p:sp>
      <p:sp>
        <p:nvSpPr>
          <p:cNvPr id="2" name="Title 1"/>
          <p:cNvSpPr>
            <a:spLocks noGrp="1"/>
          </p:cNvSpPr>
          <p:nvPr>
            <p:ph type="ctrTitle"/>
          </p:nvPr>
        </p:nvSpPr>
        <p:spPr>
          <a:xfrm>
            <a:off x="4943872" y="2132856"/>
            <a:ext cx="6720747" cy="1656184"/>
          </a:xfrm>
        </p:spPr>
        <p:txBody>
          <a:bodyPr/>
          <a:lstStyle>
            <a:lvl1pPr algn="l">
              <a:defRPr>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4943872" y="4005064"/>
            <a:ext cx="6720747" cy="1008112"/>
          </a:xfrm>
        </p:spPr>
        <p:txBody>
          <a:bodyPr>
            <a:noAutofit/>
          </a:bodyPr>
          <a:lstStyle>
            <a:lvl1pPr marL="0" indent="0" algn="l">
              <a:buNone/>
              <a:defRPr sz="3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12258238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with Sidebar - Right">
    <p:spTree>
      <p:nvGrpSpPr>
        <p:cNvPr id="1" name=""/>
        <p:cNvGrpSpPr/>
        <p:nvPr/>
      </p:nvGrpSpPr>
      <p:grpSpPr>
        <a:xfrm>
          <a:off x="0" y="0"/>
          <a:ext cx="0" cy="0"/>
          <a:chOff x="0" y="0"/>
          <a:chExt cx="0" cy="0"/>
        </a:xfrm>
      </p:grpSpPr>
      <p:pic>
        <p:nvPicPr>
          <p:cNvPr id="5" name="Picture 2" descr="C:\Documents and Settings\bglennie\My Documents\Version Cue\Insights Brand 2011\logo\png\insights master logo v1 2011.png"/>
          <p:cNvPicPr>
            <a:picLocks noChangeAspect="1" noChangeArrowheads="1"/>
          </p:cNvPicPr>
          <p:nvPr userDrawn="1"/>
        </p:nvPicPr>
        <p:blipFill>
          <a:blip r:embed="rId2" cstate="print"/>
          <a:srcRect/>
          <a:stretch>
            <a:fillRect/>
          </a:stretch>
        </p:blipFill>
        <p:spPr bwMode="auto">
          <a:xfrm>
            <a:off x="431801" y="549276"/>
            <a:ext cx="3071284" cy="612775"/>
          </a:xfrm>
          <a:prstGeom prst="rect">
            <a:avLst/>
          </a:prstGeom>
          <a:noFill/>
          <a:ln w="9525">
            <a:noFill/>
            <a:miter lim="800000"/>
            <a:headEnd/>
            <a:tailEnd/>
          </a:ln>
        </p:spPr>
      </p:pic>
      <p:sp>
        <p:nvSpPr>
          <p:cNvPr id="8" name="Title 1"/>
          <p:cNvSpPr>
            <a:spLocks noGrp="1"/>
          </p:cNvSpPr>
          <p:nvPr>
            <p:ph type="ctrTitle"/>
          </p:nvPr>
        </p:nvSpPr>
        <p:spPr>
          <a:xfrm>
            <a:off x="527382" y="2132856"/>
            <a:ext cx="6528725" cy="1656184"/>
          </a:xfrm>
        </p:spPr>
        <p:txBody>
          <a:bodyPr/>
          <a:lstStyle>
            <a:lvl1pPr algn="l">
              <a:defRPr>
                <a:solidFill>
                  <a:schemeClr val="tx1"/>
                </a:solidFill>
              </a:defRPr>
            </a:lvl1pPr>
          </a:lstStyle>
          <a:p>
            <a:r>
              <a:rPr lang="en-US"/>
              <a:t>Click to edit Master title style</a:t>
            </a:r>
            <a:endParaRPr lang="en-GB" dirty="0"/>
          </a:p>
        </p:txBody>
      </p:sp>
      <p:sp>
        <p:nvSpPr>
          <p:cNvPr id="9" name="Subtitle 2"/>
          <p:cNvSpPr>
            <a:spLocks noGrp="1"/>
          </p:cNvSpPr>
          <p:nvPr>
            <p:ph type="subTitle" idx="1"/>
          </p:nvPr>
        </p:nvSpPr>
        <p:spPr>
          <a:xfrm>
            <a:off x="527382" y="4005064"/>
            <a:ext cx="6528725" cy="1008112"/>
          </a:xfrm>
        </p:spPr>
        <p:txBody>
          <a:bodyPr>
            <a:noAutofit/>
          </a:bodyPr>
          <a:lstStyle>
            <a:lvl1pPr marL="0" indent="0" algn="l">
              <a:buNone/>
              <a:defRPr sz="3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13" name="Content Placeholder 2"/>
          <p:cNvSpPr>
            <a:spLocks noGrp="1"/>
          </p:cNvSpPr>
          <p:nvPr>
            <p:ph idx="13"/>
          </p:nvPr>
        </p:nvSpPr>
        <p:spPr>
          <a:xfrm>
            <a:off x="7872000" y="0"/>
            <a:ext cx="4320000" cy="6858000"/>
          </a:xfrm>
          <a:solidFill>
            <a:schemeClr val="tx1">
              <a:lumMod val="50000"/>
              <a:lumOff val="50000"/>
            </a:schemeClr>
          </a:solidFill>
        </p:spPr>
        <p:txBody>
          <a:bodyPr/>
          <a:lstStyle/>
          <a:p>
            <a:pPr lvl="0"/>
            <a:r>
              <a:rPr lang="en-US"/>
              <a:t>Click to edit Master text styles</a:t>
            </a:r>
          </a:p>
        </p:txBody>
      </p:sp>
    </p:spTree>
    <p:extLst>
      <p:ext uri="{BB962C8B-B14F-4D97-AF65-F5344CB8AC3E}">
        <p14:creationId xmlns:p14="http://schemas.microsoft.com/office/powerpoint/2010/main" val="16553723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lain Blue Title Slide">
    <p:bg>
      <p:bgPr>
        <a:solidFill>
          <a:srgbClr val="0082B7"/>
        </a:solidFill>
        <a:effectLst/>
      </p:bgPr>
    </p:bg>
    <p:spTree>
      <p:nvGrpSpPr>
        <p:cNvPr id="1" name=""/>
        <p:cNvGrpSpPr/>
        <p:nvPr/>
      </p:nvGrpSpPr>
      <p:grpSpPr>
        <a:xfrm>
          <a:off x="0" y="0"/>
          <a:ext cx="0" cy="0"/>
          <a:chOff x="0" y="0"/>
          <a:chExt cx="0" cy="0"/>
        </a:xfrm>
      </p:grpSpPr>
      <p:pic>
        <p:nvPicPr>
          <p:cNvPr id="4" name="Picture 2" descr="C:\Documents and Settings\bglennie\My Documents\Version Cue\Insights Brand 2011\logo\png\insights master logo white v1 2011.png"/>
          <p:cNvPicPr>
            <a:picLocks noChangeAspect="1" noChangeArrowheads="1"/>
          </p:cNvPicPr>
          <p:nvPr userDrawn="1"/>
        </p:nvPicPr>
        <p:blipFill>
          <a:blip r:embed="rId2" cstate="print"/>
          <a:srcRect/>
          <a:stretch>
            <a:fillRect/>
          </a:stretch>
        </p:blipFill>
        <p:spPr bwMode="auto">
          <a:xfrm>
            <a:off x="908051" y="981075"/>
            <a:ext cx="5380567" cy="1073150"/>
          </a:xfrm>
          <a:prstGeom prst="rect">
            <a:avLst/>
          </a:prstGeom>
          <a:noFill/>
          <a:ln w="9525">
            <a:noFill/>
            <a:miter lim="800000"/>
            <a:headEnd/>
            <a:tailEnd/>
          </a:ln>
        </p:spPr>
      </p:pic>
      <p:sp>
        <p:nvSpPr>
          <p:cNvPr id="8" name="Title 1"/>
          <p:cNvSpPr>
            <a:spLocks noGrp="1"/>
          </p:cNvSpPr>
          <p:nvPr>
            <p:ph type="ctrTitle"/>
          </p:nvPr>
        </p:nvSpPr>
        <p:spPr>
          <a:xfrm>
            <a:off x="1199456" y="2420888"/>
            <a:ext cx="9601067" cy="1656184"/>
          </a:xfrm>
        </p:spPr>
        <p:txBody>
          <a:bodyPr/>
          <a:lstStyle>
            <a:lvl1pPr algn="l">
              <a:defRPr>
                <a:solidFill>
                  <a:schemeClr val="bg1"/>
                </a:solidFill>
              </a:defRPr>
            </a:lvl1pPr>
          </a:lstStyle>
          <a:p>
            <a:r>
              <a:rPr lang="en-US"/>
              <a:t>Click to edit Master title style</a:t>
            </a:r>
            <a:endParaRPr lang="en-GB" dirty="0"/>
          </a:p>
        </p:txBody>
      </p:sp>
      <p:sp>
        <p:nvSpPr>
          <p:cNvPr id="9" name="Subtitle 2"/>
          <p:cNvSpPr>
            <a:spLocks noGrp="1"/>
          </p:cNvSpPr>
          <p:nvPr>
            <p:ph type="subTitle" idx="1"/>
          </p:nvPr>
        </p:nvSpPr>
        <p:spPr>
          <a:xfrm>
            <a:off x="1199456" y="4293096"/>
            <a:ext cx="9697077" cy="1008112"/>
          </a:xfrm>
        </p:spPr>
        <p:txBody>
          <a:bodyPr>
            <a:noAutofit/>
          </a:bodyPr>
          <a:lstStyle>
            <a:lvl1pPr marL="0" indent="0" algn="l">
              <a:buNone/>
              <a:defRPr sz="3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1313553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0082B7"/>
        </a:solidFill>
        <a:effectLst/>
      </p:bgPr>
    </p:bg>
    <p:spTree>
      <p:nvGrpSpPr>
        <p:cNvPr id="1" name=""/>
        <p:cNvGrpSpPr/>
        <p:nvPr/>
      </p:nvGrpSpPr>
      <p:grpSpPr>
        <a:xfrm>
          <a:off x="0" y="0"/>
          <a:ext cx="0" cy="0"/>
          <a:chOff x="0" y="0"/>
          <a:chExt cx="0" cy="0"/>
        </a:xfrm>
      </p:grpSpPr>
      <p:pic>
        <p:nvPicPr>
          <p:cNvPr id="2" name="Picture 2" descr="C:\Documents and Settings\bglennie\My Documents\Version Cue\Insights Brand 2011\logo\png\insights master logo white v1 2011.png"/>
          <p:cNvPicPr>
            <a:picLocks noChangeAspect="1" noChangeArrowheads="1"/>
          </p:cNvPicPr>
          <p:nvPr userDrawn="1"/>
        </p:nvPicPr>
        <p:blipFill>
          <a:blip r:embed="rId2" cstate="print"/>
          <a:srcRect/>
          <a:stretch>
            <a:fillRect/>
          </a:stretch>
        </p:blipFill>
        <p:spPr bwMode="auto">
          <a:xfrm>
            <a:off x="814917" y="1700213"/>
            <a:ext cx="10346267" cy="2063750"/>
          </a:xfrm>
          <a:prstGeom prst="rect">
            <a:avLst/>
          </a:prstGeom>
          <a:noFill/>
          <a:ln w="9525">
            <a:noFill/>
            <a:miter lim="800000"/>
            <a:headEnd/>
            <a:tailEnd/>
          </a:ln>
        </p:spPr>
      </p:pic>
      <p:pic>
        <p:nvPicPr>
          <p:cNvPr id="3" name="Picture 4" descr="C:\Documents and Settings\bglennie\My Documents\Version Cue\Insights Brand 2011\Tagline\insights tagline white v1 2011.png"/>
          <p:cNvPicPr>
            <a:picLocks noChangeAspect="1" noChangeArrowheads="1"/>
          </p:cNvPicPr>
          <p:nvPr userDrawn="1"/>
        </p:nvPicPr>
        <p:blipFill>
          <a:blip r:embed="rId3" cstate="print"/>
          <a:srcRect/>
          <a:stretch>
            <a:fillRect/>
          </a:stretch>
        </p:blipFill>
        <p:spPr bwMode="auto">
          <a:xfrm>
            <a:off x="1295400" y="5300664"/>
            <a:ext cx="9601200" cy="365125"/>
          </a:xfrm>
          <a:prstGeom prst="rect">
            <a:avLst/>
          </a:prstGeom>
          <a:noFill/>
          <a:ln w="9525">
            <a:noFill/>
            <a:miter lim="800000"/>
            <a:headEnd/>
            <a:tailEnd/>
          </a:ln>
        </p:spPr>
      </p:pic>
    </p:spTree>
    <p:extLst>
      <p:ext uri="{BB962C8B-B14F-4D97-AF65-F5344CB8AC3E}">
        <p14:creationId xmlns:p14="http://schemas.microsoft.com/office/powerpoint/2010/main" val="41838641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y - 2 Columns">
    <p:spTree>
      <p:nvGrpSpPr>
        <p:cNvPr id="1" name=""/>
        <p:cNvGrpSpPr/>
        <p:nvPr/>
      </p:nvGrpSpPr>
      <p:grpSpPr>
        <a:xfrm>
          <a:off x="0" y="0"/>
          <a:ext cx="0" cy="0"/>
          <a:chOff x="0" y="0"/>
          <a:chExt cx="0" cy="0"/>
        </a:xfrm>
      </p:grpSpPr>
      <p:grpSp>
        <p:nvGrpSpPr>
          <p:cNvPr id="5" name="Group 12"/>
          <p:cNvGrpSpPr>
            <a:grpSpLocks/>
          </p:cNvGrpSpPr>
          <p:nvPr userDrawn="1"/>
        </p:nvGrpSpPr>
        <p:grpSpPr bwMode="auto">
          <a:xfrm>
            <a:off x="-4233" y="5837238"/>
            <a:ext cx="12196233" cy="1020762"/>
            <a:chOff x="-1588" y="5838826"/>
            <a:chExt cx="9147176" cy="1020762"/>
          </a:xfrm>
        </p:grpSpPr>
        <p:sp>
          <p:nvSpPr>
            <p:cNvPr id="6" name="Freeform 11"/>
            <p:cNvSpPr>
              <a:spLocks/>
            </p:cNvSpPr>
            <p:nvPr userDrawn="1"/>
          </p:nvSpPr>
          <p:spPr bwMode="auto">
            <a:xfrm>
              <a:off x="-1588" y="5838826"/>
              <a:ext cx="9147176" cy="1020762"/>
            </a:xfrm>
            <a:custGeom>
              <a:avLst/>
              <a:gdLst>
                <a:gd name="T0" fmla="*/ 4096 w 4096"/>
                <a:gd name="T1" fmla="*/ 458 h 458"/>
                <a:gd name="T2" fmla="*/ 4096 w 4096"/>
                <a:gd name="T3" fmla="*/ 99 h 458"/>
                <a:gd name="T4" fmla="*/ 1958 w 4096"/>
                <a:gd name="T5" fmla="*/ 224 h 458"/>
                <a:gd name="T6" fmla="*/ 0 w 4096"/>
                <a:gd name="T7" fmla="*/ 62 h 458"/>
                <a:gd name="T8" fmla="*/ 0 w 4096"/>
                <a:gd name="T9" fmla="*/ 458 h 458"/>
                <a:gd name="T10" fmla="*/ 4096 w 4096"/>
                <a:gd name="T11" fmla="*/ 458 h 458"/>
              </a:gdLst>
              <a:ahLst/>
              <a:cxnLst>
                <a:cxn ang="0">
                  <a:pos x="T0" y="T1"/>
                </a:cxn>
                <a:cxn ang="0">
                  <a:pos x="T2" y="T3"/>
                </a:cxn>
                <a:cxn ang="0">
                  <a:pos x="T4" y="T5"/>
                </a:cxn>
                <a:cxn ang="0">
                  <a:pos x="T6" y="T7"/>
                </a:cxn>
                <a:cxn ang="0">
                  <a:pos x="T8" y="T9"/>
                </a:cxn>
                <a:cxn ang="0">
                  <a:pos x="T10" y="T11"/>
                </a:cxn>
              </a:cxnLst>
              <a:rect l="0" t="0" r="r" b="b"/>
              <a:pathLst>
                <a:path w="4096" h="458">
                  <a:moveTo>
                    <a:pt x="4096" y="458"/>
                  </a:moveTo>
                  <a:cubicBezTo>
                    <a:pt x="4096" y="99"/>
                    <a:pt x="4096" y="99"/>
                    <a:pt x="4096" y="99"/>
                  </a:cubicBezTo>
                  <a:cubicBezTo>
                    <a:pt x="3628" y="283"/>
                    <a:pt x="2767" y="441"/>
                    <a:pt x="1958" y="224"/>
                  </a:cubicBezTo>
                  <a:cubicBezTo>
                    <a:pt x="1153" y="6"/>
                    <a:pt x="568" y="0"/>
                    <a:pt x="0" y="62"/>
                  </a:cubicBezTo>
                  <a:cubicBezTo>
                    <a:pt x="0" y="458"/>
                    <a:pt x="0" y="458"/>
                    <a:pt x="0" y="458"/>
                  </a:cubicBezTo>
                  <a:lnTo>
                    <a:pt x="4096" y="458"/>
                  </a:lnTo>
                  <a:close/>
                </a:path>
              </a:pathLst>
            </a:custGeom>
            <a:solidFill>
              <a:schemeClr val="bg2"/>
            </a:solidFill>
            <a:ln>
              <a:noFill/>
            </a:ln>
          </p:spPr>
          <p:txBody>
            <a:bodyPr/>
            <a:lstStyle/>
            <a:p>
              <a:pPr fontAlgn="auto">
                <a:spcBef>
                  <a:spcPts val="0"/>
                </a:spcBef>
                <a:spcAft>
                  <a:spcPts val="0"/>
                </a:spcAft>
                <a:defRPr/>
              </a:pPr>
              <a:endParaRPr lang="en-GB" sz="1800">
                <a:latin typeface="+mn-lt"/>
              </a:endParaRPr>
            </a:p>
          </p:txBody>
        </p:sp>
        <p:sp>
          <p:nvSpPr>
            <p:cNvPr id="7" name="Freeform 13"/>
            <p:cNvSpPr>
              <a:spLocks/>
            </p:cNvSpPr>
            <p:nvPr userDrawn="1"/>
          </p:nvSpPr>
          <p:spPr bwMode="auto">
            <a:xfrm>
              <a:off x="-1588" y="6032501"/>
              <a:ext cx="9132889" cy="568325"/>
            </a:xfrm>
            <a:custGeom>
              <a:avLst/>
              <a:gdLst>
                <a:gd name="T0" fmla="*/ 5685 w 5753"/>
                <a:gd name="T1" fmla="*/ 46 h 358"/>
                <a:gd name="T2" fmla="*/ 5412 w 5753"/>
                <a:gd name="T3" fmla="*/ 133 h 358"/>
                <a:gd name="T4" fmla="*/ 5276 w 5753"/>
                <a:gd name="T5" fmla="*/ 171 h 358"/>
                <a:gd name="T6" fmla="*/ 5003 w 5753"/>
                <a:gd name="T7" fmla="*/ 237 h 358"/>
                <a:gd name="T8" fmla="*/ 4866 w 5753"/>
                <a:gd name="T9" fmla="*/ 264 h 358"/>
                <a:gd name="T10" fmla="*/ 4593 w 5753"/>
                <a:gd name="T11" fmla="*/ 308 h 358"/>
                <a:gd name="T12" fmla="*/ 4457 w 5753"/>
                <a:gd name="T13" fmla="*/ 325 h 358"/>
                <a:gd name="T14" fmla="*/ 4187 w 5753"/>
                <a:gd name="T15" fmla="*/ 347 h 358"/>
                <a:gd name="T16" fmla="*/ 4052 w 5753"/>
                <a:gd name="T17" fmla="*/ 354 h 358"/>
                <a:gd name="T18" fmla="*/ 3786 w 5753"/>
                <a:gd name="T19" fmla="*/ 357 h 358"/>
                <a:gd name="T20" fmla="*/ 3655 w 5753"/>
                <a:gd name="T21" fmla="*/ 353 h 358"/>
                <a:gd name="T22" fmla="*/ 3396 w 5753"/>
                <a:gd name="T23" fmla="*/ 336 h 358"/>
                <a:gd name="T24" fmla="*/ 3268 w 5753"/>
                <a:gd name="T25" fmla="*/ 323 h 358"/>
                <a:gd name="T26" fmla="*/ 3016 w 5753"/>
                <a:gd name="T27" fmla="*/ 287 h 358"/>
                <a:gd name="T28" fmla="*/ 2894 w 5753"/>
                <a:gd name="T29" fmla="*/ 264 h 358"/>
                <a:gd name="T30" fmla="*/ 2653 w 5753"/>
                <a:gd name="T31" fmla="*/ 211 h 358"/>
                <a:gd name="T32" fmla="*/ 2444 w 5753"/>
                <a:gd name="T33" fmla="*/ 156 h 358"/>
                <a:gd name="T34" fmla="*/ 2162 w 5753"/>
                <a:gd name="T35" fmla="*/ 94 h 358"/>
                <a:gd name="T36" fmla="*/ 1878 w 5753"/>
                <a:gd name="T37" fmla="*/ 49 h 358"/>
                <a:gd name="T38" fmla="*/ 1593 w 5753"/>
                <a:gd name="T39" fmla="*/ 20 h 358"/>
                <a:gd name="T40" fmla="*/ 1310 w 5753"/>
                <a:gd name="T41" fmla="*/ 3 h 358"/>
                <a:gd name="T42" fmla="*/ 1034 w 5753"/>
                <a:gd name="T43" fmla="*/ 0 h 358"/>
                <a:gd name="T44" fmla="*/ 768 w 5753"/>
                <a:gd name="T45" fmla="*/ 7 h 358"/>
                <a:gd name="T46" fmla="*/ 515 w 5753"/>
                <a:gd name="T47" fmla="*/ 24 h 358"/>
                <a:gd name="T48" fmla="*/ 280 w 5753"/>
                <a:gd name="T49" fmla="*/ 49 h 358"/>
                <a:gd name="T50" fmla="*/ 66 w 5753"/>
                <a:gd name="T51" fmla="*/ 80 h 358"/>
                <a:gd name="T52" fmla="*/ 0 w 5753"/>
                <a:gd name="T53" fmla="*/ 93 h 358"/>
                <a:gd name="T54" fmla="*/ 135 w 5753"/>
                <a:gd name="T55" fmla="*/ 70 h 358"/>
                <a:gd name="T56" fmla="*/ 207 w 5753"/>
                <a:gd name="T57" fmla="*/ 59 h 358"/>
                <a:gd name="T58" fmla="*/ 357 w 5753"/>
                <a:gd name="T59" fmla="*/ 41 h 358"/>
                <a:gd name="T60" fmla="*/ 435 w 5753"/>
                <a:gd name="T61" fmla="*/ 32 h 358"/>
                <a:gd name="T62" fmla="*/ 598 w 5753"/>
                <a:gd name="T63" fmla="*/ 18 h 358"/>
                <a:gd name="T64" fmla="*/ 682 w 5753"/>
                <a:gd name="T65" fmla="*/ 13 h 358"/>
                <a:gd name="T66" fmla="*/ 855 w 5753"/>
                <a:gd name="T67" fmla="*/ 4 h 358"/>
                <a:gd name="T68" fmla="*/ 944 w 5753"/>
                <a:gd name="T69" fmla="*/ 3 h 358"/>
                <a:gd name="T70" fmla="*/ 1124 w 5753"/>
                <a:gd name="T71" fmla="*/ 1 h 358"/>
                <a:gd name="T72" fmla="*/ 1217 w 5753"/>
                <a:gd name="T73" fmla="*/ 1 h 358"/>
                <a:gd name="T74" fmla="*/ 1403 w 5753"/>
                <a:gd name="T75" fmla="*/ 8 h 358"/>
                <a:gd name="T76" fmla="*/ 1497 w 5753"/>
                <a:gd name="T77" fmla="*/ 14 h 358"/>
                <a:gd name="T78" fmla="*/ 1687 w 5753"/>
                <a:gd name="T79" fmla="*/ 28 h 358"/>
                <a:gd name="T80" fmla="*/ 1782 w 5753"/>
                <a:gd name="T81" fmla="*/ 38 h 358"/>
                <a:gd name="T82" fmla="*/ 1972 w 5753"/>
                <a:gd name="T83" fmla="*/ 63 h 358"/>
                <a:gd name="T84" fmla="*/ 2068 w 5753"/>
                <a:gd name="T85" fmla="*/ 79 h 358"/>
                <a:gd name="T86" fmla="*/ 2257 w 5753"/>
                <a:gd name="T87" fmla="*/ 114 h 358"/>
                <a:gd name="T88" fmla="*/ 2349 w 5753"/>
                <a:gd name="T89" fmla="*/ 133 h 358"/>
                <a:gd name="T90" fmla="*/ 2535 w 5753"/>
                <a:gd name="T91" fmla="*/ 181 h 358"/>
                <a:gd name="T92" fmla="*/ 2892 w 5753"/>
                <a:gd name="T93" fmla="*/ 266 h 358"/>
                <a:gd name="T94" fmla="*/ 3268 w 5753"/>
                <a:gd name="T95" fmla="*/ 323 h 358"/>
                <a:gd name="T96" fmla="*/ 3655 w 5753"/>
                <a:gd name="T97" fmla="*/ 354 h 358"/>
                <a:gd name="T98" fmla="*/ 4053 w 5753"/>
                <a:gd name="T99" fmla="*/ 354 h 358"/>
                <a:gd name="T100" fmla="*/ 4457 w 5753"/>
                <a:gd name="T101" fmla="*/ 326 h 358"/>
                <a:gd name="T102" fmla="*/ 4866 w 5753"/>
                <a:gd name="T103" fmla="*/ 266 h 358"/>
                <a:gd name="T104" fmla="*/ 5277 w 5753"/>
                <a:gd name="T105" fmla="*/ 173 h 358"/>
                <a:gd name="T106" fmla="*/ 5685 w 5753"/>
                <a:gd name="T107" fmla="*/ 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53" h="358">
                  <a:moveTo>
                    <a:pt x="5753" y="21"/>
                  </a:moveTo>
                  <a:lnTo>
                    <a:pt x="5685" y="46"/>
                  </a:lnTo>
                  <a:lnTo>
                    <a:pt x="5685" y="46"/>
                  </a:lnTo>
                  <a:lnTo>
                    <a:pt x="5549" y="91"/>
                  </a:lnTo>
                  <a:lnTo>
                    <a:pt x="5549" y="91"/>
                  </a:lnTo>
                  <a:lnTo>
                    <a:pt x="5412" y="133"/>
                  </a:lnTo>
                  <a:lnTo>
                    <a:pt x="5412" y="133"/>
                  </a:lnTo>
                  <a:lnTo>
                    <a:pt x="5276" y="171"/>
                  </a:lnTo>
                  <a:lnTo>
                    <a:pt x="5276" y="171"/>
                  </a:lnTo>
                  <a:lnTo>
                    <a:pt x="5139" y="207"/>
                  </a:lnTo>
                  <a:lnTo>
                    <a:pt x="5139" y="207"/>
                  </a:lnTo>
                  <a:lnTo>
                    <a:pt x="5003" y="237"/>
                  </a:lnTo>
                  <a:lnTo>
                    <a:pt x="5003" y="237"/>
                  </a:lnTo>
                  <a:lnTo>
                    <a:pt x="4866" y="264"/>
                  </a:lnTo>
                  <a:lnTo>
                    <a:pt x="4866" y="264"/>
                  </a:lnTo>
                  <a:lnTo>
                    <a:pt x="4730" y="288"/>
                  </a:lnTo>
                  <a:lnTo>
                    <a:pt x="4730" y="288"/>
                  </a:lnTo>
                  <a:lnTo>
                    <a:pt x="4593" y="308"/>
                  </a:lnTo>
                  <a:lnTo>
                    <a:pt x="4593" y="308"/>
                  </a:lnTo>
                  <a:lnTo>
                    <a:pt x="4457" y="325"/>
                  </a:lnTo>
                  <a:lnTo>
                    <a:pt x="4457" y="325"/>
                  </a:lnTo>
                  <a:lnTo>
                    <a:pt x="4322" y="337"/>
                  </a:lnTo>
                  <a:lnTo>
                    <a:pt x="4322" y="337"/>
                  </a:lnTo>
                  <a:lnTo>
                    <a:pt x="4187" y="347"/>
                  </a:lnTo>
                  <a:lnTo>
                    <a:pt x="4187" y="347"/>
                  </a:lnTo>
                  <a:lnTo>
                    <a:pt x="4052" y="354"/>
                  </a:lnTo>
                  <a:lnTo>
                    <a:pt x="4052" y="354"/>
                  </a:lnTo>
                  <a:lnTo>
                    <a:pt x="3919" y="357"/>
                  </a:lnTo>
                  <a:lnTo>
                    <a:pt x="3919" y="357"/>
                  </a:lnTo>
                  <a:lnTo>
                    <a:pt x="3786" y="357"/>
                  </a:lnTo>
                  <a:lnTo>
                    <a:pt x="3786" y="357"/>
                  </a:lnTo>
                  <a:lnTo>
                    <a:pt x="3655" y="353"/>
                  </a:lnTo>
                  <a:lnTo>
                    <a:pt x="3655" y="353"/>
                  </a:lnTo>
                  <a:lnTo>
                    <a:pt x="3524" y="346"/>
                  </a:lnTo>
                  <a:lnTo>
                    <a:pt x="3524" y="346"/>
                  </a:lnTo>
                  <a:lnTo>
                    <a:pt x="3396" y="336"/>
                  </a:lnTo>
                  <a:lnTo>
                    <a:pt x="3396" y="336"/>
                  </a:lnTo>
                  <a:lnTo>
                    <a:pt x="3268" y="323"/>
                  </a:lnTo>
                  <a:lnTo>
                    <a:pt x="3268" y="323"/>
                  </a:lnTo>
                  <a:lnTo>
                    <a:pt x="3141" y="306"/>
                  </a:lnTo>
                  <a:lnTo>
                    <a:pt x="3141" y="306"/>
                  </a:lnTo>
                  <a:lnTo>
                    <a:pt x="3016" y="287"/>
                  </a:lnTo>
                  <a:lnTo>
                    <a:pt x="3016" y="287"/>
                  </a:lnTo>
                  <a:lnTo>
                    <a:pt x="2894" y="264"/>
                  </a:lnTo>
                  <a:lnTo>
                    <a:pt x="2894" y="264"/>
                  </a:lnTo>
                  <a:lnTo>
                    <a:pt x="2771" y="239"/>
                  </a:lnTo>
                  <a:lnTo>
                    <a:pt x="2771" y="239"/>
                  </a:lnTo>
                  <a:lnTo>
                    <a:pt x="2653" y="211"/>
                  </a:lnTo>
                  <a:lnTo>
                    <a:pt x="2653" y="211"/>
                  </a:lnTo>
                  <a:lnTo>
                    <a:pt x="2535" y="180"/>
                  </a:lnTo>
                  <a:lnTo>
                    <a:pt x="2444" y="156"/>
                  </a:lnTo>
                  <a:lnTo>
                    <a:pt x="2351" y="133"/>
                  </a:lnTo>
                  <a:lnTo>
                    <a:pt x="2257" y="112"/>
                  </a:lnTo>
                  <a:lnTo>
                    <a:pt x="2162" y="94"/>
                  </a:lnTo>
                  <a:lnTo>
                    <a:pt x="2068" y="77"/>
                  </a:lnTo>
                  <a:lnTo>
                    <a:pt x="1972" y="62"/>
                  </a:lnTo>
                  <a:lnTo>
                    <a:pt x="1878" y="49"/>
                  </a:lnTo>
                  <a:lnTo>
                    <a:pt x="1782" y="38"/>
                  </a:lnTo>
                  <a:lnTo>
                    <a:pt x="1687" y="28"/>
                  </a:lnTo>
                  <a:lnTo>
                    <a:pt x="1593" y="20"/>
                  </a:lnTo>
                  <a:lnTo>
                    <a:pt x="1498" y="13"/>
                  </a:lnTo>
                  <a:lnTo>
                    <a:pt x="1404" y="7"/>
                  </a:lnTo>
                  <a:lnTo>
                    <a:pt x="1310" y="3"/>
                  </a:lnTo>
                  <a:lnTo>
                    <a:pt x="1217" y="1"/>
                  </a:lnTo>
                  <a:lnTo>
                    <a:pt x="1124" y="0"/>
                  </a:lnTo>
                  <a:lnTo>
                    <a:pt x="1034" y="0"/>
                  </a:lnTo>
                  <a:lnTo>
                    <a:pt x="944" y="1"/>
                  </a:lnTo>
                  <a:lnTo>
                    <a:pt x="855" y="4"/>
                  </a:lnTo>
                  <a:lnTo>
                    <a:pt x="768" y="7"/>
                  </a:lnTo>
                  <a:lnTo>
                    <a:pt x="682" y="11"/>
                  </a:lnTo>
                  <a:lnTo>
                    <a:pt x="598" y="17"/>
                  </a:lnTo>
                  <a:lnTo>
                    <a:pt x="515" y="24"/>
                  </a:lnTo>
                  <a:lnTo>
                    <a:pt x="435" y="31"/>
                  </a:lnTo>
                  <a:lnTo>
                    <a:pt x="356" y="39"/>
                  </a:lnTo>
                  <a:lnTo>
                    <a:pt x="280" y="49"/>
                  </a:lnTo>
                  <a:lnTo>
                    <a:pt x="207" y="59"/>
                  </a:lnTo>
                  <a:lnTo>
                    <a:pt x="135" y="69"/>
                  </a:lnTo>
                  <a:lnTo>
                    <a:pt x="66" y="80"/>
                  </a:lnTo>
                  <a:lnTo>
                    <a:pt x="0" y="91"/>
                  </a:lnTo>
                  <a:lnTo>
                    <a:pt x="0" y="93"/>
                  </a:lnTo>
                  <a:lnTo>
                    <a:pt x="0" y="93"/>
                  </a:lnTo>
                  <a:lnTo>
                    <a:pt x="66" y="80"/>
                  </a:lnTo>
                  <a:lnTo>
                    <a:pt x="66" y="80"/>
                  </a:lnTo>
                  <a:lnTo>
                    <a:pt x="135" y="70"/>
                  </a:lnTo>
                  <a:lnTo>
                    <a:pt x="135" y="70"/>
                  </a:lnTo>
                  <a:lnTo>
                    <a:pt x="207" y="59"/>
                  </a:lnTo>
                  <a:lnTo>
                    <a:pt x="207" y="59"/>
                  </a:lnTo>
                  <a:lnTo>
                    <a:pt x="280" y="49"/>
                  </a:lnTo>
                  <a:lnTo>
                    <a:pt x="280" y="49"/>
                  </a:lnTo>
                  <a:lnTo>
                    <a:pt x="357" y="41"/>
                  </a:lnTo>
                  <a:lnTo>
                    <a:pt x="357" y="41"/>
                  </a:lnTo>
                  <a:lnTo>
                    <a:pt x="435" y="32"/>
                  </a:lnTo>
                  <a:lnTo>
                    <a:pt x="435" y="32"/>
                  </a:lnTo>
                  <a:lnTo>
                    <a:pt x="516" y="25"/>
                  </a:lnTo>
                  <a:lnTo>
                    <a:pt x="516" y="25"/>
                  </a:lnTo>
                  <a:lnTo>
                    <a:pt x="598" y="18"/>
                  </a:lnTo>
                  <a:lnTo>
                    <a:pt x="598" y="18"/>
                  </a:lnTo>
                  <a:lnTo>
                    <a:pt x="682" y="13"/>
                  </a:lnTo>
                  <a:lnTo>
                    <a:pt x="682" y="13"/>
                  </a:lnTo>
                  <a:lnTo>
                    <a:pt x="768" y="8"/>
                  </a:lnTo>
                  <a:lnTo>
                    <a:pt x="768" y="8"/>
                  </a:lnTo>
                  <a:lnTo>
                    <a:pt x="855" y="4"/>
                  </a:lnTo>
                  <a:lnTo>
                    <a:pt x="855" y="4"/>
                  </a:lnTo>
                  <a:lnTo>
                    <a:pt x="944" y="3"/>
                  </a:lnTo>
                  <a:lnTo>
                    <a:pt x="944" y="3"/>
                  </a:lnTo>
                  <a:lnTo>
                    <a:pt x="1034" y="1"/>
                  </a:lnTo>
                  <a:lnTo>
                    <a:pt x="1034" y="1"/>
                  </a:lnTo>
                  <a:lnTo>
                    <a:pt x="1124" y="1"/>
                  </a:lnTo>
                  <a:lnTo>
                    <a:pt x="1124" y="1"/>
                  </a:lnTo>
                  <a:lnTo>
                    <a:pt x="1217" y="1"/>
                  </a:lnTo>
                  <a:lnTo>
                    <a:pt x="1217" y="1"/>
                  </a:lnTo>
                  <a:lnTo>
                    <a:pt x="1310" y="4"/>
                  </a:lnTo>
                  <a:lnTo>
                    <a:pt x="1310" y="4"/>
                  </a:lnTo>
                  <a:lnTo>
                    <a:pt x="1403" y="8"/>
                  </a:lnTo>
                  <a:lnTo>
                    <a:pt x="1403" y="8"/>
                  </a:lnTo>
                  <a:lnTo>
                    <a:pt x="1497" y="14"/>
                  </a:lnTo>
                  <a:lnTo>
                    <a:pt x="1497" y="14"/>
                  </a:lnTo>
                  <a:lnTo>
                    <a:pt x="1593" y="20"/>
                  </a:lnTo>
                  <a:lnTo>
                    <a:pt x="1593" y="20"/>
                  </a:lnTo>
                  <a:lnTo>
                    <a:pt x="1687" y="28"/>
                  </a:lnTo>
                  <a:lnTo>
                    <a:pt x="1687" y="28"/>
                  </a:lnTo>
                  <a:lnTo>
                    <a:pt x="1782" y="38"/>
                  </a:lnTo>
                  <a:lnTo>
                    <a:pt x="1782" y="38"/>
                  </a:lnTo>
                  <a:lnTo>
                    <a:pt x="1878" y="51"/>
                  </a:lnTo>
                  <a:lnTo>
                    <a:pt x="1878" y="51"/>
                  </a:lnTo>
                  <a:lnTo>
                    <a:pt x="1972" y="63"/>
                  </a:lnTo>
                  <a:lnTo>
                    <a:pt x="1972" y="63"/>
                  </a:lnTo>
                  <a:lnTo>
                    <a:pt x="2068" y="79"/>
                  </a:lnTo>
                  <a:lnTo>
                    <a:pt x="2068" y="79"/>
                  </a:lnTo>
                  <a:lnTo>
                    <a:pt x="2162" y="94"/>
                  </a:lnTo>
                  <a:lnTo>
                    <a:pt x="2162" y="94"/>
                  </a:lnTo>
                  <a:lnTo>
                    <a:pt x="2257" y="114"/>
                  </a:lnTo>
                  <a:lnTo>
                    <a:pt x="2257" y="114"/>
                  </a:lnTo>
                  <a:lnTo>
                    <a:pt x="2349" y="133"/>
                  </a:lnTo>
                  <a:lnTo>
                    <a:pt x="2349" y="133"/>
                  </a:lnTo>
                  <a:lnTo>
                    <a:pt x="2442" y="156"/>
                  </a:lnTo>
                  <a:lnTo>
                    <a:pt x="2442" y="156"/>
                  </a:lnTo>
                  <a:lnTo>
                    <a:pt x="2535" y="181"/>
                  </a:lnTo>
                  <a:lnTo>
                    <a:pt x="2652" y="212"/>
                  </a:lnTo>
                  <a:lnTo>
                    <a:pt x="2771" y="240"/>
                  </a:lnTo>
                  <a:lnTo>
                    <a:pt x="2892" y="266"/>
                  </a:lnTo>
                  <a:lnTo>
                    <a:pt x="3016" y="288"/>
                  </a:lnTo>
                  <a:lnTo>
                    <a:pt x="3141" y="308"/>
                  </a:lnTo>
                  <a:lnTo>
                    <a:pt x="3268" y="323"/>
                  </a:lnTo>
                  <a:lnTo>
                    <a:pt x="3395" y="337"/>
                  </a:lnTo>
                  <a:lnTo>
                    <a:pt x="3524" y="347"/>
                  </a:lnTo>
                  <a:lnTo>
                    <a:pt x="3655" y="354"/>
                  </a:lnTo>
                  <a:lnTo>
                    <a:pt x="3786" y="357"/>
                  </a:lnTo>
                  <a:lnTo>
                    <a:pt x="3919" y="358"/>
                  </a:lnTo>
                  <a:lnTo>
                    <a:pt x="4053" y="354"/>
                  </a:lnTo>
                  <a:lnTo>
                    <a:pt x="4187" y="349"/>
                  </a:lnTo>
                  <a:lnTo>
                    <a:pt x="4322" y="339"/>
                  </a:lnTo>
                  <a:lnTo>
                    <a:pt x="4457" y="326"/>
                  </a:lnTo>
                  <a:lnTo>
                    <a:pt x="4593" y="309"/>
                  </a:lnTo>
                  <a:lnTo>
                    <a:pt x="4730" y="289"/>
                  </a:lnTo>
                  <a:lnTo>
                    <a:pt x="4866" y="266"/>
                  </a:lnTo>
                  <a:lnTo>
                    <a:pt x="5003" y="237"/>
                  </a:lnTo>
                  <a:lnTo>
                    <a:pt x="5139" y="208"/>
                  </a:lnTo>
                  <a:lnTo>
                    <a:pt x="5277" y="173"/>
                  </a:lnTo>
                  <a:lnTo>
                    <a:pt x="5414" y="135"/>
                  </a:lnTo>
                  <a:lnTo>
                    <a:pt x="5550" y="93"/>
                  </a:lnTo>
                  <a:lnTo>
                    <a:pt x="5685" y="46"/>
                  </a:lnTo>
                  <a:lnTo>
                    <a:pt x="5753" y="21"/>
                  </a:lnTo>
                </a:path>
              </a:pathLst>
            </a:custGeom>
            <a:noFill/>
            <a:ln w="0" cap="flat">
              <a:solidFill>
                <a:srgbClr val="FFFFFF"/>
              </a:solidFill>
              <a:prstDash val="solid"/>
              <a:round/>
              <a:headEnd/>
              <a:tailEnd/>
            </a:ln>
          </p:spPr>
          <p:txBody>
            <a:bodyPr/>
            <a:lstStyle/>
            <a:p>
              <a:pPr fontAlgn="auto">
                <a:spcBef>
                  <a:spcPts val="0"/>
                </a:spcBef>
                <a:spcAft>
                  <a:spcPts val="0"/>
                </a:spcAft>
                <a:defRPr/>
              </a:pPr>
              <a:endParaRPr lang="en-GB" sz="1800">
                <a:latin typeface="+mn-lt"/>
              </a:endParaRPr>
            </a:p>
          </p:txBody>
        </p:sp>
      </p:grpSp>
      <p:sp>
        <p:nvSpPr>
          <p:cNvPr id="10" name="TextBox 9"/>
          <p:cNvSpPr txBox="1"/>
          <p:nvPr userDrawn="1"/>
        </p:nvSpPr>
        <p:spPr>
          <a:xfrm>
            <a:off x="321734" y="6492876"/>
            <a:ext cx="1952779" cy="92333"/>
          </a:xfrm>
          <a:prstGeom prst="rect">
            <a:avLst/>
          </a:prstGeom>
          <a:noFill/>
        </p:spPr>
        <p:txBody>
          <a:bodyPr wrap="none" tIns="0" bIns="0">
            <a:spAutoFit/>
          </a:bodyPr>
          <a:lstStyle/>
          <a:p>
            <a:pPr fontAlgn="auto">
              <a:spcBef>
                <a:spcPts val="0"/>
              </a:spcBef>
              <a:spcAft>
                <a:spcPts val="0"/>
              </a:spcAft>
              <a:defRPr/>
            </a:pPr>
            <a:r>
              <a:rPr lang="en-GB" sz="600" dirty="0">
                <a:solidFill>
                  <a:schemeClr val="bg1"/>
                </a:solidFill>
                <a:latin typeface="+mn-lt"/>
              </a:rPr>
              <a:t>© The Insights Group Ltd, 2011. All rights reserved.</a:t>
            </a:r>
          </a:p>
        </p:txBody>
      </p:sp>
      <p:sp>
        <p:nvSpPr>
          <p:cNvPr id="2" name="Title 1"/>
          <p:cNvSpPr>
            <a:spLocks noGrp="1"/>
          </p:cNvSpPr>
          <p:nvPr>
            <p:ph type="title"/>
          </p:nvPr>
        </p:nvSpPr>
        <p:spPr>
          <a:xfrm>
            <a:off x="670720" y="188640"/>
            <a:ext cx="11521280" cy="1143000"/>
          </a:xfrm>
        </p:spPr>
        <p:txBody>
          <a:bodyPr/>
          <a:lstStyle>
            <a:lvl1pPr>
              <a:defRPr>
                <a:solidFill>
                  <a:schemeClr val="tx1">
                    <a:lumMod val="75000"/>
                    <a:lumOff val="25000"/>
                  </a:schemeClr>
                </a:solidFill>
              </a:defRPr>
            </a:lvl1pPr>
          </a:lstStyle>
          <a:p>
            <a:r>
              <a:rPr lang="en-US"/>
              <a:t>Click to edit Master title style</a:t>
            </a:r>
            <a:endParaRPr lang="en-GB" dirty="0"/>
          </a:p>
        </p:txBody>
      </p:sp>
      <p:sp>
        <p:nvSpPr>
          <p:cNvPr id="8" name="Content Placeholder 2"/>
          <p:cNvSpPr>
            <a:spLocks noGrp="1"/>
          </p:cNvSpPr>
          <p:nvPr>
            <p:ph sz="half" idx="1"/>
          </p:nvPr>
        </p:nvSpPr>
        <p:spPr>
          <a:xfrm>
            <a:off x="670720"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3"/>
          <p:cNvSpPr>
            <a:spLocks noGrp="1"/>
          </p:cNvSpPr>
          <p:nvPr>
            <p:ph sz="half" idx="2"/>
          </p:nvPr>
        </p:nvSpPr>
        <p:spPr>
          <a:xfrm>
            <a:off x="6288021"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397390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3" name="Content Placeholder 2"/>
          <p:cNvSpPr>
            <a:spLocks noGrp="1"/>
          </p:cNvSpPr>
          <p:nvPr userDrawn="1">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userDrawn="1">
            <p:ph type="title"/>
          </p:nvPr>
        </p:nvSpPr>
        <p:spPr>
          <a:xfrm>
            <a:off x="609600" y="363538"/>
            <a:ext cx="4487333" cy="2163762"/>
          </a:xfrm>
        </p:spPr>
        <p:txBody>
          <a:bodyPr>
            <a:normAutofit/>
          </a:bodyPr>
          <a:lstStyle>
            <a:lvl1pPr>
              <a:defRPr sz="3600">
                <a:solidFill>
                  <a:schemeClr val="tx1"/>
                </a:solidFill>
              </a:defRPr>
            </a:lvl1pPr>
          </a:lstStyle>
          <a:p>
            <a:r>
              <a:rPr lang="en-US" dirty="0"/>
              <a:t>Click to edit Master title style</a:t>
            </a:r>
            <a:endParaRPr lang="en-GB" dirty="0"/>
          </a:p>
        </p:txBody>
      </p:sp>
      <p:sp>
        <p:nvSpPr>
          <p:cNvPr id="15" name="Freeform 14"/>
          <p:cNvSpPr/>
          <p:nvPr userDrawn="1"/>
        </p:nvSpPr>
        <p:spPr>
          <a:xfrm>
            <a:off x="-1303020" y="5430157"/>
            <a:ext cx="9104251" cy="1647825"/>
          </a:xfrm>
          <a:custGeom>
            <a:avLst/>
            <a:gdLst>
              <a:gd name="connsiteX0" fmla="*/ 46567 w 10295467"/>
              <a:gd name="connsiteY0" fmla="*/ 450850 h 2025650"/>
              <a:gd name="connsiteX1" fmla="*/ 300567 w 10295467"/>
              <a:gd name="connsiteY1" fmla="*/ 400050 h 2025650"/>
              <a:gd name="connsiteX2" fmla="*/ 2129367 w 10295467"/>
              <a:gd name="connsiteY2" fmla="*/ 184150 h 2025650"/>
              <a:gd name="connsiteX3" fmla="*/ 5672667 w 10295467"/>
              <a:gd name="connsiteY3" fmla="*/ 1504950 h 2025650"/>
              <a:gd name="connsiteX4" fmla="*/ 9088967 w 10295467"/>
              <a:gd name="connsiteY4" fmla="*/ 1720850 h 2025650"/>
              <a:gd name="connsiteX5" fmla="*/ 10295467 w 10295467"/>
              <a:gd name="connsiteY5" fmla="*/ 2025650 h 202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5467" h="2025650">
                <a:moveTo>
                  <a:pt x="46567" y="450850"/>
                </a:moveTo>
                <a:cubicBezTo>
                  <a:pt x="0" y="447675"/>
                  <a:pt x="300567" y="400050"/>
                  <a:pt x="300567" y="400050"/>
                </a:cubicBezTo>
                <a:cubicBezTo>
                  <a:pt x="647700" y="355600"/>
                  <a:pt x="1234017" y="0"/>
                  <a:pt x="2129367" y="184150"/>
                </a:cubicBezTo>
                <a:cubicBezTo>
                  <a:pt x="3024717" y="368300"/>
                  <a:pt x="4512734" y="1248833"/>
                  <a:pt x="5672667" y="1504950"/>
                </a:cubicBezTo>
                <a:cubicBezTo>
                  <a:pt x="6832600" y="1761067"/>
                  <a:pt x="8318500" y="1634067"/>
                  <a:pt x="9088967" y="1720850"/>
                </a:cubicBezTo>
                <a:cubicBezTo>
                  <a:pt x="9859434" y="1807633"/>
                  <a:pt x="10077450" y="1916641"/>
                  <a:pt x="10295467" y="2025650"/>
                </a:cubicBezTo>
              </a:path>
            </a:pathLst>
          </a:custGeom>
          <a:noFill/>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16" name="Freeform 15"/>
          <p:cNvSpPr/>
          <p:nvPr userDrawn="1"/>
        </p:nvSpPr>
        <p:spPr>
          <a:xfrm>
            <a:off x="-1562902" y="5598432"/>
            <a:ext cx="11705969" cy="2025650"/>
          </a:xfrm>
          <a:custGeom>
            <a:avLst/>
            <a:gdLst>
              <a:gd name="connsiteX0" fmla="*/ 46567 w 10295467"/>
              <a:gd name="connsiteY0" fmla="*/ 450850 h 2025650"/>
              <a:gd name="connsiteX1" fmla="*/ 300567 w 10295467"/>
              <a:gd name="connsiteY1" fmla="*/ 400050 h 2025650"/>
              <a:gd name="connsiteX2" fmla="*/ 2129367 w 10295467"/>
              <a:gd name="connsiteY2" fmla="*/ 184150 h 2025650"/>
              <a:gd name="connsiteX3" fmla="*/ 5672667 w 10295467"/>
              <a:gd name="connsiteY3" fmla="*/ 1504950 h 2025650"/>
              <a:gd name="connsiteX4" fmla="*/ 9088967 w 10295467"/>
              <a:gd name="connsiteY4" fmla="*/ 1720850 h 2025650"/>
              <a:gd name="connsiteX5" fmla="*/ 10295467 w 10295467"/>
              <a:gd name="connsiteY5" fmla="*/ 2025650 h 202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5467" h="2025650">
                <a:moveTo>
                  <a:pt x="46567" y="450850"/>
                </a:moveTo>
                <a:cubicBezTo>
                  <a:pt x="0" y="447675"/>
                  <a:pt x="300567" y="400050"/>
                  <a:pt x="300567" y="400050"/>
                </a:cubicBezTo>
                <a:cubicBezTo>
                  <a:pt x="647700" y="355600"/>
                  <a:pt x="1234017" y="0"/>
                  <a:pt x="2129367" y="184150"/>
                </a:cubicBezTo>
                <a:cubicBezTo>
                  <a:pt x="3024717" y="368300"/>
                  <a:pt x="4512734" y="1248833"/>
                  <a:pt x="5672667" y="1504950"/>
                </a:cubicBezTo>
                <a:cubicBezTo>
                  <a:pt x="6832600" y="1761067"/>
                  <a:pt x="8318500" y="1634067"/>
                  <a:pt x="9088967" y="1720850"/>
                </a:cubicBezTo>
                <a:cubicBezTo>
                  <a:pt x="9859434" y="1807633"/>
                  <a:pt x="10077450" y="1916641"/>
                  <a:pt x="10295467" y="2025650"/>
                </a:cubicBezTo>
              </a:path>
            </a:pathLst>
          </a:custGeom>
          <a:noFill/>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17" name="Oval 16"/>
          <p:cNvSpPr/>
          <p:nvPr userDrawn="1"/>
        </p:nvSpPr>
        <p:spPr>
          <a:xfrm>
            <a:off x="191061" y="5401895"/>
            <a:ext cx="351820" cy="26386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 name="Oval 17"/>
          <p:cNvSpPr/>
          <p:nvPr userDrawn="1"/>
        </p:nvSpPr>
        <p:spPr>
          <a:xfrm>
            <a:off x="3703187" y="6536980"/>
            <a:ext cx="351820" cy="263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Oval 18"/>
          <p:cNvSpPr/>
          <p:nvPr userDrawn="1"/>
        </p:nvSpPr>
        <p:spPr>
          <a:xfrm>
            <a:off x="2656219" y="6241083"/>
            <a:ext cx="351820" cy="2638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Oval 19"/>
          <p:cNvSpPr/>
          <p:nvPr userDrawn="1"/>
        </p:nvSpPr>
        <p:spPr>
          <a:xfrm>
            <a:off x="537478" y="5485847"/>
            <a:ext cx="351820" cy="263865"/>
          </a:xfrm>
          <a:prstGeom prst="ellipse">
            <a:avLst/>
          </a:prstGeom>
          <a:solidFill>
            <a:srgbClr val="91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Oval 20"/>
          <p:cNvSpPr/>
          <p:nvPr userDrawn="1"/>
        </p:nvSpPr>
        <p:spPr>
          <a:xfrm>
            <a:off x="882659" y="5575103"/>
            <a:ext cx="351820" cy="263865"/>
          </a:xfrm>
          <a:prstGeom prst="ellipse">
            <a:avLst/>
          </a:prstGeom>
          <a:solidFill>
            <a:srgbClr val="B71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Oval 21"/>
          <p:cNvSpPr/>
          <p:nvPr userDrawn="1"/>
        </p:nvSpPr>
        <p:spPr>
          <a:xfrm>
            <a:off x="3338511" y="6466608"/>
            <a:ext cx="351820" cy="26386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Oval 22"/>
          <p:cNvSpPr/>
          <p:nvPr userDrawn="1"/>
        </p:nvSpPr>
        <p:spPr>
          <a:xfrm>
            <a:off x="1545118" y="5831267"/>
            <a:ext cx="351820" cy="263865"/>
          </a:xfrm>
          <a:prstGeom prst="ellipse">
            <a:avLst/>
          </a:prstGeom>
          <a:solidFill>
            <a:srgbClr val="017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Oval 24"/>
          <p:cNvSpPr/>
          <p:nvPr userDrawn="1"/>
        </p:nvSpPr>
        <p:spPr>
          <a:xfrm>
            <a:off x="2322606" y="6127372"/>
            <a:ext cx="351820" cy="263865"/>
          </a:xfrm>
          <a:prstGeom prst="ellipse">
            <a:avLst/>
          </a:prstGeom>
          <a:solidFill>
            <a:srgbClr val="B0D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Oval 26"/>
          <p:cNvSpPr/>
          <p:nvPr userDrawn="1"/>
        </p:nvSpPr>
        <p:spPr>
          <a:xfrm>
            <a:off x="1206166" y="5714651"/>
            <a:ext cx="351820" cy="263865"/>
          </a:xfrm>
          <a:prstGeom prst="ellipse">
            <a:avLst/>
          </a:prstGeom>
          <a:solidFill>
            <a:srgbClr val="6F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Footer Placeholder 3"/>
          <p:cNvSpPr>
            <a:spLocks noGrp="1"/>
          </p:cNvSpPr>
          <p:nvPr userDrawn="1">
            <p:ph type="ftr" sz="quarter" idx="11"/>
          </p:nvPr>
        </p:nvSpPr>
        <p:spPr>
          <a:xfrm>
            <a:off x="0" y="6645276"/>
            <a:ext cx="11836400" cy="212725"/>
          </a:xfrm>
          <a:prstGeom prst="rect">
            <a:avLst/>
          </a:prstGeom>
        </p:spPr>
        <p:txBody>
          <a:bodyPr/>
          <a:lstStyle>
            <a:lvl1pPr algn="r">
              <a:defRPr sz="700">
                <a:solidFill>
                  <a:schemeClr val="tx1"/>
                </a:solidFill>
              </a:defRPr>
            </a:lvl1pPr>
          </a:lstStyle>
          <a:p>
            <a:r>
              <a:rPr lang="en-GB" dirty="0"/>
              <a:t>© The Insights Group Ltd, 2009. All rights reserved.</a:t>
            </a:r>
          </a:p>
        </p:txBody>
      </p:sp>
    </p:spTree>
    <p:extLst>
      <p:ext uri="{BB962C8B-B14F-4D97-AF65-F5344CB8AC3E}">
        <p14:creationId xmlns:p14="http://schemas.microsoft.com/office/powerpoint/2010/main" val="21022840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ingle Placeholder">
    <p:spTree>
      <p:nvGrpSpPr>
        <p:cNvPr id="1" name=""/>
        <p:cNvGrpSpPr/>
        <p:nvPr/>
      </p:nvGrpSpPr>
      <p:grpSpPr>
        <a:xfrm>
          <a:off x="0" y="0"/>
          <a:ext cx="0" cy="0"/>
          <a:chOff x="0" y="0"/>
          <a:chExt cx="0" cy="0"/>
        </a:xfrm>
      </p:grpSpPr>
      <p:sp>
        <p:nvSpPr>
          <p:cNvPr id="4" name="TextBox 3"/>
          <p:cNvSpPr txBox="1"/>
          <p:nvPr userDrawn="1"/>
        </p:nvSpPr>
        <p:spPr>
          <a:xfrm>
            <a:off x="321734" y="6492876"/>
            <a:ext cx="1952779" cy="92333"/>
          </a:xfrm>
          <a:prstGeom prst="rect">
            <a:avLst/>
          </a:prstGeom>
          <a:noFill/>
        </p:spPr>
        <p:txBody>
          <a:bodyPr wrap="none" tIns="0" bIns="0">
            <a:spAutoFit/>
          </a:bodyPr>
          <a:lstStyle/>
          <a:p>
            <a:pPr fontAlgn="auto">
              <a:spcBef>
                <a:spcPts val="0"/>
              </a:spcBef>
              <a:spcAft>
                <a:spcPts val="0"/>
              </a:spcAft>
              <a:defRPr/>
            </a:pPr>
            <a:r>
              <a:rPr lang="en-GB" sz="600" dirty="0">
                <a:solidFill>
                  <a:schemeClr val="bg2"/>
                </a:solidFill>
                <a:latin typeface="+mn-lt"/>
              </a:rPr>
              <a:t>© The Insights Group Ltd, 2011. All rights reserved.</a:t>
            </a:r>
          </a:p>
        </p:txBody>
      </p:sp>
      <p:sp>
        <p:nvSpPr>
          <p:cNvPr id="3" name="Content Placeholder 2"/>
          <p:cNvSpPr>
            <a:spLocks noGrp="1"/>
          </p:cNvSpPr>
          <p:nvPr>
            <p:ph idx="1"/>
          </p:nvPr>
        </p:nvSpPr>
        <p:spPr>
          <a:xfrm>
            <a:off x="335360" y="548680"/>
            <a:ext cx="11521280" cy="5688632"/>
          </a:xfrm>
        </p:spPr>
        <p:txBody>
          <a:bodyPr/>
          <a:lstStyle>
            <a:lvl1pPr>
              <a:spcBef>
                <a:spcPts val="1200"/>
              </a:spcBef>
              <a:spcAft>
                <a:spcPts val="1000"/>
              </a:spcAft>
              <a:defRPr sz="3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897211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9986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523195"/>
            <a:ext cx="4441372" cy="2163762"/>
          </a:xfrm>
        </p:spPr>
        <p:txBody>
          <a:bodyPr/>
          <a:lstStyle>
            <a:lvl1pPr>
              <a:defRPr>
                <a:solidFill>
                  <a:schemeClr val="tx1"/>
                </a:solidFill>
              </a:defRPr>
            </a:lvl1pPr>
          </a:lstStyle>
          <a:p>
            <a:r>
              <a:rPr lang="en-US" dirty="0"/>
              <a:t>Click to edit Master title style</a:t>
            </a:r>
            <a:endParaRPr lang="en-GB" dirty="0"/>
          </a:p>
        </p:txBody>
      </p:sp>
      <p:sp>
        <p:nvSpPr>
          <p:cNvPr id="4" name="Content Placeholder 3"/>
          <p:cNvSpPr>
            <a:spLocks noGrp="1"/>
          </p:cNvSpPr>
          <p:nvPr>
            <p:ph sz="half" idx="2" hasCustomPrompt="1"/>
          </p:nvPr>
        </p:nvSpPr>
        <p:spPr>
          <a:xfrm>
            <a:off x="6768495" y="2131788"/>
            <a:ext cx="4796972" cy="3601357"/>
          </a:xfrm>
          <a:noFill/>
        </p:spPr>
        <p:txBody>
          <a:bodyPr>
            <a:normAutofit/>
          </a:bodyPr>
          <a:lstStyle>
            <a:lvl1pPr marL="0" indent="3175" algn="ctr">
              <a:buNone/>
              <a:tabLst/>
              <a:defRPr sz="4400">
                <a:solidFill>
                  <a:schemeClr val="bg2"/>
                </a:solidFill>
              </a:defRPr>
            </a:lvl1pPr>
            <a:lvl2pPr marL="0" indent="3175" algn="ctr">
              <a:buNone/>
              <a:defRPr sz="2400">
                <a:solidFill>
                  <a:schemeClr val="bg1"/>
                </a:solidFill>
              </a:defRPr>
            </a:lvl2pPr>
            <a:lvl3pPr marL="0" indent="3175" algn="ctr">
              <a:buNone/>
              <a:defRPr sz="2000">
                <a:solidFill>
                  <a:schemeClr val="bg1"/>
                </a:solidFill>
              </a:defRPr>
            </a:lvl3pPr>
            <a:lvl4pPr marL="0" indent="3175" algn="ctr">
              <a:buNone/>
              <a:defRPr sz="1800">
                <a:solidFill>
                  <a:schemeClr val="bg1"/>
                </a:solidFill>
              </a:defRPr>
            </a:lvl4pPr>
            <a:lvl5pPr marL="0" indent="3175" algn="ctr">
              <a:buNone/>
              <a:defRPr sz="1800">
                <a:solidFill>
                  <a:schemeClr val="bg1"/>
                </a:solidFill>
              </a:defRPr>
            </a:lvl5pPr>
            <a:lvl6pPr>
              <a:defRPr sz="1800"/>
            </a:lvl6pPr>
            <a:lvl7pPr>
              <a:defRPr sz="1800"/>
            </a:lvl7pPr>
            <a:lvl8pPr>
              <a:defRPr sz="1800"/>
            </a:lvl8pPr>
            <a:lvl9pPr>
              <a:defRPr sz="1800"/>
            </a:lvl9pPr>
          </a:lstStyle>
          <a:p>
            <a:pPr lvl="0"/>
            <a:r>
              <a:rPr lang="en-US" dirty="0"/>
              <a:t>Insert Golden Nugget Here</a:t>
            </a:r>
          </a:p>
          <a:p>
            <a:pPr lvl="0"/>
            <a:r>
              <a:rPr lang="en-US" dirty="0"/>
              <a:t>…</a:t>
            </a:r>
            <a:endParaRPr lang="en-GB" dirty="0"/>
          </a:p>
        </p:txBody>
      </p:sp>
      <p:grpSp>
        <p:nvGrpSpPr>
          <p:cNvPr id="3" name="Group 11"/>
          <p:cNvGrpSpPr/>
          <p:nvPr userDrawn="1"/>
        </p:nvGrpSpPr>
        <p:grpSpPr>
          <a:xfrm rot="864039">
            <a:off x="-4431688" y="5294084"/>
            <a:ext cx="14020797" cy="2217056"/>
            <a:chOff x="-2989943" y="5148939"/>
            <a:chExt cx="10515598" cy="2217056"/>
          </a:xfrm>
        </p:grpSpPr>
        <p:sp>
          <p:nvSpPr>
            <p:cNvPr id="8" name="Freeform 7"/>
            <p:cNvSpPr/>
            <p:nvPr userDrawn="1"/>
          </p:nvSpPr>
          <p:spPr>
            <a:xfrm>
              <a:off x="-2989943" y="5319482"/>
              <a:ext cx="10276115" cy="2046513"/>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19" name="Oval 18"/>
            <p:cNvSpPr/>
            <p:nvPr userDrawn="1"/>
          </p:nvSpPr>
          <p:spPr>
            <a:xfrm>
              <a:off x="407958" y="6460666"/>
              <a:ext cx="338271" cy="3382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Freeform 20"/>
            <p:cNvSpPr/>
            <p:nvPr userDrawn="1"/>
          </p:nvSpPr>
          <p:spPr>
            <a:xfrm>
              <a:off x="-2247901" y="5724758"/>
              <a:ext cx="9114973" cy="1394494"/>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24" name="Freeform 23"/>
            <p:cNvSpPr/>
            <p:nvPr userDrawn="1"/>
          </p:nvSpPr>
          <p:spPr>
            <a:xfrm>
              <a:off x="-2750460" y="5148939"/>
              <a:ext cx="10276115" cy="2046513"/>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25" name="Oval 24"/>
            <p:cNvSpPr/>
            <p:nvPr userDrawn="1"/>
          </p:nvSpPr>
          <p:spPr>
            <a:xfrm>
              <a:off x="785786" y="6333458"/>
              <a:ext cx="338271" cy="338271"/>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Oval 25"/>
            <p:cNvSpPr/>
            <p:nvPr userDrawn="1"/>
          </p:nvSpPr>
          <p:spPr>
            <a:xfrm>
              <a:off x="3500430" y="5476202"/>
              <a:ext cx="338271" cy="3382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Tree>
    <p:extLst>
      <p:ext uri="{BB962C8B-B14F-4D97-AF65-F5344CB8AC3E}">
        <p14:creationId xmlns:p14="http://schemas.microsoft.com/office/powerpoint/2010/main" val="3770642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523195"/>
            <a:ext cx="4441372" cy="2163762"/>
          </a:xfrm>
        </p:spPr>
        <p:txBody>
          <a:bodyPr/>
          <a:lstStyle>
            <a:lvl1pPr>
              <a:defRPr>
                <a:solidFill>
                  <a:schemeClr val="tx1"/>
                </a:solidFill>
              </a:defRPr>
            </a:lvl1pPr>
          </a:lstStyle>
          <a:p>
            <a:r>
              <a:rPr lang="en-US" dirty="0"/>
              <a:t>Click to edit Master title style</a:t>
            </a:r>
            <a:endParaRPr lang="en-GB" dirty="0"/>
          </a:p>
        </p:txBody>
      </p:sp>
      <p:sp>
        <p:nvSpPr>
          <p:cNvPr id="8" name="Freeform 7"/>
          <p:cNvSpPr/>
          <p:nvPr userDrawn="1"/>
        </p:nvSpPr>
        <p:spPr>
          <a:xfrm rot="221879">
            <a:off x="-7575417" y="5712315"/>
            <a:ext cx="13701487" cy="1558189"/>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solidFill>
                <a:srgbClr val="000000"/>
              </a:solidFill>
            </a:endParaRPr>
          </a:p>
        </p:txBody>
      </p:sp>
      <p:sp>
        <p:nvSpPr>
          <p:cNvPr id="19" name="Oval 18"/>
          <p:cNvSpPr/>
          <p:nvPr userDrawn="1"/>
        </p:nvSpPr>
        <p:spPr>
          <a:xfrm rot="221879">
            <a:off x="124143" y="5955330"/>
            <a:ext cx="451028" cy="3382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rgbClr val="FFFFFF"/>
              </a:solidFill>
            </a:endParaRPr>
          </a:p>
        </p:txBody>
      </p:sp>
      <p:sp>
        <p:nvSpPr>
          <p:cNvPr id="21" name="Freeform 20"/>
          <p:cNvSpPr/>
          <p:nvPr userDrawn="1"/>
        </p:nvSpPr>
        <p:spPr>
          <a:xfrm rot="221879">
            <a:off x="-6586603" y="5972422"/>
            <a:ext cx="12153297" cy="1061750"/>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solidFill>
                <a:srgbClr val="000000"/>
              </a:solidFill>
            </a:endParaRPr>
          </a:p>
        </p:txBody>
      </p:sp>
      <p:sp>
        <p:nvSpPr>
          <p:cNvPr id="24" name="Freeform 23"/>
          <p:cNvSpPr/>
          <p:nvPr userDrawn="1"/>
        </p:nvSpPr>
        <p:spPr>
          <a:xfrm rot="221879">
            <a:off x="-7242106" y="5659175"/>
            <a:ext cx="13701487" cy="1558189"/>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solidFill>
                <a:srgbClr val="000000"/>
              </a:solidFill>
            </a:endParaRPr>
          </a:p>
        </p:txBody>
      </p:sp>
      <p:sp>
        <p:nvSpPr>
          <p:cNvPr id="25" name="Oval 24"/>
          <p:cNvSpPr/>
          <p:nvPr userDrawn="1"/>
        </p:nvSpPr>
        <p:spPr>
          <a:xfrm rot="221879">
            <a:off x="627517" y="5910814"/>
            <a:ext cx="451028" cy="338271"/>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rgbClr val="FFFFFF"/>
              </a:solidFill>
            </a:endParaRPr>
          </a:p>
        </p:txBody>
      </p:sp>
      <p:sp>
        <p:nvSpPr>
          <p:cNvPr id="26" name="Oval 25"/>
          <p:cNvSpPr/>
          <p:nvPr userDrawn="1"/>
        </p:nvSpPr>
        <p:spPr>
          <a:xfrm rot="221879">
            <a:off x="3427613" y="6408990"/>
            <a:ext cx="451028" cy="3382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rgbClr val="FFFFFF"/>
              </a:solidFill>
            </a:endParaRPr>
          </a:p>
        </p:txBody>
      </p:sp>
    </p:spTree>
    <p:extLst>
      <p:ext uri="{BB962C8B-B14F-4D97-AF65-F5344CB8AC3E}">
        <p14:creationId xmlns:p14="http://schemas.microsoft.com/office/powerpoint/2010/main" val="24622827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1371" y="4953620"/>
            <a:ext cx="10363200" cy="864096"/>
          </a:xfrm>
        </p:spPr>
        <p:txBody>
          <a:bodyPr/>
          <a:lstStyle>
            <a:lvl1pPr algn="l">
              <a:defRPr>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431371" y="5889724"/>
            <a:ext cx="8357029" cy="504056"/>
          </a:xfrm>
        </p:spPr>
        <p:txBody>
          <a:bodyPr>
            <a:noAutofit/>
          </a:bodyPr>
          <a:lstStyle>
            <a:lvl1pPr marL="0" indent="0" algn="l">
              <a:buNone/>
              <a:defRPr sz="3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7" name="Content Placeholder 2"/>
          <p:cNvSpPr>
            <a:spLocks noGrp="1"/>
          </p:cNvSpPr>
          <p:nvPr>
            <p:ph idx="13"/>
          </p:nvPr>
        </p:nvSpPr>
        <p:spPr>
          <a:xfrm>
            <a:off x="-1" y="0"/>
            <a:ext cx="12240000" cy="4320000"/>
          </a:xfrm>
          <a:solidFill>
            <a:schemeClr val="tx1">
              <a:lumMod val="50000"/>
              <a:lumOff val="50000"/>
            </a:schemeClr>
          </a:solidFill>
        </p:spPr>
        <p:txBody>
          <a:bodyPr/>
          <a:lstStyle>
            <a:lvl1pPr>
              <a:defRPr>
                <a:solidFill>
                  <a:schemeClr val="tx1"/>
                </a:solidFill>
              </a:defRPr>
            </a:lvl1pPr>
          </a:lstStyle>
          <a:p>
            <a:pPr lvl="0"/>
            <a:r>
              <a:rPr lang="en-US"/>
              <a:t>Click to edit Master text styles</a:t>
            </a:r>
          </a:p>
        </p:txBody>
      </p:sp>
      <p:pic>
        <p:nvPicPr>
          <p:cNvPr id="4100" name="Picture 4" descr="C:\Documents and Settings\bglennie\My Documents\Version Cue\Insights Brand 2011\logo\png\insights master logo v1 2011.png"/>
          <p:cNvPicPr>
            <a:picLocks noChangeAspect="1" noChangeArrowheads="1"/>
          </p:cNvPicPr>
          <p:nvPr userDrawn="1"/>
        </p:nvPicPr>
        <p:blipFill>
          <a:blip r:embed="rId2" cstate="print"/>
          <a:srcRect/>
          <a:stretch>
            <a:fillRect/>
          </a:stretch>
        </p:blipFill>
        <p:spPr bwMode="auto">
          <a:xfrm>
            <a:off x="9590188" y="5994401"/>
            <a:ext cx="2323209" cy="463413"/>
          </a:xfrm>
          <a:prstGeom prst="rect">
            <a:avLst/>
          </a:prstGeom>
          <a:noFill/>
        </p:spPr>
      </p:pic>
    </p:spTree>
    <p:extLst>
      <p:ext uri="{BB962C8B-B14F-4D97-AF65-F5344CB8AC3E}">
        <p14:creationId xmlns:p14="http://schemas.microsoft.com/office/powerpoint/2010/main" val="22895251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with Sidebar - Left">
    <p:spTree>
      <p:nvGrpSpPr>
        <p:cNvPr id="1" name=""/>
        <p:cNvGrpSpPr/>
        <p:nvPr/>
      </p:nvGrpSpPr>
      <p:grpSpPr>
        <a:xfrm>
          <a:off x="0" y="0"/>
          <a:ext cx="0" cy="0"/>
          <a:chOff x="0" y="0"/>
          <a:chExt cx="0" cy="0"/>
        </a:xfrm>
      </p:grpSpPr>
      <p:sp>
        <p:nvSpPr>
          <p:cNvPr id="7" name="Content Placeholder 2"/>
          <p:cNvSpPr>
            <a:spLocks noGrp="1"/>
          </p:cNvSpPr>
          <p:nvPr>
            <p:ph idx="13"/>
          </p:nvPr>
        </p:nvSpPr>
        <p:spPr>
          <a:xfrm>
            <a:off x="0" y="0"/>
            <a:ext cx="4320000" cy="6858000"/>
          </a:xfrm>
          <a:solidFill>
            <a:schemeClr val="tx1">
              <a:lumMod val="50000"/>
              <a:lumOff val="50000"/>
            </a:schemeClr>
          </a:solidFill>
        </p:spPr>
        <p:txBody>
          <a:bodyPr/>
          <a:lstStyle>
            <a:lvl1pPr>
              <a:defRPr>
                <a:solidFill>
                  <a:schemeClr val="tx1"/>
                </a:solidFill>
              </a:defRPr>
            </a:lvl1pPr>
          </a:lstStyle>
          <a:p>
            <a:pPr lvl="0"/>
            <a:r>
              <a:rPr lang="en-US"/>
              <a:t>Click to edit Master text styles</a:t>
            </a:r>
          </a:p>
        </p:txBody>
      </p:sp>
      <p:sp>
        <p:nvSpPr>
          <p:cNvPr id="2" name="Title 1"/>
          <p:cNvSpPr>
            <a:spLocks noGrp="1"/>
          </p:cNvSpPr>
          <p:nvPr>
            <p:ph type="ctrTitle"/>
          </p:nvPr>
        </p:nvSpPr>
        <p:spPr>
          <a:xfrm>
            <a:off x="4943872" y="2132856"/>
            <a:ext cx="6720747" cy="1656184"/>
          </a:xfrm>
        </p:spPr>
        <p:txBody>
          <a:bodyPr/>
          <a:lstStyle>
            <a:lvl1pPr algn="l">
              <a:defRPr>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4943872" y="4005064"/>
            <a:ext cx="6720747" cy="1008112"/>
          </a:xfrm>
        </p:spPr>
        <p:txBody>
          <a:bodyPr>
            <a:noAutofit/>
          </a:bodyPr>
          <a:lstStyle>
            <a:lvl1pPr marL="0" indent="0" algn="l">
              <a:buNone/>
              <a:defRPr sz="3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026" name="Picture 2" descr="C:\Documents and Settings\bglennie\My Documents\Version Cue\Insights Brand 2011\logo\png\insights master logo v1 2011.png"/>
          <p:cNvPicPr>
            <a:picLocks noChangeAspect="1" noChangeArrowheads="1"/>
          </p:cNvPicPr>
          <p:nvPr userDrawn="1"/>
        </p:nvPicPr>
        <p:blipFill>
          <a:blip r:embed="rId2" cstate="print"/>
          <a:srcRect/>
          <a:stretch>
            <a:fillRect/>
          </a:stretch>
        </p:blipFill>
        <p:spPr bwMode="auto">
          <a:xfrm>
            <a:off x="4847862" y="548681"/>
            <a:ext cx="3072341" cy="612843"/>
          </a:xfrm>
          <a:prstGeom prst="rect">
            <a:avLst/>
          </a:prstGeom>
          <a:noFill/>
        </p:spPr>
      </p:pic>
    </p:spTree>
    <p:extLst>
      <p:ext uri="{BB962C8B-B14F-4D97-AF65-F5344CB8AC3E}">
        <p14:creationId xmlns:p14="http://schemas.microsoft.com/office/powerpoint/2010/main" val="12749138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with Sidebar - Right">
    <p:spTree>
      <p:nvGrpSpPr>
        <p:cNvPr id="1" name=""/>
        <p:cNvGrpSpPr/>
        <p:nvPr/>
      </p:nvGrpSpPr>
      <p:grpSpPr>
        <a:xfrm>
          <a:off x="0" y="0"/>
          <a:ext cx="0" cy="0"/>
          <a:chOff x="0" y="0"/>
          <a:chExt cx="0" cy="0"/>
        </a:xfrm>
      </p:grpSpPr>
      <p:sp>
        <p:nvSpPr>
          <p:cNvPr id="8" name="Title 1"/>
          <p:cNvSpPr>
            <a:spLocks noGrp="1"/>
          </p:cNvSpPr>
          <p:nvPr>
            <p:ph type="ctrTitle"/>
          </p:nvPr>
        </p:nvSpPr>
        <p:spPr>
          <a:xfrm>
            <a:off x="527382" y="2132856"/>
            <a:ext cx="6528725" cy="1656184"/>
          </a:xfrm>
        </p:spPr>
        <p:txBody>
          <a:bodyPr/>
          <a:lstStyle>
            <a:lvl1pPr algn="l">
              <a:defRPr>
                <a:solidFill>
                  <a:schemeClr val="tx1"/>
                </a:solidFill>
              </a:defRPr>
            </a:lvl1pPr>
          </a:lstStyle>
          <a:p>
            <a:r>
              <a:rPr lang="en-US"/>
              <a:t>Click to edit Master title style</a:t>
            </a:r>
            <a:endParaRPr lang="en-GB" dirty="0"/>
          </a:p>
        </p:txBody>
      </p:sp>
      <p:sp>
        <p:nvSpPr>
          <p:cNvPr id="9" name="Subtitle 2"/>
          <p:cNvSpPr>
            <a:spLocks noGrp="1"/>
          </p:cNvSpPr>
          <p:nvPr>
            <p:ph type="subTitle" idx="1"/>
          </p:nvPr>
        </p:nvSpPr>
        <p:spPr>
          <a:xfrm>
            <a:off x="527382" y="4005064"/>
            <a:ext cx="6528725" cy="1008112"/>
          </a:xfrm>
        </p:spPr>
        <p:txBody>
          <a:bodyPr>
            <a:noAutofit/>
          </a:bodyPr>
          <a:lstStyle>
            <a:lvl1pPr marL="0" indent="0" algn="l">
              <a:buNone/>
              <a:defRPr sz="3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13" name="Content Placeholder 2"/>
          <p:cNvSpPr>
            <a:spLocks noGrp="1"/>
          </p:cNvSpPr>
          <p:nvPr>
            <p:ph idx="13"/>
          </p:nvPr>
        </p:nvSpPr>
        <p:spPr>
          <a:xfrm>
            <a:off x="7872000" y="0"/>
            <a:ext cx="4320000" cy="6858000"/>
          </a:xfrm>
          <a:solidFill>
            <a:schemeClr val="tx1">
              <a:lumMod val="50000"/>
              <a:lumOff val="50000"/>
            </a:schemeClr>
          </a:solidFill>
        </p:spPr>
        <p:txBody>
          <a:bodyPr/>
          <a:lstStyle/>
          <a:p>
            <a:pPr lvl="0"/>
            <a:r>
              <a:rPr lang="en-US"/>
              <a:t>Click to edit Master text styles</a:t>
            </a:r>
          </a:p>
        </p:txBody>
      </p:sp>
      <p:pic>
        <p:nvPicPr>
          <p:cNvPr id="7" name="Picture 2" descr="C:\Documents and Settings\bglennie\My Documents\Version Cue\Insights Brand 2011\logo\png\insights master logo v1 2011.png"/>
          <p:cNvPicPr>
            <a:picLocks noChangeAspect="1" noChangeArrowheads="1"/>
          </p:cNvPicPr>
          <p:nvPr userDrawn="1"/>
        </p:nvPicPr>
        <p:blipFill>
          <a:blip r:embed="rId2" cstate="print"/>
          <a:srcRect/>
          <a:stretch>
            <a:fillRect/>
          </a:stretch>
        </p:blipFill>
        <p:spPr bwMode="auto">
          <a:xfrm>
            <a:off x="431371" y="548681"/>
            <a:ext cx="3072341" cy="612843"/>
          </a:xfrm>
          <a:prstGeom prst="rect">
            <a:avLst/>
          </a:prstGeom>
          <a:noFill/>
        </p:spPr>
      </p:pic>
    </p:spTree>
    <p:extLst>
      <p:ext uri="{BB962C8B-B14F-4D97-AF65-F5344CB8AC3E}">
        <p14:creationId xmlns:p14="http://schemas.microsoft.com/office/powerpoint/2010/main" val="22988645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lain Blue Title Slide">
    <p:bg>
      <p:bgPr>
        <a:solidFill>
          <a:srgbClr val="0082B7"/>
        </a:solid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1199456" y="2420888"/>
            <a:ext cx="9601067" cy="1656184"/>
          </a:xfrm>
        </p:spPr>
        <p:txBody>
          <a:bodyPr/>
          <a:lstStyle>
            <a:lvl1pPr algn="l">
              <a:defRPr>
                <a:solidFill>
                  <a:schemeClr val="bg1"/>
                </a:solidFill>
              </a:defRPr>
            </a:lvl1pPr>
          </a:lstStyle>
          <a:p>
            <a:r>
              <a:rPr lang="en-US"/>
              <a:t>Click to edit Master title style</a:t>
            </a:r>
            <a:endParaRPr lang="en-GB" dirty="0"/>
          </a:p>
        </p:txBody>
      </p:sp>
      <p:sp>
        <p:nvSpPr>
          <p:cNvPr id="9" name="Subtitle 2"/>
          <p:cNvSpPr>
            <a:spLocks noGrp="1"/>
          </p:cNvSpPr>
          <p:nvPr>
            <p:ph type="subTitle" idx="1"/>
          </p:nvPr>
        </p:nvSpPr>
        <p:spPr>
          <a:xfrm>
            <a:off x="1199456" y="4293096"/>
            <a:ext cx="9697077" cy="1008112"/>
          </a:xfrm>
        </p:spPr>
        <p:txBody>
          <a:bodyPr>
            <a:noAutofit/>
          </a:bodyPr>
          <a:lstStyle>
            <a:lvl1pPr marL="0" indent="0" algn="l">
              <a:buNone/>
              <a:defRPr sz="3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2050" name="Picture 2" descr="C:\Documents and Settings\bglennie\My Documents\Version Cue\Insights Brand 2011\logo\png\insights master logo white v1 2011.png"/>
          <p:cNvPicPr>
            <a:picLocks noChangeAspect="1" noChangeArrowheads="1"/>
          </p:cNvPicPr>
          <p:nvPr userDrawn="1"/>
        </p:nvPicPr>
        <p:blipFill>
          <a:blip r:embed="rId2" cstate="print"/>
          <a:srcRect/>
          <a:stretch>
            <a:fillRect/>
          </a:stretch>
        </p:blipFill>
        <p:spPr bwMode="auto">
          <a:xfrm>
            <a:off x="908293" y="980729"/>
            <a:ext cx="5379728" cy="1073101"/>
          </a:xfrm>
          <a:prstGeom prst="rect">
            <a:avLst/>
          </a:prstGeom>
          <a:noFill/>
        </p:spPr>
      </p:pic>
    </p:spTree>
    <p:extLst>
      <p:ext uri="{BB962C8B-B14F-4D97-AF65-F5344CB8AC3E}">
        <p14:creationId xmlns:p14="http://schemas.microsoft.com/office/powerpoint/2010/main" val="41242196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Holding Slide">
    <p:bg>
      <p:bgPr>
        <a:solidFill>
          <a:srgbClr val="0082B7"/>
        </a:solidFill>
        <a:effectLst/>
      </p:bgPr>
    </p:bg>
    <p:spTree>
      <p:nvGrpSpPr>
        <p:cNvPr id="1" name=""/>
        <p:cNvGrpSpPr/>
        <p:nvPr/>
      </p:nvGrpSpPr>
      <p:grpSpPr>
        <a:xfrm>
          <a:off x="0" y="0"/>
          <a:ext cx="0" cy="0"/>
          <a:chOff x="0" y="0"/>
          <a:chExt cx="0" cy="0"/>
        </a:xfrm>
      </p:grpSpPr>
      <p:pic>
        <p:nvPicPr>
          <p:cNvPr id="4" name="Picture 2" descr="C:\Documents and Settings\bglennie\My Documents\Version Cue\Insights Brand 2011\logo\png\insights master logo white v1 2011.png"/>
          <p:cNvPicPr>
            <a:picLocks noChangeAspect="1" noChangeArrowheads="1"/>
          </p:cNvPicPr>
          <p:nvPr userDrawn="1"/>
        </p:nvPicPr>
        <p:blipFill>
          <a:blip r:embed="rId2" cstate="print"/>
          <a:srcRect/>
          <a:stretch>
            <a:fillRect/>
          </a:stretch>
        </p:blipFill>
        <p:spPr bwMode="auto">
          <a:xfrm>
            <a:off x="815413" y="1700808"/>
            <a:ext cx="10346104" cy="2063750"/>
          </a:xfrm>
          <a:prstGeom prst="rect">
            <a:avLst/>
          </a:prstGeom>
          <a:noFill/>
        </p:spPr>
      </p:pic>
      <p:pic>
        <p:nvPicPr>
          <p:cNvPr id="3074" name="Picture 2" descr="C:\Documents and Settings\bglennie\My Documents\Version Cue\Insights Brand 2011\Tagline\insights tagline white v1 2011.png"/>
          <p:cNvPicPr>
            <a:picLocks noChangeAspect="1" noChangeArrowheads="1"/>
          </p:cNvPicPr>
          <p:nvPr userDrawn="1"/>
        </p:nvPicPr>
        <p:blipFill>
          <a:blip r:embed="rId3" cstate="print"/>
          <a:srcRect/>
          <a:stretch>
            <a:fillRect/>
          </a:stretch>
        </p:blipFill>
        <p:spPr bwMode="auto">
          <a:xfrm>
            <a:off x="1295467" y="5301209"/>
            <a:ext cx="9601067" cy="364111"/>
          </a:xfrm>
          <a:prstGeom prst="rect">
            <a:avLst/>
          </a:prstGeom>
          <a:noFill/>
        </p:spPr>
      </p:pic>
    </p:spTree>
    <p:extLst>
      <p:ext uri="{BB962C8B-B14F-4D97-AF65-F5344CB8AC3E}">
        <p14:creationId xmlns:p14="http://schemas.microsoft.com/office/powerpoint/2010/main" val="15327173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Grey - 2 Columns">
    <p:spTree>
      <p:nvGrpSpPr>
        <p:cNvPr id="1" name=""/>
        <p:cNvGrpSpPr/>
        <p:nvPr/>
      </p:nvGrpSpPr>
      <p:grpSpPr>
        <a:xfrm>
          <a:off x="0" y="0"/>
          <a:ext cx="0" cy="0"/>
          <a:chOff x="0" y="0"/>
          <a:chExt cx="0" cy="0"/>
        </a:xfrm>
      </p:grpSpPr>
      <p:sp>
        <p:nvSpPr>
          <p:cNvPr id="2" name="Title 1"/>
          <p:cNvSpPr>
            <a:spLocks noGrp="1"/>
          </p:cNvSpPr>
          <p:nvPr>
            <p:ph type="title"/>
          </p:nvPr>
        </p:nvSpPr>
        <p:spPr>
          <a:xfrm>
            <a:off x="670720" y="188640"/>
            <a:ext cx="11521280" cy="1143000"/>
          </a:xfrm>
        </p:spPr>
        <p:txBody>
          <a:bodyPr/>
          <a:lstStyle>
            <a:lvl1pPr>
              <a:defRPr>
                <a:solidFill>
                  <a:schemeClr val="tx2"/>
                </a:solidFill>
              </a:defRPr>
            </a:lvl1pPr>
          </a:lstStyle>
          <a:p>
            <a:r>
              <a:rPr lang="en-US"/>
              <a:t>Click to edit Master title style</a:t>
            </a:r>
            <a:endParaRPr lang="en-GB" dirty="0"/>
          </a:p>
        </p:txBody>
      </p:sp>
      <p:sp>
        <p:nvSpPr>
          <p:cNvPr id="8" name="Content Placeholder 2"/>
          <p:cNvSpPr>
            <a:spLocks noGrp="1"/>
          </p:cNvSpPr>
          <p:nvPr>
            <p:ph sz="half" idx="1"/>
          </p:nvPr>
        </p:nvSpPr>
        <p:spPr>
          <a:xfrm>
            <a:off x="670720"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3"/>
          <p:cNvSpPr>
            <a:spLocks noGrp="1"/>
          </p:cNvSpPr>
          <p:nvPr>
            <p:ph sz="half" idx="2"/>
          </p:nvPr>
        </p:nvSpPr>
        <p:spPr>
          <a:xfrm>
            <a:off x="6288021"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3" name="Group 12"/>
          <p:cNvGrpSpPr/>
          <p:nvPr userDrawn="1"/>
        </p:nvGrpSpPr>
        <p:grpSpPr>
          <a:xfrm>
            <a:off x="-4235" y="5837238"/>
            <a:ext cx="12196235" cy="1020762"/>
            <a:chOff x="-1588" y="5838826"/>
            <a:chExt cx="9147176" cy="1020762"/>
          </a:xfrm>
        </p:grpSpPr>
        <p:sp>
          <p:nvSpPr>
            <p:cNvPr id="14" name="Freeform 11"/>
            <p:cNvSpPr>
              <a:spLocks/>
            </p:cNvSpPr>
            <p:nvPr userDrawn="1"/>
          </p:nvSpPr>
          <p:spPr bwMode="auto">
            <a:xfrm>
              <a:off x="-1588" y="5838826"/>
              <a:ext cx="9147176" cy="1020762"/>
            </a:xfrm>
            <a:custGeom>
              <a:avLst/>
              <a:gdLst>
                <a:gd name="T0" fmla="*/ 4096 w 4096"/>
                <a:gd name="T1" fmla="*/ 458 h 458"/>
                <a:gd name="T2" fmla="*/ 4096 w 4096"/>
                <a:gd name="T3" fmla="*/ 99 h 458"/>
                <a:gd name="T4" fmla="*/ 1958 w 4096"/>
                <a:gd name="T5" fmla="*/ 224 h 458"/>
                <a:gd name="T6" fmla="*/ 0 w 4096"/>
                <a:gd name="T7" fmla="*/ 62 h 458"/>
                <a:gd name="T8" fmla="*/ 0 w 4096"/>
                <a:gd name="T9" fmla="*/ 458 h 458"/>
                <a:gd name="T10" fmla="*/ 4096 w 4096"/>
                <a:gd name="T11" fmla="*/ 458 h 458"/>
              </a:gdLst>
              <a:ahLst/>
              <a:cxnLst>
                <a:cxn ang="0">
                  <a:pos x="T0" y="T1"/>
                </a:cxn>
                <a:cxn ang="0">
                  <a:pos x="T2" y="T3"/>
                </a:cxn>
                <a:cxn ang="0">
                  <a:pos x="T4" y="T5"/>
                </a:cxn>
                <a:cxn ang="0">
                  <a:pos x="T6" y="T7"/>
                </a:cxn>
                <a:cxn ang="0">
                  <a:pos x="T8" y="T9"/>
                </a:cxn>
                <a:cxn ang="0">
                  <a:pos x="T10" y="T11"/>
                </a:cxn>
              </a:cxnLst>
              <a:rect l="0" t="0" r="r" b="b"/>
              <a:pathLst>
                <a:path w="4096" h="458">
                  <a:moveTo>
                    <a:pt x="4096" y="458"/>
                  </a:moveTo>
                  <a:cubicBezTo>
                    <a:pt x="4096" y="99"/>
                    <a:pt x="4096" y="99"/>
                    <a:pt x="4096" y="99"/>
                  </a:cubicBezTo>
                  <a:cubicBezTo>
                    <a:pt x="3628" y="283"/>
                    <a:pt x="2767" y="441"/>
                    <a:pt x="1958" y="224"/>
                  </a:cubicBezTo>
                  <a:cubicBezTo>
                    <a:pt x="1153" y="6"/>
                    <a:pt x="568" y="0"/>
                    <a:pt x="0" y="62"/>
                  </a:cubicBezTo>
                  <a:cubicBezTo>
                    <a:pt x="0" y="458"/>
                    <a:pt x="0" y="458"/>
                    <a:pt x="0" y="458"/>
                  </a:cubicBezTo>
                  <a:lnTo>
                    <a:pt x="4096" y="4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a:solidFill>
                  <a:srgbClr val="58585A"/>
                </a:solidFill>
              </a:endParaRPr>
            </a:p>
          </p:txBody>
        </p:sp>
        <p:sp>
          <p:nvSpPr>
            <p:cNvPr id="15" name="Freeform 13"/>
            <p:cNvSpPr>
              <a:spLocks/>
            </p:cNvSpPr>
            <p:nvPr userDrawn="1"/>
          </p:nvSpPr>
          <p:spPr bwMode="auto">
            <a:xfrm>
              <a:off x="-1588" y="6032500"/>
              <a:ext cx="9132888" cy="568325"/>
            </a:xfrm>
            <a:custGeom>
              <a:avLst/>
              <a:gdLst>
                <a:gd name="T0" fmla="*/ 5685 w 5753"/>
                <a:gd name="T1" fmla="*/ 46 h 358"/>
                <a:gd name="T2" fmla="*/ 5412 w 5753"/>
                <a:gd name="T3" fmla="*/ 133 h 358"/>
                <a:gd name="T4" fmla="*/ 5276 w 5753"/>
                <a:gd name="T5" fmla="*/ 171 h 358"/>
                <a:gd name="T6" fmla="*/ 5003 w 5753"/>
                <a:gd name="T7" fmla="*/ 237 h 358"/>
                <a:gd name="T8" fmla="*/ 4866 w 5753"/>
                <a:gd name="T9" fmla="*/ 264 h 358"/>
                <a:gd name="T10" fmla="*/ 4593 w 5753"/>
                <a:gd name="T11" fmla="*/ 308 h 358"/>
                <a:gd name="T12" fmla="*/ 4457 w 5753"/>
                <a:gd name="T13" fmla="*/ 325 h 358"/>
                <a:gd name="T14" fmla="*/ 4187 w 5753"/>
                <a:gd name="T15" fmla="*/ 347 h 358"/>
                <a:gd name="T16" fmla="*/ 4052 w 5753"/>
                <a:gd name="T17" fmla="*/ 354 h 358"/>
                <a:gd name="T18" fmla="*/ 3786 w 5753"/>
                <a:gd name="T19" fmla="*/ 357 h 358"/>
                <a:gd name="T20" fmla="*/ 3655 w 5753"/>
                <a:gd name="T21" fmla="*/ 353 h 358"/>
                <a:gd name="T22" fmla="*/ 3396 w 5753"/>
                <a:gd name="T23" fmla="*/ 336 h 358"/>
                <a:gd name="T24" fmla="*/ 3268 w 5753"/>
                <a:gd name="T25" fmla="*/ 323 h 358"/>
                <a:gd name="T26" fmla="*/ 3016 w 5753"/>
                <a:gd name="T27" fmla="*/ 287 h 358"/>
                <a:gd name="T28" fmla="*/ 2894 w 5753"/>
                <a:gd name="T29" fmla="*/ 264 h 358"/>
                <a:gd name="T30" fmla="*/ 2653 w 5753"/>
                <a:gd name="T31" fmla="*/ 211 h 358"/>
                <a:gd name="T32" fmla="*/ 2444 w 5753"/>
                <a:gd name="T33" fmla="*/ 156 h 358"/>
                <a:gd name="T34" fmla="*/ 2162 w 5753"/>
                <a:gd name="T35" fmla="*/ 94 h 358"/>
                <a:gd name="T36" fmla="*/ 1878 w 5753"/>
                <a:gd name="T37" fmla="*/ 49 h 358"/>
                <a:gd name="T38" fmla="*/ 1593 w 5753"/>
                <a:gd name="T39" fmla="*/ 20 h 358"/>
                <a:gd name="T40" fmla="*/ 1310 w 5753"/>
                <a:gd name="T41" fmla="*/ 3 h 358"/>
                <a:gd name="T42" fmla="*/ 1034 w 5753"/>
                <a:gd name="T43" fmla="*/ 0 h 358"/>
                <a:gd name="T44" fmla="*/ 768 w 5753"/>
                <a:gd name="T45" fmla="*/ 7 h 358"/>
                <a:gd name="T46" fmla="*/ 515 w 5753"/>
                <a:gd name="T47" fmla="*/ 24 h 358"/>
                <a:gd name="T48" fmla="*/ 280 w 5753"/>
                <a:gd name="T49" fmla="*/ 49 h 358"/>
                <a:gd name="T50" fmla="*/ 66 w 5753"/>
                <a:gd name="T51" fmla="*/ 80 h 358"/>
                <a:gd name="T52" fmla="*/ 0 w 5753"/>
                <a:gd name="T53" fmla="*/ 93 h 358"/>
                <a:gd name="T54" fmla="*/ 135 w 5753"/>
                <a:gd name="T55" fmla="*/ 70 h 358"/>
                <a:gd name="T56" fmla="*/ 207 w 5753"/>
                <a:gd name="T57" fmla="*/ 59 h 358"/>
                <a:gd name="T58" fmla="*/ 357 w 5753"/>
                <a:gd name="T59" fmla="*/ 41 h 358"/>
                <a:gd name="T60" fmla="*/ 435 w 5753"/>
                <a:gd name="T61" fmla="*/ 32 h 358"/>
                <a:gd name="T62" fmla="*/ 598 w 5753"/>
                <a:gd name="T63" fmla="*/ 18 h 358"/>
                <a:gd name="T64" fmla="*/ 682 w 5753"/>
                <a:gd name="T65" fmla="*/ 13 h 358"/>
                <a:gd name="T66" fmla="*/ 855 w 5753"/>
                <a:gd name="T67" fmla="*/ 4 h 358"/>
                <a:gd name="T68" fmla="*/ 944 w 5753"/>
                <a:gd name="T69" fmla="*/ 3 h 358"/>
                <a:gd name="T70" fmla="*/ 1124 w 5753"/>
                <a:gd name="T71" fmla="*/ 1 h 358"/>
                <a:gd name="T72" fmla="*/ 1217 w 5753"/>
                <a:gd name="T73" fmla="*/ 1 h 358"/>
                <a:gd name="T74" fmla="*/ 1403 w 5753"/>
                <a:gd name="T75" fmla="*/ 8 h 358"/>
                <a:gd name="T76" fmla="*/ 1497 w 5753"/>
                <a:gd name="T77" fmla="*/ 14 h 358"/>
                <a:gd name="T78" fmla="*/ 1687 w 5753"/>
                <a:gd name="T79" fmla="*/ 28 h 358"/>
                <a:gd name="T80" fmla="*/ 1782 w 5753"/>
                <a:gd name="T81" fmla="*/ 38 h 358"/>
                <a:gd name="T82" fmla="*/ 1972 w 5753"/>
                <a:gd name="T83" fmla="*/ 63 h 358"/>
                <a:gd name="T84" fmla="*/ 2068 w 5753"/>
                <a:gd name="T85" fmla="*/ 79 h 358"/>
                <a:gd name="T86" fmla="*/ 2257 w 5753"/>
                <a:gd name="T87" fmla="*/ 114 h 358"/>
                <a:gd name="T88" fmla="*/ 2349 w 5753"/>
                <a:gd name="T89" fmla="*/ 133 h 358"/>
                <a:gd name="T90" fmla="*/ 2535 w 5753"/>
                <a:gd name="T91" fmla="*/ 181 h 358"/>
                <a:gd name="T92" fmla="*/ 2892 w 5753"/>
                <a:gd name="T93" fmla="*/ 266 h 358"/>
                <a:gd name="T94" fmla="*/ 3268 w 5753"/>
                <a:gd name="T95" fmla="*/ 323 h 358"/>
                <a:gd name="T96" fmla="*/ 3655 w 5753"/>
                <a:gd name="T97" fmla="*/ 354 h 358"/>
                <a:gd name="T98" fmla="*/ 4053 w 5753"/>
                <a:gd name="T99" fmla="*/ 354 h 358"/>
                <a:gd name="T100" fmla="*/ 4457 w 5753"/>
                <a:gd name="T101" fmla="*/ 326 h 358"/>
                <a:gd name="T102" fmla="*/ 4866 w 5753"/>
                <a:gd name="T103" fmla="*/ 266 h 358"/>
                <a:gd name="T104" fmla="*/ 5277 w 5753"/>
                <a:gd name="T105" fmla="*/ 173 h 358"/>
                <a:gd name="T106" fmla="*/ 5685 w 5753"/>
                <a:gd name="T107" fmla="*/ 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53" h="358">
                  <a:moveTo>
                    <a:pt x="5753" y="21"/>
                  </a:moveTo>
                  <a:lnTo>
                    <a:pt x="5685" y="46"/>
                  </a:lnTo>
                  <a:lnTo>
                    <a:pt x="5685" y="46"/>
                  </a:lnTo>
                  <a:lnTo>
                    <a:pt x="5549" y="91"/>
                  </a:lnTo>
                  <a:lnTo>
                    <a:pt x="5549" y="91"/>
                  </a:lnTo>
                  <a:lnTo>
                    <a:pt x="5412" y="133"/>
                  </a:lnTo>
                  <a:lnTo>
                    <a:pt x="5412" y="133"/>
                  </a:lnTo>
                  <a:lnTo>
                    <a:pt x="5276" y="171"/>
                  </a:lnTo>
                  <a:lnTo>
                    <a:pt x="5276" y="171"/>
                  </a:lnTo>
                  <a:lnTo>
                    <a:pt x="5139" y="207"/>
                  </a:lnTo>
                  <a:lnTo>
                    <a:pt x="5139" y="207"/>
                  </a:lnTo>
                  <a:lnTo>
                    <a:pt x="5003" y="237"/>
                  </a:lnTo>
                  <a:lnTo>
                    <a:pt x="5003" y="237"/>
                  </a:lnTo>
                  <a:lnTo>
                    <a:pt x="4866" y="264"/>
                  </a:lnTo>
                  <a:lnTo>
                    <a:pt x="4866" y="264"/>
                  </a:lnTo>
                  <a:lnTo>
                    <a:pt x="4730" y="288"/>
                  </a:lnTo>
                  <a:lnTo>
                    <a:pt x="4730" y="288"/>
                  </a:lnTo>
                  <a:lnTo>
                    <a:pt x="4593" y="308"/>
                  </a:lnTo>
                  <a:lnTo>
                    <a:pt x="4593" y="308"/>
                  </a:lnTo>
                  <a:lnTo>
                    <a:pt x="4457" y="325"/>
                  </a:lnTo>
                  <a:lnTo>
                    <a:pt x="4457" y="325"/>
                  </a:lnTo>
                  <a:lnTo>
                    <a:pt x="4322" y="337"/>
                  </a:lnTo>
                  <a:lnTo>
                    <a:pt x="4322" y="337"/>
                  </a:lnTo>
                  <a:lnTo>
                    <a:pt x="4187" y="347"/>
                  </a:lnTo>
                  <a:lnTo>
                    <a:pt x="4187" y="347"/>
                  </a:lnTo>
                  <a:lnTo>
                    <a:pt x="4052" y="354"/>
                  </a:lnTo>
                  <a:lnTo>
                    <a:pt x="4052" y="354"/>
                  </a:lnTo>
                  <a:lnTo>
                    <a:pt x="3919" y="357"/>
                  </a:lnTo>
                  <a:lnTo>
                    <a:pt x="3919" y="357"/>
                  </a:lnTo>
                  <a:lnTo>
                    <a:pt x="3786" y="357"/>
                  </a:lnTo>
                  <a:lnTo>
                    <a:pt x="3786" y="357"/>
                  </a:lnTo>
                  <a:lnTo>
                    <a:pt x="3655" y="353"/>
                  </a:lnTo>
                  <a:lnTo>
                    <a:pt x="3655" y="353"/>
                  </a:lnTo>
                  <a:lnTo>
                    <a:pt x="3524" y="346"/>
                  </a:lnTo>
                  <a:lnTo>
                    <a:pt x="3524" y="346"/>
                  </a:lnTo>
                  <a:lnTo>
                    <a:pt x="3396" y="336"/>
                  </a:lnTo>
                  <a:lnTo>
                    <a:pt x="3396" y="336"/>
                  </a:lnTo>
                  <a:lnTo>
                    <a:pt x="3268" y="323"/>
                  </a:lnTo>
                  <a:lnTo>
                    <a:pt x="3268" y="323"/>
                  </a:lnTo>
                  <a:lnTo>
                    <a:pt x="3141" y="306"/>
                  </a:lnTo>
                  <a:lnTo>
                    <a:pt x="3141" y="306"/>
                  </a:lnTo>
                  <a:lnTo>
                    <a:pt x="3016" y="287"/>
                  </a:lnTo>
                  <a:lnTo>
                    <a:pt x="3016" y="287"/>
                  </a:lnTo>
                  <a:lnTo>
                    <a:pt x="2894" y="264"/>
                  </a:lnTo>
                  <a:lnTo>
                    <a:pt x="2894" y="264"/>
                  </a:lnTo>
                  <a:lnTo>
                    <a:pt x="2771" y="239"/>
                  </a:lnTo>
                  <a:lnTo>
                    <a:pt x="2771" y="239"/>
                  </a:lnTo>
                  <a:lnTo>
                    <a:pt x="2653" y="211"/>
                  </a:lnTo>
                  <a:lnTo>
                    <a:pt x="2653" y="211"/>
                  </a:lnTo>
                  <a:lnTo>
                    <a:pt x="2535" y="180"/>
                  </a:lnTo>
                  <a:lnTo>
                    <a:pt x="2444" y="156"/>
                  </a:lnTo>
                  <a:lnTo>
                    <a:pt x="2351" y="133"/>
                  </a:lnTo>
                  <a:lnTo>
                    <a:pt x="2257" y="112"/>
                  </a:lnTo>
                  <a:lnTo>
                    <a:pt x="2162" y="94"/>
                  </a:lnTo>
                  <a:lnTo>
                    <a:pt x="2068" y="77"/>
                  </a:lnTo>
                  <a:lnTo>
                    <a:pt x="1972" y="62"/>
                  </a:lnTo>
                  <a:lnTo>
                    <a:pt x="1878" y="49"/>
                  </a:lnTo>
                  <a:lnTo>
                    <a:pt x="1782" y="38"/>
                  </a:lnTo>
                  <a:lnTo>
                    <a:pt x="1687" y="28"/>
                  </a:lnTo>
                  <a:lnTo>
                    <a:pt x="1593" y="20"/>
                  </a:lnTo>
                  <a:lnTo>
                    <a:pt x="1498" y="13"/>
                  </a:lnTo>
                  <a:lnTo>
                    <a:pt x="1404" y="7"/>
                  </a:lnTo>
                  <a:lnTo>
                    <a:pt x="1310" y="3"/>
                  </a:lnTo>
                  <a:lnTo>
                    <a:pt x="1217" y="1"/>
                  </a:lnTo>
                  <a:lnTo>
                    <a:pt x="1124" y="0"/>
                  </a:lnTo>
                  <a:lnTo>
                    <a:pt x="1034" y="0"/>
                  </a:lnTo>
                  <a:lnTo>
                    <a:pt x="944" y="1"/>
                  </a:lnTo>
                  <a:lnTo>
                    <a:pt x="855" y="4"/>
                  </a:lnTo>
                  <a:lnTo>
                    <a:pt x="768" y="7"/>
                  </a:lnTo>
                  <a:lnTo>
                    <a:pt x="682" y="11"/>
                  </a:lnTo>
                  <a:lnTo>
                    <a:pt x="598" y="17"/>
                  </a:lnTo>
                  <a:lnTo>
                    <a:pt x="515" y="24"/>
                  </a:lnTo>
                  <a:lnTo>
                    <a:pt x="435" y="31"/>
                  </a:lnTo>
                  <a:lnTo>
                    <a:pt x="356" y="39"/>
                  </a:lnTo>
                  <a:lnTo>
                    <a:pt x="280" y="49"/>
                  </a:lnTo>
                  <a:lnTo>
                    <a:pt x="207" y="59"/>
                  </a:lnTo>
                  <a:lnTo>
                    <a:pt x="135" y="69"/>
                  </a:lnTo>
                  <a:lnTo>
                    <a:pt x="66" y="80"/>
                  </a:lnTo>
                  <a:lnTo>
                    <a:pt x="0" y="91"/>
                  </a:lnTo>
                  <a:lnTo>
                    <a:pt x="0" y="93"/>
                  </a:lnTo>
                  <a:lnTo>
                    <a:pt x="0" y="93"/>
                  </a:lnTo>
                  <a:lnTo>
                    <a:pt x="66" y="80"/>
                  </a:lnTo>
                  <a:lnTo>
                    <a:pt x="66" y="80"/>
                  </a:lnTo>
                  <a:lnTo>
                    <a:pt x="135" y="70"/>
                  </a:lnTo>
                  <a:lnTo>
                    <a:pt x="135" y="70"/>
                  </a:lnTo>
                  <a:lnTo>
                    <a:pt x="207" y="59"/>
                  </a:lnTo>
                  <a:lnTo>
                    <a:pt x="207" y="59"/>
                  </a:lnTo>
                  <a:lnTo>
                    <a:pt x="280" y="49"/>
                  </a:lnTo>
                  <a:lnTo>
                    <a:pt x="280" y="49"/>
                  </a:lnTo>
                  <a:lnTo>
                    <a:pt x="357" y="41"/>
                  </a:lnTo>
                  <a:lnTo>
                    <a:pt x="357" y="41"/>
                  </a:lnTo>
                  <a:lnTo>
                    <a:pt x="435" y="32"/>
                  </a:lnTo>
                  <a:lnTo>
                    <a:pt x="435" y="32"/>
                  </a:lnTo>
                  <a:lnTo>
                    <a:pt x="516" y="25"/>
                  </a:lnTo>
                  <a:lnTo>
                    <a:pt x="516" y="25"/>
                  </a:lnTo>
                  <a:lnTo>
                    <a:pt x="598" y="18"/>
                  </a:lnTo>
                  <a:lnTo>
                    <a:pt x="598" y="18"/>
                  </a:lnTo>
                  <a:lnTo>
                    <a:pt x="682" y="13"/>
                  </a:lnTo>
                  <a:lnTo>
                    <a:pt x="682" y="13"/>
                  </a:lnTo>
                  <a:lnTo>
                    <a:pt x="768" y="8"/>
                  </a:lnTo>
                  <a:lnTo>
                    <a:pt x="768" y="8"/>
                  </a:lnTo>
                  <a:lnTo>
                    <a:pt x="855" y="4"/>
                  </a:lnTo>
                  <a:lnTo>
                    <a:pt x="855" y="4"/>
                  </a:lnTo>
                  <a:lnTo>
                    <a:pt x="944" y="3"/>
                  </a:lnTo>
                  <a:lnTo>
                    <a:pt x="944" y="3"/>
                  </a:lnTo>
                  <a:lnTo>
                    <a:pt x="1034" y="1"/>
                  </a:lnTo>
                  <a:lnTo>
                    <a:pt x="1034" y="1"/>
                  </a:lnTo>
                  <a:lnTo>
                    <a:pt x="1124" y="1"/>
                  </a:lnTo>
                  <a:lnTo>
                    <a:pt x="1124" y="1"/>
                  </a:lnTo>
                  <a:lnTo>
                    <a:pt x="1217" y="1"/>
                  </a:lnTo>
                  <a:lnTo>
                    <a:pt x="1217" y="1"/>
                  </a:lnTo>
                  <a:lnTo>
                    <a:pt x="1310" y="4"/>
                  </a:lnTo>
                  <a:lnTo>
                    <a:pt x="1310" y="4"/>
                  </a:lnTo>
                  <a:lnTo>
                    <a:pt x="1403" y="8"/>
                  </a:lnTo>
                  <a:lnTo>
                    <a:pt x="1403" y="8"/>
                  </a:lnTo>
                  <a:lnTo>
                    <a:pt x="1497" y="14"/>
                  </a:lnTo>
                  <a:lnTo>
                    <a:pt x="1497" y="14"/>
                  </a:lnTo>
                  <a:lnTo>
                    <a:pt x="1593" y="20"/>
                  </a:lnTo>
                  <a:lnTo>
                    <a:pt x="1593" y="20"/>
                  </a:lnTo>
                  <a:lnTo>
                    <a:pt x="1687" y="28"/>
                  </a:lnTo>
                  <a:lnTo>
                    <a:pt x="1687" y="28"/>
                  </a:lnTo>
                  <a:lnTo>
                    <a:pt x="1782" y="38"/>
                  </a:lnTo>
                  <a:lnTo>
                    <a:pt x="1782" y="38"/>
                  </a:lnTo>
                  <a:lnTo>
                    <a:pt x="1878" y="51"/>
                  </a:lnTo>
                  <a:lnTo>
                    <a:pt x="1878" y="51"/>
                  </a:lnTo>
                  <a:lnTo>
                    <a:pt x="1972" y="63"/>
                  </a:lnTo>
                  <a:lnTo>
                    <a:pt x="1972" y="63"/>
                  </a:lnTo>
                  <a:lnTo>
                    <a:pt x="2068" y="79"/>
                  </a:lnTo>
                  <a:lnTo>
                    <a:pt x="2068" y="79"/>
                  </a:lnTo>
                  <a:lnTo>
                    <a:pt x="2162" y="94"/>
                  </a:lnTo>
                  <a:lnTo>
                    <a:pt x="2162" y="94"/>
                  </a:lnTo>
                  <a:lnTo>
                    <a:pt x="2257" y="114"/>
                  </a:lnTo>
                  <a:lnTo>
                    <a:pt x="2257" y="114"/>
                  </a:lnTo>
                  <a:lnTo>
                    <a:pt x="2349" y="133"/>
                  </a:lnTo>
                  <a:lnTo>
                    <a:pt x="2349" y="133"/>
                  </a:lnTo>
                  <a:lnTo>
                    <a:pt x="2442" y="156"/>
                  </a:lnTo>
                  <a:lnTo>
                    <a:pt x="2442" y="156"/>
                  </a:lnTo>
                  <a:lnTo>
                    <a:pt x="2535" y="181"/>
                  </a:lnTo>
                  <a:lnTo>
                    <a:pt x="2652" y="212"/>
                  </a:lnTo>
                  <a:lnTo>
                    <a:pt x="2771" y="240"/>
                  </a:lnTo>
                  <a:lnTo>
                    <a:pt x="2892" y="266"/>
                  </a:lnTo>
                  <a:lnTo>
                    <a:pt x="3016" y="288"/>
                  </a:lnTo>
                  <a:lnTo>
                    <a:pt x="3141" y="308"/>
                  </a:lnTo>
                  <a:lnTo>
                    <a:pt x="3268" y="323"/>
                  </a:lnTo>
                  <a:lnTo>
                    <a:pt x="3395" y="337"/>
                  </a:lnTo>
                  <a:lnTo>
                    <a:pt x="3524" y="347"/>
                  </a:lnTo>
                  <a:lnTo>
                    <a:pt x="3655" y="354"/>
                  </a:lnTo>
                  <a:lnTo>
                    <a:pt x="3786" y="357"/>
                  </a:lnTo>
                  <a:lnTo>
                    <a:pt x="3919" y="358"/>
                  </a:lnTo>
                  <a:lnTo>
                    <a:pt x="4053" y="354"/>
                  </a:lnTo>
                  <a:lnTo>
                    <a:pt x="4187" y="349"/>
                  </a:lnTo>
                  <a:lnTo>
                    <a:pt x="4322" y="339"/>
                  </a:lnTo>
                  <a:lnTo>
                    <a:pt x="4457" y="326"/>
                  </a:lnTo>
                  <a:lnTo>
                    <a:pt x="4593" y="309"/>
                  </a:lnTo>
                  <a:lnTo>
                    <a:pt x="4730" y="289"/>
                  </a:lnTo>
                  <a:lnTo>
                    <a:pt x="4866" y="266"/>
                  </a:lnTo>
                  <a:lnTo>
                    <a:pt x="5003" y="237"/>
                  </a:lnTo>
                  <a:lnTo>
                    <a:pt x="5139" y="208"/>
                  </a:lnTo>
                  <a:lnTo>
                    <a:pt x="5277" y="173"/>
                  </a:lnTo>
                  <a:lnTo>
                    <a:pt x="5414" y="135"/>
                  </a:lnTo>
                  <a:lnTo>
                    <a:pt x="5550" y="93"/>
                  </a:lnTo>
                  <a:lnTo>
                    <a:pt x="5685" y="46"/>
                  </a:lnTo>
                  <a:lnTo>
                    <a:pt x="5753" y="21"/>
                  </a:lnTo>
                </a:path>
              </a:pathLst>
            </a:custGeom>
            <a:noFill/>
            <a:ln w="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800">
                <a:solidFill>
                  <a:srgbClr val="58585A"/>
                </a:solidFill>
              </a:endParaRPr>
            </a:p>
          </p:txBody>
        </p:sp>
      </p:grpSp>
      <p:sp>
        <p:nvSpPr>
          <p:cNvPr id="11" name="TextBox 10"/>
          <p:cNvSpPr txBox="1"/>
          <p:nvPr userDrawn="1"/>
        </p:nvSpPr>
        <p:spPr>
          <a:xfrm>
            <a:off x="321734" y="6492558"/>
            <a:ext cx="1952779" cy="92333"/>
          </a:xfrm>
          <a:prstGeom prst="rect">
            <a:avLst/>
          </a:prstGeom>
          <a:noFill/>
        </p:spPr>
        <p:txBody>
          <a:bodyPr wrap="none" tIns="0" bIns="0" rtlCol="0">
            <a:spAutoFit/>
          </a:bodyPr>
          <a:lstStyle/>
          <a:p>
            <a:r>
              <a:rPr lang="en-GB" sz="600" dirty="0">
                <a:solidFill>
                  <a:srgbClr val="FFFFFF"/>
                </a:solidFill>
              </a:rPr>
              <a:t>© The Insights Group Ltd, 2014. All rights reserved.</a:t>
            </a:r>
          </a:p>
        </p:txBody>
      </p:sp>
    </p:spTree>
    <p:extLst>
      <p:ext uri="{BB962C8B-B14F-4D97-AF65-F5344CB8AC3E}">
        <p14:creationId xmlns:p14="http://schemas.microsoft.com/office/powerpoint/2010/main" val="1958923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53218" y="517072"/>
            <a:ext cx="7164916" cy="4983843"/>
          </a:xfrm>
        </p:spPr>
        <p:txBody>
          <a:bodyPr anchor="t">
            <a:normAutofit/>
          </a:bodyPr>
          <a:lstStyle>
            <a:lvl1pPr algn="ctr">
              <a:defRPr sz="4400" b="0" cap="none" baseline="0">
                <a:solidFill>
                  <a:schemeClr val="bg1"/>
                </a:solidFill>
              </a:defRPr>
            </a:lvl1pPr>
          </a:lstStyle>
          <a:p>
            <a:endParaRPr lang="en-GB" dirty="0"/>
          </a:p>
        </p:txBody>
      </p:sp>
    </p:spTree>
    <p:extLst>
      <p:ext uri="{BB962C8B-B14F-4D97-AF65-F5344CB8AC3E}">
        <p14:creationId xmlns:p14="http://schemas.microsoft.com/office/powerpoint/2010/main" val="21567591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Grey - 2 Columns">
    <p:spTree>
      <p:nvGrpSpPr>
        <p:cNvPr id="1" name=""/>
        <p:cNvGrpSpPr/>
        <p:nvPr/>
      </p:nvGrpSpPr>
      <p:grpSpPr>
        <a:xfrm>
          <a:off x="0" y="0"/>
          <a:ext cx="0" cy="0"/>
          <a:chOff x="0" y="0"/>
          <a:chExt cx="0" cy="0"/>
        </a:xfrm>
      </p:grpSpPr>
      <p:sp>
        <p:nvSpPr>
          <p:cNvPr id="2" name="Title 1"/>
          <p:cNvSpPr>
            <a:spLocks noGrp="1"/>
          </p:cNvSpPr>
          <p:nvPr>
            <p:ph type="title"/>
          </p:nvPr>
        </p:nvSpPr>
        <p:spPr>
          <a:xfrm>
            <a:off x="670720" y="188640"/>
            <a:ext cx="11521280" cy="1143000"/>
          </a:xfrm>
        </p:spPr>
        <p:txBody>
          <a:bodyPr/>
          <a:lstStyle>
            <a:lvl1pPr>
              <a:defRPr>
                <a:solidFill>
                  <a:schemeClr val="tx2"/>
                </a:solidFill>
              </a:defRPr>
            </a:lvl1pPr>
          </a:lstStyle>
          <a:p>
            <a:r>
              <a:rPr lang="en-US"/>
              <a:t>Click to edit Master title style</a:t>
            </a:r>
            <a:endParaRPr lang="en-GB" dirty="0"/>
          </a:p>
        </p:txBody>
      </p:sp>
      <p:sp>
        <p:nvSpPr>
          <p:cNvPr id="8" name="Content Placeholder 2"/>
          <p:cNvSpPr>
            <a:spLocks noGrp="1"/>
          </p:cNvSpPr>
          <p:nvPr>
            <p:ph sz="half" idx="1"/>
          </p:nvPr>
        </p:nvSpPr>
        <p:spPr>
          <a:xfrm>
            <a:off x="670720"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3"/>
          <p:cNvSpPr>
            <a:spLocks noGrp="1"/>
          </p:cNvSpPr>
          <p:nvPr>
            <p:ph sz="half" idx="2"/>
          </p:nvPr>
        </p:nvSpPr>
        <p:spPr>
          <a:xfrm>
            <a:off x="6288021"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3" name="Group 12"/>
          <p:cNvGrpSpPr/>
          <p:nvPr userDrawn="1"/>
        </p:nvGrpSpPr>
        <p:grpSpPr>
          <a:xfrm>
            <a:off x="-4235" y="5837238"/>
            <a:ext cx="12196235" cy="1020762"/>
            <a:chOff x="-1588" y="5838826"/>
            <a:chExt cx="9147176" cy="1020762"/>
          </a:xfrm>
        </p:grpSpPr>
        <p:sp>
          <p:nvSpPr>
            <p:cNvPr id="14" name="Freeform 11"/>
            <p:cNvSpPr>
              <a:spLocks/>
            </p:cNvSpPr>
            <p:nvPr userDrawn="1"/>
          </p:nvSpPr>
          <p:spPr bwMode="auto">
            <a:xfrm>
              <a:off x="-1588" y="5838826"/>
              <a:ext cx="9147176" cy="1020762"/>
            </a:xfrm>
            <a:custGeom>
              <a:avLst/>
              <a:gdLst>
                <a:gd name="T0" fmla="*/ 4096 w 4096"/>
                <a:gd name="T1" fmla="*/ 458 h 458"/>
                <a:gd name="T2" fmla="*/ 4096 w 4096"/>
                <a:gd name="T3" fmla="*/ 99 h 458"/>
                <a:gd name="T4" fmla="*/ 1958 w 4096"/>
                <a:gd name="T5" fmla="*/ 224 h 458"/>
                <a:gd name="T6" fmla="*/ 0 w 4096"/>
                <a:gd name="T7" fmla="*/ 62 h 458"/>
                <a:gd name="T8" fmla="*/ 0 w 4096"/>
                <a:gd name="T9" fmla="*/ 458 h 458"/>
                <a:gd name="T10" fmla="*/ 4096 w 4096"/>
                <a:gd name="T11" fmla="*/ 458 h 458"/>
              </a:gdLst>
              <a:ahLst/>
              <a:cxnLst>
                <a:cxn ang="0">
                  <a:pos x="T0" y="T1"/>
                </a:cxn>
                <a:cxn ang="0">
                  <a:pos x="T2" y="T3"/>
                </a:cxn>
                <a:cxn ang="0">
                  <a:pos x="T4" y="T5"/>
                </a:cxn>
                <a:cxn ang="0">
                  <a:pos x="T6" y="T7"/>
                </a:cxn>
                <a:cxn ang="0">
                  <a:pos x="T8" y="T9"/>
                </a:cxn>
                <a:cxn ang="0">
                  <a:pos x="T10" y="T11"/>
                </a:cxn>
              </a:cxnLst>
              <a:rect l="0" t="0" r="r" b="b"/>
              <a:pathLst>
                <a:path w="4096" h="458">
                  <a:moveTo>
                    <a:pt x="4096" y="458"/>
                  </a:moveTo>
                  <a:cubicBezTo>
                    <a:pt x="4096" y="99"/>
                    <a:pt x="4096" y="99"/>
                    <a:pt x="4096" y="99"/>
                  </a:cubicBezTo>
                  <a:cubicBezTo>
                    <a:pt x="3628" y="283"/>
                    <a:pt x="2767" y="441"/>
                    <a:pt x="1958" y="224"/>
                  </a:cubicBezTo>
                  <a:cubicBezTo>
                    <a:pt x="1153" y="6"/>
                    <a:pt x="568" y="0"/>
                    <a:pt x="0" y="62"/>
                  </a:cubicBezTo>
                  <a:cubicBezTo>
                    <a:pt x="0" y="458"/>
                    <a:pt x="0" y="458"/>
                    <a:pt x="0" y="458"/>
                  </a:cubicBezTo>
                  <a:lnTo>
                    <a:pt x="4096" y="458"/>
                  </a:lnTo>
                  <a:close/>
                </a:path>
              </a:pathLst>
            </a:custGeom>
            <a:solidFill>
              <a:srgbClr val="E20072"/>
            </a:solidFill>
            <a:ln>
              <a:noFill/>
            </a:ln>
          </p:spPr>
          <p:txBody>
            <a:bodyPr vert="horz" wrap="square" lIns="91440" tIns="45720" rIns="91440" bIns="45720" numCol="1" anchor="t" anchorCtr="0" compatLnSpc="1">
              <a:prstTxWarp prst="textNoShape">
                <a:avLst/>
              </a:prstTxWarp>
            </a:bodyPr>
            <a:lstStyle/>
            <a:p>
              <a:endParaRPr lang="en-GB" sz="1800">
                <a:solidFill>
                  <a:srgbClr val="58585A"/>
                </a:solidFill>
              </a:endParaRPr>
            </a:p>
          </p:txBody>
        </p:sp>
        <p:sp>
          <p:nvSpPr>
            <p:cNvPr id="15" name="Freeform 13"/>
            <p:cNvSpPr>
              <a:spLocks/>
            </p:cNvSpPr>
            <p:nvPr userDrawn="1"/>
          </p:nvSpPr>
          <p:spPr bwMode="auto">
            <a:xfrm>
              <a:off x="-1588" y="6032500"/>
              <a:ext cx="9132888" cy="568325"/>
            </a:xfrm>
            <a:custGeom>
              <a:avLst/>
              <a:gdLst>
                <a:gd name="T0" fmla="*/ 5685 w 5753"/>
                <a:gd name="T1" fmla="*/ 46 h 358"/>
                <a:gd name="T2" fmla="*/ 5412 w 5753"/>
                <a:gd name="T3" fmla="*/ 133 h 358"/>
                <a:gd name="T4" fmla="*/ 5276 w 5753"/>
                <a:gd name="T5" fmla="*/ 171 h 358"/>
                <a:gd name="T6" fmla="*/ 5003 w 5753"/>
                <a:gd name="T7" fmla="*/ 237 h 358"/>
                <a:gd name="T8" fmla="*/ 4866 w 5753"/>
                <a:gd name="T9" fmla="*/ 264 h 358"/>
                <a:gd name="T10" fmla="*/ 4593 w 5753"/>
                <a:gd name="T11" fmla="*/ 308 h 358"/>
                <a:gd name="T12" fmla="*/ 4457 w 5753"/>
                <a:gd name="T13" fmla="*/ 325 h 358"/>
                <a:gd name="T14" fmla="*/ 4187 w 5753"/>
                <a:gd name="T15" fmla="*/ 347 h 358"/>
                <a:gd name="T16" fmla="*/ 4052 w 5753"/>
                <a:gd name="T17" fmla="*/ 354 h 358"/>
                <a:gd name="T18" fmla="*/ 3786 w 5753"/>
                <a:gd name="T19" fmla="*/ 357 h 358"/>
                <a:gd name="T20" fmla="*/ 3655 w 5753"/>
                <a:gd name="T21" fmla="*/ 353 h 358"/>
                <a:gd name="T22" fmla="*/ 3396 w 5753"/>
                <a:gd name="T23" fmla="*/ 336 h 358"/>
                <a:gd name="T24" fmla="*/ 3268 w 5753"/>
                <a:gd name="T25" fmla="*/ 323 h 358"/>
                <a:gd name="T26" fmla="*/ 3016 w 5753"/>
                <a:gd name="T27" fmla="*/ 287 h 358"/>
                <a:gd name="T28" fmla="*/ 2894 w 5753"/>
                <a:gd name="T29" fmla="*/ 264 h 358"/>
                <a:gd name="T30" fmla="*/ 2653 w 5753"/>
                <a:gd name="T31" fmla="*/ 211 h 358"/>
                <a:gd name="T32" fmla="*/ 2444 w 5753"/>
                <a:gd name="T33" fmla="*/ 156 h 358"/>
                <a:gd name="T34" fmla="*/ 2162 w 5753"/>
                <a:gd name="T35" fmla="*/ 94 h 358"/>
                <a:gd name="T36" fmla="*/ 1878 w 5753"/>
                <a:gd name="T37" fmla="*/ 49 h 358"/>
                <a:gd name="T38" fmla="*/ 1593 w 5753"/>
                <a:gd name="T39" fmla="*/ 20 h 358"/>
                <a:gd name="T40" fmla="*/ 1310 w 5753"/>
                <a:gd name="T41" fmla="*/ 3 h 358"/>
                <a:gd name="T42" fmla="*/ 1034 w 5753"/>
                <a:gd name="T43" fmla="*/ 0 h 358"/>
                <a:gd name="T44" fmla="*/ 768 w 5753"/>
                <a:gd name="T45" fmla="*/ 7 h 358"/>
                <a:gd name="T46" fmla="*/ 515 w 5753"/>
                <a:gd name="T47" fmla="*/ 24 h 358"/>
                <a:gd name="T48" fmla="*/ 280 w 5753"/>
                <a:gd name="T49" fmla="*/ 49 h 358"/>
                <a:gd name="T50" fmla="*/ 66 w 5753"/>
                <a:gd name="T51" fmla="*/ 80 h 358"/>
                <a:gd name="T52" fmla="*/ 0 w 5753"/>
                <a:gd name="T53" fmla="*/ 93 h 358"/>
                <a:gd name="T54" fmla="*/ 135 w 5753"/>
                <a:gd name="T55" fmla="*/ 70 h 358"/>
                <a:gd name="T56" fmla="*/ 207 w 5753"/>
                <a:gd name="T57" fmla="*/ 59 h 358"/>
                <a:gd name="T58" fmla="*/ 357 w 5753"/>
                <a:gd name="T59" fmla="*/ 41 h 358"/>
                <a:gd name="T60" fmla="*/ 435 w 5753"/>
                <a:gd name="T61" fmla="*/ 32 h 358"/>
                <a:gd name="T62" fmla="*/ 598 w 5753"/>
                <a:gd name="T63" fmla="*/ 18 h 358"/>
                <a:gd name="T64" fmla="*/ 682 w 5753"/>
                <a:gd name="T65" fmla="*/ 13 h 358"/>
                <a:gd name="T66" fmla="*/ 855 w 5753"/>
                <a:gd name="T67" fmla="*/ 4 h 358"/>
                <a:gd name="T68" fmla="*/ 944 w 5753"/>
                <a:gd name="T69" fmla="*/ 3 h 358"/>
                <a:gd name="T70" fmla="*/ 1124 w 5753"/>
                <a:gd name="T71" fmla="*/ 1 h 358"/>
                <a:gd name="T72" fmla="*/ 1217 w 5753"/>
                <a:gd name="T73" fmla="*/ 1 h 358"/>
                <a:gd name="T74" fmla="*/ 1403 w 5753"/>
                <a:gd name="T75" fmla="*/ 8 h 358"/>
                <a:gd name="T76" fmla="*/ 1497 w 5753"/>
                <a:gd name="T77" fmla="*/ 14 h 358"/>
                <a:gd name="T78" fmla="*/ 1687 w 5753"/>
                <a:gd name="T79" fmla="*/ 28 h 358"/>
                <a:gd name="T80" fmla="*/ 1782 w 5753"/>
                <a:gd name="T81" fmla="*/ 38 h 358"/>
                <a:gd name="T82" fmla="*/ 1972 w 5753"/>
                <a:gd name="T83" fmla="*/ 63 h 358"/>
                <a:gd name="T84" fmla="*/ 2068 w 5753"/>
                <a:gd name="T85" fmla="*/ 79 h 358"/>
                <a:gd name="T86" fmla="*/ 2257 w 5753"/>
                <a:gd name="T87" fmla="*/ 114 h 358"/>
                <a:gd name="T88" fmla="*/ 2349 w 5753"/>
                <a:gd name="T89" fmla="*/ 133 h 358"/>
                <a:gd name="T90" fmla="*/ 2535 w 5753"/>
                <a:gd name="T91" fmla="*/ 181 h 358"/>
                <a:gd name="T92" fmla="*/ 2892 w 5753"/>
                <a:gd name="T93" fmla="*/ 266 h 358"/>
                <a:gd name="T94" fmla="*/ 3268 w 5753"/>
                <a:gd name="T95" fmla="*/ 323 h 358"/>
                <a:gd name="T96" fmla="*/ 3655 w 5753"/>
                <a:gd name="T97" fmla="*/ 354 h 358"/>
                <a:gd name="T98" fmla="*/ 4053 w 5753"/>
                <a:gd name="T99" fmla="*/ 354 h 358"/>
                <a:gd name="T100" fmla="*/ 4457 w 5753"/>
                <a:gd name="T101" fmla="*/ 326 h 358"/>
                <a:gd name="T102" fmla="*/ 4866 w 5753"/>
                <a:gd name="T103" fmla="*/ 266 h 358"/>
                <a:gd name="T104" fmla="*/ 5277 w 5753"/>
                <a:gd name="T105" fmla="*/ 173 h 358"/>
                <a:gd name="T106" fmla="*/ 5685 w 5753"/>
                <a:gd name="T107" fmla="*/ 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53" h="358">
                  <a:moveTo>
                    <a:pt x="5753" y="21"/>
                  </a:moveTo>
                  <a:lnTo>
                    <a:pt x="5685" y="46"/>
                  </a:lnTo>
                  <a:lnTo>
                    <a:pt x="5685" y="46"/>
                  </a:lnTo>
                  <a:lnTo>
                    <a:pt x="5549" y="91"/>
                  </a:lnTo>
                  <a:lnTo>
                    <a:pt x="5549" y="91"/>
                  </a:lnTo>
                  <a:lnTo>
                    <a:pt x="5412" y="133"/>
                  </a:lnTo>
                  <a:lnTo>
                    <a:pt x="5412" y="133"/>
                  </a:lnTo>
                  <a:lnTo>
                    <a:pt x="5276" y="171"/>
                  </a:lnTo>
                  <a:lnTo>
                    <a:pt x="5276" y="171"/>
                  </a:lnTo>
                  <a:lnTo>
                    <a:pt x="5139" y="207"/>
                  </a:lnTo>
                  <a:lnTo>
                    <a:pt x="5139" y="207"/>
                  </a:lnTo>
                  <a:lnTo>
                    <a:pt x="5003" y="237"/>
                  </a:lnTo>
                  <a:lnTo>
                    <a:pt x="5003" y="237"/>
                  </a:lnTo>
                  <a:lnTo>
                    <a:pt x="4866" y="264"/>
                  </a:lnTo>
                  <a:lnTo>
                    <a:pt x="4866" y="264"/>
                  </a:lnTo>
                  <a:lnTo>
                    <a:pt x="4730" y="288"/>
                  </a:lnTo>
                  <a:lnTo>
                    <a:pt x="4730" y="288"/>
                  </a:lnTo>
                  <a:lnTo>
                    <a:pt x="4593" y="308"/>
                  </a:lnTo>
                  <a:lnTo>
                    <a:pt x="4593" y="308"/>
                  </a:lnTo>
                  <a:lnTo>
                    <a:pt x="4457" y="325"/>
                  </a:lnTo>
                  <a:lnTo>
                    <a:pt x="4457" y="325"/>
                  </a:lnTo>
                  <a:lnTo>
                    <a:pt x="4322" y="337"/>
                  </a:lnTo>
                  <a:lnTo>
                    <a:pt x="4322" y="337"/>
                  </a:lnTo>
                  <a:lnTo>
                    <a:pt x="4187" y="347"/>
                  </a:lnTo>
                  <a:lnTo>
                    <a:pt x="4187" y="347"/>
                  </a:lnTo>
                  <a:lnTo>
                    <a:pt x="4052" y="354"/>
                  </a:lnTo>
                  <a:lnTo>
                    <a:pt x="4052" y="354"/>
                  </a:lnTo>
                  <a:lnTo>
                    <a:pt x="3919" y="357"/>
                  </a:lnTo>
                  <a:lnTo>
                    <a:pt x="3919" y="357"/>
                  </a:lnTo>
                  <a:lnTo>
                    <a:pt x="3786" y="357"/>
                  </a:lnTo>
                  <a:lnTo>
                    <a:pt x="3786" y="357"/>
                  </a:lnTo>
                  <a:lnTo>
                    <a:pt x="3655" y="353"/>
                  </a:lnTo>
                  <a:lnTo>
                    <a:pt x="3655" y="353"/>
                  </a:lnTo>
                  <a:lnTo>
                    <a:pt x="3524" y="346"/>
                  </a:lnTo>
                  <a:lnTo>
                    <a:pt x="3524" y="346"/>
                  </a:lnTo>
                  <a:lnTo>
                    <a:pt x="3396" y="336"/>
                  </a:lnTo>
                  <a:lnTo>
                    <a:pt x="3396" y="336"/>
                  </a:lnTo>
                  <a:lnTo>
                    <a:pt x="3268" y="323"/>
                  </a:lnTo>
                  <a:lnTo>
                    <a:pt x="3268" y="323"/>
                  </a:lnTo>
                  <a:lnTo>
                    <a:pt x="3141" y="306"/>
                  </a:lnTo>
                  <a:lnTo>
                    <a:pt x="3141" y="306"/>
                  </a:lnTo>
                  <a:lnTo>
                    <a:pt x="3016" y="287"/>
                  </a:lnTo>
                  <a:lnTo>
                    <a:pt x="3016" y="287"/>
                  </a:lnTo>
                  <a:lnTo>
                    <a:pt x="2894" y="264"/>
                  </a:lnTo>
                  <a:lnTo>
                    <a:pt x="2894" y="264"/>
                  </a:lnTo>
                  <a:lnTo>
                    <a:pt x="2771" y="239"/>
                  </a:lnTo>
                  <a:lnTo>
                    <a:pt x="2771" y="239"/>
                  </a:lnTo>
                  <a:lnTo>
                    <a:pt x="2653" y="211"/>
                  </a:lnTo>
                  <a:lnTo>
                    <a:pt x="2653" y="211"/>
                  </a:lnTo>
                  <a:lnTo>
                    <a:pt x="2535" y="180"/>
                  </a:lnTo>
                  <a:lnTo>
                    <a:pt x="2444" y="156"/>
                  </a:lnTo>
                  <a:lnTo>
                    <a:pt x="2351" y="133"/>
                  </a:lnTo>
                  <a:lnTo>
                    <a:pt x="2257" y="112"/>
                  </a:lnTo>
                  <a:lnTo>
                    <a:pt x="2162" y="94"/>
                  </a:lnTo>
                  <a:lnTo>
                    <a:pt x="2068" y="77"/>
                  </a:lnTo>
                  <a:lnTo>
                    <a:pt x="1972" y="62"/>
                  </a:lnTo>
                  <a:lnTo>
                    <a:pt x="1878" y="49"/>
                  </a:lnTo>
                  <a:lnTo>
                    <a:pt x="1782" y="38"/>
                  </a:lnTo>
                  <a:lnTo>
                    <a:pt x="1687" y="28"/>
                  </a:lnTo>
                  <a:lnTo>
                    <a:pt x="1593" y="20"/>
                  </a:lnTo>
                  <a:lnTo>
                    <a:pt x="1498" y="13"/>
                  </a:lnTo>
                  <a:lnTo>
                    <a:pt x="1404" y="7"/>
                  </a:lnTo>
                  <a:lnTo>
                    <a:pt x="1310" y="3"/>
                  </a:lnTo>
                  <a:lnTo>
                    <a:pt x="1217" y="1"/>
                  </a:lnTo>
                  <a:lnTo>
                    <a:pt x="1124" y="0"/>
                  </a:lnTo>
                  <a:lnTo>
                    <a:pt x="1034" y="0"/>
                  </a:lnTo>
                  <a:lnTo>
                    <a:pt x="944" y="1"/>
                  </a:lnTo>
                  <a:lnTo>
                    <a:pt x="855" y="4"/>
                  </a:lnTo>
                  <a:lnTo>
                    <a:pt x="768" y="7"/>
                  </a:lnTo>
                  <a:lnTo>
                    <a:pt x="682" y="11"/>
                  </a:lnTo>
                  <a:lnTo>
                    <a:pt x="598" y="17"/>
                  </a:lnTo>
                  <a:lnTo>
                    <a:pt x="515" y="24"/>
                  </a:lnTo>
                  <a:lnTo>
                    <a:pt x="435" y="31"/>
                  </a:lnTo>
                  <a:lnTo>
                    <a:pt x="356" y="39"/>
                  </a:lnTo>
                  <a:lnTo>
                    <a:pt x="280" y="49"/>
                  </a:lnTo>
                  <a:lnTo>
                    <a:pt x="207" y="59"/>
                  </a:lnTo>
                  <a:lnTo>
                    <a:pt x="135" y="69"/>
                  </a:lnTo>
                  <a:lnTo>
                    <a:pt x="66" y="80"/>
                  </a:lnTo>
                  <a:lnTo>
                    <a:pt x="0" y="91"/>
                  </a:lnTo>
                  <a:lnTo>
                    <a:pt x="0" y="93"/>
                  </a:lnTo>
                  <a:lnTo>
                    <a:pt x="0" y="93"/>
                  </a:lnTo>
                  <a:lnTo>
                    <a:pt x="66" y="80"/>
                  </a:lnTo>
                  <a:lnTo>
                    <a:pt x="66" y="80"/>
                  </a:lnTo>
                  <a:lnTo>
                    <a:pt x="135" y="70"/>
                  </a:lnTo>
                  <a:lnTo>
                    <a:pt x="135" y="70"/>
                  </a:lnTo>
                  <a:lnTo>
                    <a:pt x="207" y="59"/>
                  </a:lnTo>
                  <a:lnTo>
                    <a:pt x="207" y="59"/>
                  </a:lnTo>
                  <a:lnTo>
                    <a:pt x="280" y="49"/>
                  </a:lnTo>
                  <a:lnTo>
                    <a:pt x="280" y="49"/>
                  </a:lnTo>
                  <a:lnTo>
                    <a:pt x="357" y="41"/>
                  </a:lnTo>
                  <a:lnTo>
                    <a:pt x="357" y="41"/>
                  </a:lnTo>
                  <a:lnTo>
                    <a:pt x="435" y="32"/>
                  </a:lnTo>
                  <a:lnTo>
                    <a:pt x="435" y="32"/>
                  </a:lnTo>
                  <a:lnTo>
                    <a:pt x="516" y="25"/>
                  </a:lnTo>
                  <a:lnTo>
                    <a:pt x="516" y="25"/>
                  </a:lnTo>
                  <a:lnTo>
                    <a:pt x="598" y="18"/>
                  </a:lnTo>
                  <a:lnTo>
                    <a:pt x="598" y="18"/>
                  </a:lnTo>
                  <a:lnTo>
                    <a:pt x="682" y="13"/>
                  </a:lnTo>
                  <a:lnTo>
                    <a:pt x="682" y="13"/>
                  </a:lnTo>
                  <a:lnTo>
                    <a:pt x="768" y="8"/>
                  </a:lnTo>
                  <a:lnTo>
                    <a:pt x="768" y="8"/>
                  </a:lnTo>
                  <a:lnTo>
                    <a:pt x="855" y="4"/>
                  </a:lnTo>
                  <a:lnTo>
                    <a:pt x="855" y="4"/>
                  </a:lnTo>
                  <a:lnTo>
                    <a:pt x="944" y="3"/>
                  </a:lnTo>
                  <a:lnTo>
                    <a:pt x="944" y="3"/>
                  </a:lnTo>
                  <a:lnTo>
                    <a:pt x="1034" y="1"/>
                  </a:lnTo>
                  <a:lnTo>
                    <a:pt x="1034" y="1"/>
                  </a:lnTo>
                  <a:lnTo>
                    <a:pt x="1124" y="1"/>
                  </a:lnTo>
                  <a:lnTo>
                    <a:pt x="1124" y="1"/>
                  </a:lnTo>
                  <a:lnTo>
                    <a:pt x="1217" y="1"/>
                  </a:lnTo>
                  <a:lnTo>
                    <a:pt x="1217" y="1"/>
                  </a:lnTo>
                  <a:lnTo>
                    <a:pt x="1310" y="4"/>
                  </a:lnTo>
                  <a:lnTo>
                    <a:pt x="1310" y="4"/>
                  </a:lnTo>
                  <a:lnTo>
                    <a:pt x="1403" y="8"/>
                  </a:lnTo>
                  <a:lnTo>
                    <a:pt x="1403" y="8"/>
                  </a:lnTo>
                  <a:lnTo>
                    <a:pt x="1497" y="14"/>
                  </a:lnTo>
                  <a:lnTo>
                    <a:pt x="1497" y="14"/>
                  </a:lnTo>
                  <a:lnTo>
                    <a:pt x="1593" y="20"/>
                  </a:lnTo>
                  <a:lnTo>
                    <a:pt x="1593" y="20"/>
                  </a:lnTo>
                  <a:lnTo>
                    <a:pt x="1687" y="28"/>
                  </a:lnTo>
                  <a:lnTo>
                    <a:pt x="1687" y="28"/>
                  </a:lnTo>
                  <a:lnTo>
                    <a:pt x="1782" y="38"/>
                  </a:lnTo>
                  <a:lnTo>
                    <a:pt x="1782" y="38"/>
                  </a:lnTo>
                  <a:lnTo>
                    <a:pt x="1878" y="51"/>
                  </a:lnTo>
                  <a:lnTo>
                    <a:pt x="1878" y="51"/>
                  </a:lnTo>
                  <a:lnTo>
                    <a:pt x="1972" y="63"/>
                  </a:lnTo>
                  <a:lnTo>
                    <a:pt x="1972" y="63"/>
                  </a:lnTo>
                  <a:lnTo>
                    <a:pt x="2068" y="79"/>
                  </a:lnTo>
                  <a:lnTo>
                    <a:pt x="2068" y="79"/>
                  </a:lnTo>
                  <a:lnTo>
                    <a:pt x="2162" y="94"/>
                  </a:lnTo>
                  <a:lnTo>
                    <a:pt x="2162" y="94"/>
                  </a:lnTo>
                  <a:lnTo>
                    <a:pt x="2257" y="114"/>
                  </a:lnTo>
                  <a:lnTo>
                    <a:pt x="2257" y="114"/>
                  </a:lnTo>
                  <a:lnTo>
                    <a:pt x="2349" y="133"/>
                  </a:lnTo>
                  <a:lnTo>
                    <a:pt x="2349" y="133"/>
                  </a:lnTo>
                  <a:lnTo>
                    <a:pt x="2442" y="156"/>
                  </a:lnTo>
                  <a:lnTo>
                    <a:pt x="2442" y="156"/>
                  </a:lnTo>
                  <a:lnTo>
                    <a:pt x="2535" y="181"/>
                  </a:lnTo>
                  <a:lnTo>
                    <a:pt x="2652" y="212"/>
                  </a:lnTo>
                  <a:lnTo>
                    <a:pt x="2771" y="240"/>
                  </a:lnTo>
                  <a:lnTo>
                    <a:pt x="2892" y="266"/>
                  </a:lnTo>
                  <a:lnTo>
                    <a:pt x="3016" y="288"/>
                  </a:lnTo>
                  <a:lnTo>
                    <a:pt x="3141" y="308"/>
                  </a:lnTo>
                  <a:lnTo>
                    <a:pt x="3268" y="323"/>
                  </a:lnTo>
                  <a:lnTo>
                    <a:pt x="3395" y="337"/>
                  </a:lnTo>
                  <a:lnTo>
                    <a:pt x="3524" y="347"/>
                  </a:lnTo>
                  <a:lnTo>
                    <a:pt x="3655" y="354"/>
                  </a:lnTo>
                  <a:lnTo>
                    <a:pt x="3786" y="357"/>
                  </a:lnTo>
                  <a:lnTo>
                    <a:pt x="3919" y="358"/>
                  </a:lnTo>
                  <a:lnTo>
                    <a:pt x="4053" y="354"/>
                  </a:lnTo>
                  <a:lnTo>
                    <a:pt x="4187" y="349"/>
                  </a:lnTo>
                  <a:lnTo>
                    <a:pt x="4322" y="339"/>
                  </a:lnTo>
                  <a:lnTo>
                    <a:pt x="4457" y="326"/>
                  </a:lnTo>
                  <a:lnTo>
                    <a:pt x="4593" y="309"/>
                  </a:lnTo>
                  <a:lnTo>
                    <a:pt x="4730" y="289"/>
                  </a:lnTo>
                  <a:lnTo>
                    <a:pt x="4866" y="266"/>
                  </a:lnTo>
                  <a:lnTo>
                    <a:pt x="5003" y="237"/>
                  </a:lnTo>
                  <a:lnTo>
                    <a:pt x="5139" y="208"/>
                  </a:lnTo>
                  <a:lnTo>
                    <a:pt x="5277" y="173"/>
                  </a:lnTo>
                  <a:lnTo>
                    <a:pt x="5414" y="135"/>
                  </a:lnTo>
                  <a:lnTo>
                    <a:pt x="5550" y="93"/>
                  </a:lnTo>
                  <a:lnTo>
                    <a:pt x="5685" y="46"/>
                  </a:lnTo>
                  <a:lnTo>
                    <a:pt x="5753" y="21"/>
                  </a:lnTo>
                </a:path>
              </a:pathLst>
            </a:custGeom>
            <a:noFill/>
            <a:ln w="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800">
                <a:solidFill>
                  <a:srgbClr val="58585A"/>
                </a:solidFill>
              </a:endParaRPr>
            </a:p>
          </p:txBody>
        </p:sp>
      </p:grpSp>
      <p:sp>
        <p:nvSpPr>
          <p:cNvPr id="11" name="TextBox 10"/>
          <p:cNvSpPr txBox="1"/>
          <p:nvPr userDrawn="1"/>
        </p:nvSpPr>
        <p:spPr>
          <a:xfrm>
            <a:off x="321734" y="6492558"/>
            <a:ext cx="1952779" cy="92333"/>
          </a:xfrm>
          <a:prstGeom prst="rect">
            <a:avLst/>
          </a:prstGeom>
          <a:noFill/>
        </p:spPr>
        <p:txBody>
          <a:bodyPr wrap="none" tIns="0" bIns="0" rtlCol="0">
            <a:spAutoFit/>
          </a:bodyPr>
          <a:lstStyle/>
          <a:p>
            <a:r>
              <a:rPr lang="en-GB" sz="600" dirty="0">
                <a:solidFill>
                  <a:srgbClr val="FFFFFF"/>
                </a:solidFill>
              </a:rPr>
              <a:t>© The Insights Group Ltd, 2014. All rights reserved.</a:t>
            </a:r>
          </a:p>
        </p:txBody>
      </p:sp>
    </p:spTree>
    <p:extLst>
      <p:ext uri="{BB962C8B-B14F-4D97-AF65-F5344CB8AC3E}">
        <p14:creationId xmlns:p14="http://schemas.microsoft.com/office/powerpoint/2010/main" val="23242426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Grey - 2 Columns">
    <p:spTree>
      <p:nvGrpSpPr>
        <p:cNvPr id="1" name=""/>
        <p:cNvGrpSpPr/>
        <p:nvPr/>
      </p:nvGrpSpPr>
      <p:grpSpPr>
        <a:xfrm>
          <a:off x="0" y="0"/>
          <a:ext cx="0" cy="0"/>
          <a:chOff x="0" y="0"/>
          <a:chExt cx="0" cy="0"/>
        </a:xfrm>
      </p:grpSpPr>
      <p:sp>
        <p:nvSpPr>
          <p:cNvPr id="2" name="Title 1"/>
          <p:cNvSpPr>
            <a:spLocks noGrp="1"/>
          </p:cNvSpPr>
          <p:nvPr>
            <p:ph type="title"/>
          </p:nvPr>
        </p:nvSpPr>
        <p:spPr>
          <a:xfrm>
            <a:off x="670720" y="188640"/>
            <a:ext cx="11521280" cy="1143000"/>
          </a:xfrm>
        </p:spPr>
        <p:txBody>
          <a:bodyPr/>
          <a:lstStyle>
            <a:lvl1pPr>
              <a:defRPr>
                <a:solidFill>
                  <a:schemeClr val="tx2"/>
                </a:solidFill>
              </a:defRPr>
            </a:lvl1pPr>
          </a:lstStyle>
          <a:p>
            <a:r>
              <a:rPr lang="en-US"/>
              <a:t>Click to edit Master title style</a:t>
            </a:r>
            <a:endParaRPr lang="en-GB" dirty="0"/>
          </a:p>
        </p:txBody>
      </p:sp>
      <p:sp>
        <p:nvSpPr>
          <p:cNvPr id="8" name="Content Placeholder 2"/>
          <p:cNvSpPr>
            <a:spLocks noGrp="1"/>
          </p:cNvSpPr>
          <p:nvPr>
            <p:ph sz="half" idx="1"/>
          </p:nvPr>
        </p:nvSpPr>
        <p:spPr>
          <a:xfrm>
            <a:off x="670720"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3"/>
          <p:cNvSpPr>
            <a:spLocks noGrp="1"/>
          </p:cNvSpPr>
          <p:nvPr>
            <p:ph sz="half" idx="2"/>
          </p:nvPr>
        </p:nvSpPr>
        <p:spPr>
          <a:xfrm>
            <a:off x="6288021"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3" name="Group 12"/>
          <p:cNvGrpSpPr/>
          <p:nvPr userDrawn="1"/>
        </p:nvGrpSpPr>
        <p:grpSpPr>
          <a:xfrm>
            <a:off x="-4235" y="5837238"/>
            <a:ext cx="12196235" cy="1020762"/>
            <a:chOff x="-1588" y="5838826"/>
            <a:chExt cx="9147176" cy="1020762"/>
          </a:xfrm>
        </p:grpSpPr>
        <p:sp>
          <p:nvSpPr>
            <p:cNvPr id="14" name="Freeform 11"/>
            <p:cNvSpPr>
              <a:spLocks/>
            </p:cNvSpPr>
            <p:nvPr userDrawn="1"/>
          </p:nvSpPr>
          <p:spPr bwMode="auto">
            <a:xfrm>
              <a:off x="-1588" y="5838826"/>
              <a:ext cx="9147176" cy="1020762"/>
            </a:xfrm>
            <a:custGeom>
              <a:avLst/>
              <a:gdLst>
                <a:gd name="T0" fmla="*/ 4096 w 4096"/>
                <a:gd name="T1" fmla="*/ 458 h 458"/>
                <a:gd name="T2" fmla="*/ 4096 w 4096"/>
                <a:gd name="T3" fmla="*/ 99 h 458"/>
                <a:gd name="T4" fmla="*/ 1958 w 4096"/>
                <a:gd name="T5" fmla="*/ 224 h 458"/>
                <a:gd name="T6" fmla="*/ 0 w 4096"/>
                <a:gd name="T7" fmla="*/ 62 h 458"/>
                <a:gd name="T8" fmla="*/ 0 w 4096"/>
                <a:gd name="T9" fmla="*/ 458 h 458"/>
                <a:gd name="T10" fmla="*/ 4096 w 4096"/>
                <a:gd name="T11" fmla="*/ 458 h 458"/>
              </a:gdLst>
              <a:ahLst/>
              <a:cxnLst>
                <a:cxn ang="0">
                  <a:pos x="T0" y="T1"/>
                </a:cxn>
                <a:cxn ang="0">
                  <a:pos x="T2" y="T3"/>
                </a:cxn>
                <a:cxn ang="0">
                  <a:pos x="T4" y="T5"/>
                </a:cxn>
                <a:cxn ang="0">
                  <a:pos x="T6" y="T7"/>
                </a:cxn>
                <a:cxn ang="0">
                  <a:pos x="T8" y="T9"/>
                </a:cxn>
                <a:cxn ang="0">
                  <a:pos x="T10" y="T11"/>
                </a:cxn>
              </a:cxnLst>
              <a:rect l="0" t="0" r="r" b="b"/>
              <a:pathLst>
                <a:path w="4096" h="458">
                  <a:moveTo>
                    <a:pt x="4096" y="458"/>
                  </a:moveTo>
                  <a:cubicBezTo>
                    <a:pt x="4096" y="99"/>
                    <a:pt x="4096" y="99"/>
                    <a:pt x="4096" y="99"/>
                  </a:cubicBezTo>
                  <a:cubicBezTo>
                    <a:pt x="3628" y="283"/>
                    <a:pt x="2767" y="441"/>
                    <a:pt x="1958" y="224"/>
                  </a:cubicBezTo>
                  <a:cubicBezTo>
                    <a:pt x="1153" y="6"/>
                    <a:pt x="568" y="0"/>
                    <a:pt x="0" y="62"/>
                  </a:cubicBezTo>
                  <a:cubicBezTo>
                    <a:pt x="0" y="458"/>
                    <a:pt x="0" y="458"/>
                    <a:pt x="0" y="458"/>
                  </a:cubicBezTo>
                  <a:lnTo>
                    <a:pt x="4096" y="458"/>
                  </a:lnTo>
                  <a:close/>
                </a:path>
              </a:pathLst>
            </a:custGeom>
            <a:solidFill>
              <a:srgbClr val="C9D200"/>
            </a:solidFill>
            <a:ln>
              <a:noFill/>
            </a:ln>
          </p:spPr>
          <p:txBody>
            <a:bodyPr vert="horz" wrap="square" lIns="91440" tIns="45720" rIns="91440" bIns="45720" numCol="1" anchor="t" anchorCtr="0" compatLnSpc="1">
              <a:prstTxWarp prst="textNoShape">
                <a:avLst/>
              </a:prstTxWarp>
            </a:bodyPr>
            <a:lstStyle/>
            <a:p>
              <a:endParaRPr lang="en-GB" sz="1800">
                <a:solidFill>
                  <a:srgbClr val="58585A"/>
                </a:solidFill>
              </a:endParaRPr>
            </a:p>
          </p:txBody>
        </p:sp>
        <p:sp>
          <p:nvSpPr>
            <p:cNvPr id="15" name="Freeform 13"/>
            <p:cNvSpPr>
              <a:spLocks/>
            </p:cNvSpPr>
            <p:nvPr userDrawn="1"/>
          </p:nvSpPr>
          <p:spPr bwMode="auto">
            <a:xfrm>
              <a:off x="-1588" y="6032500"/>
              <a:ext cx="9132888" cy="568325"/>
            </a:xfrm>
            <a:custGeom>
              <a:avLst/>
              <a:gdLst>
                <a:gd name="T0" fmla="*/ 5685 w 5753"/>
                <a:gd name="T1" fmla="*/ 46 h 358"/>
                <a:gd name="T2" fmla="*/ 5412 w 5753"/>
                <a:gd name="T3" fmla="*/ 133 h 358"/>
                <a:gd name="T4" fmla="*/ 5276 w 5753"/>
                <a:gd name="T5" fmla="*/ 171 h 358"/>
                <a:gd name="T6" fmla="*/ 5003 w 5753"/>
                <a:gd name="T7" fmla="*/ 237 h 358"/>
                <a:gd name="T8" fmla="*/ 4866 w 5753"/>
                <a:gd name="T9" fmla="*/ 264 h 358"/>
                <a:gd name="T10" fmla="*/ 4593 w 5753"/>
                <a:gd name="T11" fmla="*/ 308 h 358"/>
                <a:gd name="T12" fmla="*/ 4457 w 5753"/>
                <a:gd name="T13" fmla="*/ 325 h 358"/>
                <a:gd name="T14" fmla="*/ 4187 w 5753"/>
                <a:gd name="T15" fmla="*/ 347 h 358"/>
                <a:gd name="T16" fmla="*/ 4052 w 5753"/>
                <a:gd name="T17" fmla="*/ 354 h 358"/>
                <a:gd name="T18" fmla="*/ 3786 w 5753"/>
                <a:gd name="T19" fmla="*/ 357 h 358"/>
                <a:gd name="T20" fmla="*/ 3655 w 5753"/>
                <a:gd name="T21" fmla="*/ 353 h 358"/>
                <a:gd name="T22" fmla="*/ 3396 w 5753"/>
                <a:gd name="T23" fmla="*/ 336 h 358"/>
                <a:gd name="T24" fmla="*/ 3268 w 5753"/>
                <a:gd name="T25" fmla="*/ 323 h 358"/>
                <a:gd name="T26" fmla="*/ 3016 w 5753"/>
                <a:gd name="T27" fmla="*/ 287 h 358"/>
                <a:gd name="T28" fmla="*/ 2894 w 5753"/>
                <a:gd name="T29" fmla="*/ 264 h 358"/>
                <a:gd name="T30" fmla="*/ 2653 w 5753"/>
                <a:gd name="T31" fmla="*/ 211 h 358"/>
                <a:gd name="T32" fmla="*/ 2444 w 5753"/>
                <a:gd name="T33" fmla="*/ 156 h 358"/>
                <a:gd name="T34" fmla="*/ 2162 w 5753"/>
                <a:gd name="T35" fmla="*/ 94 h 358"/>
                <a:gd name="T36" fmla="*/ 1878 w 5753"/>
                <a:gd name="T37" fmla="*/ 49 h 358"/>
                <a:gd name="T38" fmla="*/ 1593 w 5753"/>
                <a:gd name="T39" fmla="*/ 20 h 358"/>
                <a:gd name="T40" fmla="*/ 1310 w 5753"/>
                <a:gd name="T41" fmla="*/ 3 h 358"/>
                <a:gd name="T42" fmla="*/ 1034 w 5753"/>
                <a:gd name="T43" fmla="*/ 0 h 358"/>
                <a:gd name="T44" fmla="*/ 768 w 5753"/>
                <a:gd name="T45" fmla="*/ 7 h 358"/>
                <a:gd name="T46" fmla="*/ 515 w 5753"/>
                <a:gd name="T47" fmla="*/ 24 h 358"/>
                <a:gd name="T48" fmla="*/ 280 w 5753"/>
                <a:gd name="T49" fmla="*/ 49 h 358"/>
                <a:gd name="T50" fmla="*/ 66 w 5753"/>
                <a:gd name="T51" fmla="*/ 80 h 358"/>
                <a:gd name="T52" fmla="*/ 0 w 5753"/>
                <a:gd name="T53" fmla="*/ 93 h 358"/>
                <a:gd name="T54" fmla="*/ 135 w 5753"/>
                <a:gd name="T55" fmla="*/ 70 h 358"/>
                <a:gd name="T56" fmla="*/ 207 w 5753"/>
                <a:gd name="T57" fmla="*/ 59 h 358"/>
                <a:gd name="T58" fmla="*/ 357 w 5753"/>
                <a:gd name="T59" fmla="*/ 41 h 358"/>
                <a:gd name="T60" fmla="*/ 435 w 5753"/>
                <a:gd name="T61" fmla="*/ 32 h 358"/>
                <a:gd name="T62" fmla="*/ 598 w 5753"/>
                <a:gd name="T63" fmla="*/ 18 h 358"/>
                <a:gd name="T64" fmla="*/ 682 w 5753"/>
                <a:gd name="T65" fmla="*/ 13 h 358"/>
                <a:gd name="T66" fmla="*/ 855 w 5753"/>
                <a:gd name="T67" fmla="*/ 4 h 358"/>
                <a:gd name="T68" fmla="*/ 944 w 5753"/>
                <a:gd name="T69" fmla="*/ 3 h 358"/>
                <a:gd name="T70" fmla="*/ 1124 w 5753"/>
                <a:gd name="T71" fmla="*/ 1 h 358"/>
                <a:gd name="T72" fmla="*/ 1217 w 5753"/>
                <a:gd name="T73" fmla="*/ 1 h 358"/>
                <a:gd name="T74" fmla="*/ 1403 w 5753"/>
                <a:gd name="T75" fmla="*/ 8 h 358"/>
                <a:gd name="T76" fmla="*/ 1497 w 5753"/>
                <a:gd name="T77" fmla="*/ 14 h 358"/>
                <a:gd name="T78" fmla="*/ 1687 w 5753"/>
                <a:gd name="T79" fmla="*/ 28 h 358"/>
                <a:gd name="T80" fmla="*/ 1782 w 5753"/>
                <a:gd name="T81" fmla="*/ 38 h 358"/>
                <a:gd name="T82" fmla="*/ 1972 w 5753"/>
                <a:gd name="T83" fmla="*/ 63 h 358"/>
                <a:gd name="T84" fmla="*/ 2068 w 5753"/>
                <a:gd name="T85" fmla="*/ 79 h 358"/>
                <a:gd name="T86" fmla="*/ 2257 w 5753"/>
                <a:gd name="T87" fmla="*/ 114 h 358"/>
                <a:gd name="T88" fmla="*/ 2349 w 5753"/>
                <a:gd name="T89" fmla="*/ 133 h 358"/>
                <a:gd name="T90" fmla="*/ 2535 w 5753"/>
                <a:gd name="T91" fmla="*/ 181 h 358"/>
                <a:gd name="T92" fmla="*/ 2892 w 5753"/>
                <a:gd name="T93" fmla="*/ 266 h 358"/>
                <a:gd name="T94" fmla="*/ 3268 w 5753"/>
                <a:gd name="T95" fmla="*/ 323 h 358"/>
                <a:gd name="T96" fmla="*/ 3655 w 5753"/>
                <a:gd name="T97" fmla="*/ 354 h 358"/>
                <a:gd name="T98" fmla="*/ 4053 w 5753"/>
                <a:gd name="T99" fmla="*/ 354 h 358"/>
                <a:gd name="T100" fmla="*/ 4457 w 5753"/>
                <a:gd name="T101" fmla="*/ 326 h 358"/>
                <a:gd name="T102" fmla="*/ 4866 w 5753"/>
                <a:gd name="T103" fmla="*/ 266 h 358"/>
                <a:gd name="T104" fmla="*/ 5277 w 5753"/>
                <a:gd name="T105" fmla="*/ 173 h 358"/>
                <a:gd name="T106" fmla="*/ 5685 w 5753"/>
                <a:gd name="T107" fmla="*/ 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53" h="358">
                  <a:moveTo>
                    <a:pt x="5753" y="21"/>
                  </a:moveTo>
                  <a:lnTo>
                    <a:pt x="5685" y="46"/>
                  </a:lnTo>
                  <a:lnTo>
                    <a:pt x="5685" y="46"/>
                  </a:lnTo>
                  <a:lnTo>
                    <a:pt x="5549" y="91"/>
                  </a:lnTo>
                  <a:lnTo>
                    <a:pt x="5549" y="91"/>
                  </a:lnTo>
                  <a:lnTo>
                    <a:pt x="5412" y="133"/>
                  </a:lnTo>
                  <a:lnTo>
                    <a:pt x="5412" y="133"/>
                  </a:lnTo>
                  <a:lnTo>
                    <a:pt x="5276" y="171"/>
                  </a:lnTo>
                  <a:lnTo>
                    <a:pt x="5276" y="171"/>
                  </a:lnTo>
                  <a:lnTo>
                    <a:pt x="5139" y="207"/>
                  </a:lnTo>
                  <a:lnTo>
                    <a:pt x="5139" y="207"/>
                  </a:lnTo>
                  <a:lnTo>
                    <a:pt x="5003" y="237"/>
                  </a:lnTo>
                  <a:lnTo>
                    <a:pt x="5003" y="237"/>
                  </a:lnTo>
                  <a:lnTo>
                    <a:pt x="4866" y="264"/>
                  </a:lnTo>
                  <a:lnTo>
                    <a:pt x="4866" y="264"/>
                  </a:lnTo>
                  <a:lnTo>
                    <a:pt x="4730" y="288"/>
                  </a:lnTo>
                  <a:lnTo>
                    <a:pt x="4730" y="288"/>
                  </a:lnTo>
                  <a:lnTo>
                    <a:pt x="4593" y="308"/>
                  </a:lnTo>
                  <a:lnTo>
                    <a:pt x="4593" y="308"/>
                  </a:lnTo>
                  <a:lnTo>
                    <a:pt x="4457" y="325"/>
                  </a:lnTo>
                  <a:lnTo>
                    <a:pt x="4457" y="325"/>
                  </a:lnTo>
                  <a:lnTo>
                    <a:pt x="4322" y="337"/>
                  </a:lnTo>
                  <a:lnTo>
                    <a:pt x="4322" y="337"/>
                  </a:lnTo>
                  <a:lnTo>
                    <a:pt x="4187" y="347"/>
                  </a:lnTo>
                  <a:lnTo>
                    <a:pt x="4187" y="347"/>
                  </a:lnTo>
                  <a:lnTo>
                    <a:pt x="4052" y="354"/>
                  </a:lnTo>
                  <a:lnTo>
                    <a:pt x="4052" y="354"/>
                  </a:lnTo>
                  <a:lnTo>
                    <a:pt x="3919" y="357"/>
                  </a:lnTo>
                  <a:lnTo>
                    <a:pt x="3919" y="357"/>
                  </a:lnTo>
                  <a:lnTo>
                    <a:pt x="3786" y="357"/>
                  </a:lnTo>
                  <a:lnTo>
                    <a:pt x="3786" y="357"/>
                  </a:lnTo>
                  <a:lnTo>
                    <a:pt x="3655" y="353"/>
                  </a:lnTo>
                  <a:lnTo>
                    <a:pt x="3655" y="353"/>
                  </a:lnTo>
                  <a:lnTo>
                    <a:pt x="3524" y="346"/>
                  </a:lnTo>
                  <a:lnTo>
                    <a:pt x="3524" y="346"/>
                  </a:lnTo>
                  <a:lnTo>
                    <a:pt x="3396" y="336"/>
                  </a:lnTo>
                  <a:lnTo>
                    <a:pt x="3396" y="336"/>
                  </a:lnTo>
                  <a:lnTo>
                    <a:pt x="3268" y="323"/>
                  </a:lnTo>
                  <a:lnTo>
                    <a:pt x="3268" y="323"/>
                  </a:lnTo>
                  <a:lnTo>
                    <a:pt x="3141" y="306"/>
                  </a:lnTo>
                  <a:lnTo>
                    <a:pt x="3141" y="306"/>
                  </a:lnTo>
                  <a:lnTo>
                    <a:pt x="3016" y="287"/>
                  </a:lnTo>
                  <a:lnTo>
                    <a:pt x="3016" y="287"/>
                  </a:lnTo>
                  <a:lnTo>
                    <a:pt x="2894" y="264"/>
                  </a:lnTo>
                  <a:lnTo>
                    <a:pt x="2894" y="264"/>
                  </a:lnTo>
                  <a:lnTo>
                    <a:pt x="2771" y="239"/>
                  </a:lnTo>
                  <a:lnTo>
                    <a:pt x="2771" y="239"/>
                  </a:lnTo>
                  <a:lnTo>
                    <a:pt x="2653" y="211"/>
                  </a:lnTo>
                  <a:lnTo>
                    <a:pt x="2653" y="211"/>
                  </a:lnTo>
                  <a:lnTo>
                    <a:pt x="2535" y="180"/>
                  </a:lnTo>
                  <a:lnTo>
                    <a:pt x="2444" y="156"/>
                  </a:lnTo>
                  <a:lnTo>
                    <a:pt x="2351" y="133"/>
                  </a:lnTo>
                  <a:lnTo>
                    <a:pt x="2257" y="112"/>
                  </a:lnTo>
                  <a:lnTo>
                    <a:pt x="2162" y="94"/>
                  </a:lnTo>
                  <a:lnTo>
                    <a:pt x="2068" y="77"/>
                  </a:lnTo>
                  <a:lnTo>
                    <a:pt x="1972" y="62"/>
                  </a:lnTo>
                  <a:lnTo>
                    <a:pt x="1878" y="49"/>
                  </a:lnTo>
                  <a:lnTo>
                    <a:pt x="1782" y="38"/>
                  </a:lnTo>
                  <a:lnTo>
                    <a:pt x="1687" y="28"/>
                  </a:lnTo>
                  <a:lnTo>
                    <a:pt x="1593" y="20"/>
                  </a:lnTo>
                  <a:lnTo>
                    <a:pt x="1498" y="13"/>
                  </a:lnTo>
                  <a:lnTo>
                    <a:pt x="1404" y="7"/>
                  </a:lnTo>
                  <a:lnTo>
                    <a:pt x="1310" y="3"/>
                  </a:lnTo>
                  <a:lnTo>
                    <a:pt x="1217" y="1"/>
                  </a:lnTo>
                  <a:lnTo>
                    <a:pt x="1124" y="0"/>
                  </a:lnTo>
                  <a:lnTo>
                    <a:pt x="1034" y="0"/>
                  </a:lnTo>
                  <a:lnTo>
                    <a:pt x="944" y="1"/>
                  </a:lnTo>
                  <a:lnTo>
                    <a:pt x="855" y="4"/>
                  </a:lnTo>
                  <a:lnTo>
                    <a:pt x="768" y="7"/>
                  </a:lnTo>
                  <a:lnTo>
                    <a:pt x="682" y="11"/>
                  </a:lnTo>
                  <a:lnTo>
                    <a:pt x="598" y="17"/>
                  </a:lnTo>
                  <a:lnTo>
                    <a:pt x="515" y="24"/>
                  </a:lnTo>
                  <a:lnTo>
                    <a:pt x="435" y="31"/>
                  </a:lnTo>
                  <a:lnTo>
                    <a:pt x="356" y="39"/>
                  </a:lnTo>
                  <a:lnTo>
                    <a:pt x="280" y="49"/>
                  </a:lnTo>
                  <a:lnTo>
                    <a:pt x="207" y="59"/>
                  </a:lnTo>
                  <a:lnTo>
                    <a:pt x="135" y="69"/>
                  </a:lnTo>
                  <a:lnTo>
                    <a:pt x="66" y="80"/>
                  </a:lnTo>
                  <a:lnTo>
                    <a:pt x="0" y="91"/>
                  </a:lnTo>
                  <a:lnTo>
                    <a:pt x="0" y="93"/>
                  </a:lnTo>
                  <a:lnTo>
                    <a:pt x="0" y="93"/>
                  </a:lnTo>
                  <a:lnTo>
                    <a:pt x="66" y="80"/>
                  </a:lnTo>
                  <a:lnTo>
                    <a:pt x="66" y="80"/>
                  </a:lnTo>
                  <a:lnTo>
                    <a:pt x="135" y="70"/>
                  </a:lnTo>
                  <a:lnTo>
                    <a:pt x="135" y="70"/>
                  </a:lnTo>
                  <a:lnTo>
                    <a:pt x="207" y="59"/>
                  </a:lnTo>
                  <a:lnTo>
                    <a:pt x="207" y="59"/>
                  </a:lnTo>
                  <a:lnTo>
                    <a:pt x="280" y="49"/>
                  </a:lnTo>
                  <a:lnTo>
                    <a:pt x="280" y="49"/>
                  </a:lnTo>
                  <a:lnTo>
                    <a:pt x="357" y="41"/>
                  </a:lnTo>
                  <a:lnTo>
                    <a:pt x="357" y="41"/>
                  </a:lnTo>
                  <a:lnTo>
                    <a:pt x="435" y="32"/>
                  </a:lnTo>
                  <a:lnTo>
                    <a:pt x="435" y="32"/>
                  </a:lnTo>
                  <a:lnTo>
                    <a:pt x="516" y="25"/>
                  </a:lnTo>
                  <a:lnTo>
                    <a:pt x="516" y="25"/>
                  </a:lnTo>
                  <a:lnTo>
                    <a:pt x="598" y="18"/>
                  </a:lnTo>
                  <a:lnTo>
                    <a:pt x="598" y="18"/>
                  </a:lnTo>
                  <a:lnTo>
                    <a:pt x="682" y="13"/>
                  </a:lnTo>
                  <a:lnTo>
                    <a:pt x="682" y="13"/>
                  </a:lnTo>
                  <a:lnTo>
                    <a:pt x="768" y="8"/>
                  </a:lnTo>
                  <a:lnTo>
                    <a:pt x="768" y="8"/>
                  </a:lnTo>
                  <a:lnTo>
                    <a:pt x="855" y="4"/>
                  </a:lnTo>
                  <a:lnTo>
                    <a:pt x="855" y="4"/>
                  </a:lnTo>
                  <a:lnTo>
                    <a:pt x="944" y="3"/>
                  </a:lnTo>
                  <a:lnTo>
                    <a:pt x="944" y="3"/>
                  </a:lnTo>
                  <a:lnTo>
                    <a:pt x="1034" y="1"/>
                  </a:lnTo>
                  <a:lnTo>
                    <a:pt x="1034" y="1"/>
                  </a:lnTo>
                  <a:lnTo>
                    <a:pt x="1124" y="1"/>
                  </a:lnTo>
                  <a:lnTo>
                    <a:pt x="1124" y="1"/>
                  </a:lnTo>
                  <a:lnTo>
                    <a:pt x="1217" y="1"/>
                  </a:lnTo>
                  <a:lnTo>
                    <a:pt x="1217" y="1"/>
                  </a:lnTo>
                  <a:lnTo>
                    <a:pt x="1310" y="4"/>
                  </a:lnTo>
                  <a:lnTo>
                    <a:pt x="1310" y="4"/>
                  </a:lnTo>
                  <a:lnTo>
                    <a:pt x="1403" y="8"/>
                  </a:lnTo>
                  <a:lnTo>
                    <a:pt x="1403" y="8"/>
                  </a:lnTo>
                  <a:lnTo>
                    <a:pt x="1497" y="14"/>
                  </a:lnTo>
                  <a:lnTo>
                    <a:pt x="1497" y="14"/>
                  </a:lnTo>
                  <a:lnTo>
                    <a:pt x="1593" y="20"/>
                  </a:lnTo>
                  <a:lnTo>
                    <a:pt x="1593" y="20"/>
                  </a:lnTo>
                  <a:lnTo>
                    <a:pt x="1687" y="28"/>
                  </a:lnTo>
                  <a:lnTo>
                    <a:pt x="1687" y="28"/>
                  </a:lnTo>
                  <a:lnTo>
                    <a:pt x="1782" y="38"/>
                  </a:lnTo>
                  <a:lnTo>
                    <a:pt x="1782" y="38"/>
                  </a:lnTo>
                  <a:lnTo>
                    <a:pt x="1878" y="51"/>
                  </a:lnTo>
                  <a:lnTo>
                    <a:pt x="1878" y="51"/>
                  </a:lnTo>
                  <a:lnTo>
                    <a:pt x="1972" y="63"/>
                  </a:lnTo>
                  <a:lnTo>
                    <a:pt x="1972" y="63"/>
                  </a:lnTo>
                  <a:lnTo>
                    <a:pt x="2068" y="79"/>
                  </a:lnTo>
                  <a:lnTo>
                    <a:pt x="2068" y="79"/>
                  </a:lnTo>
                  <a:lnTo>
                    <a:pt x="2162" y="94"/>
                  </a:lnTo>
                  <a:lnTo>
                    <a:pt x="2162" y="94"/>
                  </a:lnTo>
                  <a:lnTo>
                    <a:pt x="2257" y="114"/>
                  </a:lnTo>
                  <a:lnTo>
                    <a:pt x="2257" y="114"/>
                  </a:lnTo>
                  <a:lnTo>
                    <a:pt x="2349" y="133"/>
                  </a:lnTo>
                  <a:lnTo>
                    <a:pt x="2349" y="133"/>
                  </a:lnTo>
                  <a:lnTo>
                    <a:pt x="2442" y="156"/>
                  </a:lnTo>
                  <a:lnTo>
                    <a:pt x="2442" y="156"/>
                  </a:lnTo>
                  <a:lnTo>
                    <a:pt x="2535" y="181"/>
                  </a:lnTo>
                  <a:lnTo>
                    <a:pt x="2652" y="212"/>
                  </a:lnTo>
                  <a:lnTo>
                    <a:pt x="2771" y="240"/>
                  </a:lnTo>
                  <a:lnTo>
                    <a:pt x="2892" y="266"/>
                  </a:lnTo>
                  <a:lnTo>
                    <a:pt x="3016" y="288"/>
                  </a:lnTo>
                  <a:lnTo>
                    <a:pt x="3141" y="308"/>
                  </a:lnTo>
                  <a:lnTo>
                    <a:pt x="3268" y="323"/>
                  </a:lnTo>
                  <a:lnTo>
                    <a:pt x="3395" y="337"/>
                  </a:lnTo>
                  <a:lnTo>
                    <a:pt x="3524" y="347"/>
                  </a:lnTo>
                  <a:lnTo>
                    <a:pt x="3655" y="354"/>
                  </a:lnTo>
                  <a:lnTo>
                    <a:pt x="3786" y="357"/>
                  </a:lnTo>
                  <a:lnTo>
                    <a:pt x="3919" y="358"/>
                  </a:lnTo>
                  <a:lnTo>
                    <a:pt x="4053" y="354"/>
                  </a:lnTo>
                  <a:lnTo>
                    <a:pt x="4187" y="349"/>
                  </a:lnTo>
                  <a:lnTo>
                    <a:pt x="4322" y="339"/>
                  </a:lnTo>
                  <a:lnTo>
                    <a:pt x="4457" y="326"/>
                  </a:lnTo>
                  <a:lnTo>
                    <a:pt x="4593" y="309"/>
                  </a:lnTo>
                  <a:lnTo>
                    <a:pt x="4730" y="289"/>
                  </a:lnTo>
                  <a:lnTo>
                    <a:pt x="4866" y="266"/>
                  </a:lnTo>
                  <a:lnTo>
                    <a:pt x="5003" y="237"/>
                  </a:lnTo>
                  <a:lnTo>
                    <a:pt x="5139" y="208"/>
                  </a:lnTo>
                  <a:lnTo>
                    <a:pt x="5277" y="173"/>
                  </a:lnTo>
                  <a:lnTo>
                    <a:pt x="5414" y="135"/>
                  </a:lnTo>
                  <a:lnTo>
                    <a:pt x="5550" y="93"/>
                  </a:lnTo>
                  <a:lnTo>
                    <a:pt x="5685" y="46"/>
                  </a:lnTo>
                  <a:lnTo>
                    <a:pt x="5753" y="21"/>
                  </a:lnTo>
                </a:path>
              </a:pathLst>
            </a:custGeom>
            <a:noFill/>
            <a:ln w="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800">
                <a:solidFill>
                  <a:srgbClr val="58585A"/>
                </a:solidFill>
              </a:endParaRPr>
            </a:p>
          </p:txBody>
        </p:sp>
      </p:grpSp>
      <p:sp>
        <p:nvSpPr>
          <p:cNvPr id="11" name="TextBox 10"/>
          <p:cNvSpPr txBox="1"/>
          <p:nvPr userDrawn="1"/>
        </p:nvSpPr>
        <p:spPr>
          <a:xfrm>
            <a:off x="321734" y="6492558"/>
            <a:ext cx="1952779" cy="92333"/>
          </a:xfrm>
          <a:prstGeom prst="rect">
            <a:avLst/>
          </a:prstGeom>
          <a:noFill/>
        </p:spPr>
        <p:txBody>
          <a:bodyPr wrap="none" tIns="0" bIns="0" rtlCol="0">
            <a:spAutoFit/>
          </a:bodyPr>
          <a:lstStyle/>
          <a:p>
            <a:r>
              <a:rPr lang="en-GB" sz="600" dirty="0">
                <a:solidFill>
                  <a:srgbClr val="FFFFFF"/>
                </a:solidFill>
              </a:rPr>
              <a:t>© The Insights Group Ltd, 2014. All rights reserved.</a:t>
            </a:r>
          </a:p>
        </p:txBody>
      </p:sp>
    </p:spTree>
    <p:extLst>
      <p:ext uri="{BB962C8B-B14F-4D97-AF65-F5344CB8AC3E}">
        <p14:creationId xmlns:p14="http://schemas.microsoft.com/office/powerpoint/2010/main" val="25620520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Grey - 2 Columns">
    <p:spTree>
      <p:nvGrpSpPr>
        <p:cNvPr id="1" name=""/>
        <p:cNvGrpSpPr/>
        <p:nvPr/>
      </p:nvGrpSpPr>
      <p:grpSpPr>
        <a:xfrm>
          <a:off x="0" y="0"/>
          <a:ext cx="0" cy="0"/>
          <a:chOff x="0" y="0"/>
          <a:chExt cx="0" cy="0"/>
        </a:xfrm>
      </p:grpSpPr>
      <p:sp>
        <p:nvSpPr>
          <p:cNvPr id="2" name="Title 1"/>
          <p:cNvSpPr>
            <a:spLocks noGrp="1"/>
          </p:cNvSpPr>
          <p:nvPr>
            <p:ph type="title"/>
          </p:nvPr>
        </p:nvSpPr>
        <p:spPr>
          <a:xfrm>
            <a:off x="670720" y="188640"/>
            <a:ext cx="11521280" cy="1143000"/>
          </a:xfrm>
        </p:spPr>
        <p:txBody>
          <a:bodyPr/>
          <a:lstStyle>
            <a:lvl1pPr>
              <a:defRPr>
                <a:solidFill>
                  <a:schemeClr val="tx2"/>
                </a:solidFill>
              </a:defRPr>
            </a:lvl1pPr>
          </a:lstStyle>
          <a:p>
            <a:r>
              <a:rPr lang="en-US"/>
              <a:t>Click to edit Master title style</a:t>
            </a:r>
            <a:endParaRPr lang="en-GB" dirty="0"/>
          </a:p>
        </p:txBody>
      </p:sp>
      <p:sp>
        <p:nvSpPr>
          <p:cNvPr id="8" name="Content Placeholder 2"/>
          <p:cNvSpPr>
            <a:spLocks noGrp="1"/>
          </p:cNvSpPr>
          <p:nvPr>
            <p:ph sz="half" idx="1"/>
          </p:nvPr>
        </p:nvSpPr>
        <p:spPr>
          <a:xfrm>
            <a:off x="670720"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3"/>
          <p:cNvSpPr>
            <a:spLocks noGrp="1"/>
          </p:cNvSpPr>
          <p:nvPr>
            <p:ph sz="half" idx="2"/>
          </p:nvPr>
        </p:nvSpPr>
        <p:spPr>
          <a:xfrm>
            <a:off x="6288021"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3" name="Group 12"/>
          <p:cNvGrpSpPr/>
          <p:nvPr userDrawn="1"/>
        </p:nvGrpSpPr>
        <p:grpSpPr>
          <a:xfrm>
            <a:off x="-4235" y="5837238"/>
            <a:ext cx="12196235" cy="1020762"/>
            <a:chOff x="-1588" y="5838826"/>
            <a:chExt cx="9147176" cy="1020762"/>
          </a:xfrm>
        </p:grpSpPr>
        <p:sp>
          <p:nvSpPr>
            <p:cNvPr id="14" name="Freeform 11"/>
            <p:cNvSpPr>
              <a:spLocks/>
            </p:cNvSpPr>
            <p:nvPr userDrawn="1"/>
          </p:nvSpPr>
          <p:spPr bwMode="auto">
            <a:xfrm>
              <a:off x="-1588" y="5838826"/>
              <a:ext cx="9147176" cy="1020762"/>
            </a:xfrm>
            <a:custGeom>
              <a:avLst/>
              <a:gdLst>
                <a:gd name="T0" fmla="*/ 4096 w 4096"/>
                <a:gd name="T1" fmla="*/ 458 h 458"/>
                <a:gd name="T2" fmla="*/ 4096 w 4096"/>
                <a:gd name="T3" fmla="*/ 99 h 458"/>
                <a:gd name="T4" fmla="*/ 1958 w 4096"/>
                <a:gd name="T5" fmla="*/ 224 h 458"/>
                <a:gd name="T6" fmla="*/ 0 w 4096"/>
                <a:gd name="T7" fmla="*/ 62 h 458"/>
                <a:gd name="T8" fmla="*/ 0 w 4096"/>
                <a:gd name="T9" fmla="*/ 458 h 458"/>
                <a:gd name="T10" fmla="*/ 4096 w 4096"/>
                <a:gd name="T11" fmla="*/ 458 h 458"/>
              </a:gdLst>
              <a:ahLst/>
              <a:cxnLst>
                <a:cxn ang="0">
                  <a:pos x="T0" y="T1"/>
                </a:cxn>
                <a:cxn ang="0">
                  <a:pos x="T2" y="T3"/>
                </a:cxn>
                <a:cxn ang="0">
                  <a:pos x="T4" y="T5"/>
                </a:cxn>
                <a:cxn ang="0">
                  <a:pos x="T6" y="T7"/>
                </a:cxn>
                <a:cxn ang="0">
                  <a:pos x="T8" y="T9"/>
                </a:cxn>
                <a:cxn ang="0">
                  <a:pos x="T10" y="T11"/>
                </a:cxn>
              </a:cxnLst>
              <a:rect l="0" t="0" r="r" b="b"/>
              <a:pathLst>
                <a:path w="4096" h="458">
                  <a:moveTo>
                    <a:pt x="4096" y="458"/>
                  </a:moveTo>
                  <a:cubicBezTo>
                    <a:pt x="4096" y="99"/>
                    <a:pt x="4096" y="99"/>
                    <a:pt x="4096" y="99"/>
                  </a:cubicBezTo>
                  <a:cubicBezTo>
                    <a:pt x="3628" y="283"/>
                    <a:pt x="2767" y="441"/>
                    <a:pt x="1958" y="224"/>
                  </a:cubicBezTo>
                  <a:cubicBezTo>
                    <a:pt x="1153" y="6"/>
                    <a:pt x="568" y="0"/>
                    <a:pt x="0" y="62"/>
                  </a:cubicBezTo>
                  <a:cubicBezTo>
                    <a:pt x="0" y="458"/>
                    <a:pt x="0" y="458"/>
                    <a:pt x="0" y="458"/>
                  </a:cubicBezTo>
                  <a:lnTo>
                    <a:pt x="4096" y="458"/>
                  </a:lnTo>
                  <a:close/>
                </a:path>
              </a:pathLst>
            </a:custGeom>
            <a:solidFill>
              <a:srgbClr val="F08A00"/>
            </a:solidFill>
            <a:ln>
              <a:noFill/>
            </a:ln>
          </p:spPr>
          <p:txBody>
            <a:bodyPr vert="horz" wrap="square" lIns="91440" tIns="45720" rIns="91440" bIns="45720" numCol="1" anchor="t" anchorCtr="0" compatLnSpc="1">
              <a:prstTxWarp prst="textNoShape">
                <a:avLst/>
              </a:prstTxWarp>
            </a:bodyPr>
            <a:lstStyle/>
            <a:p>
              <a:endParaRPr lang="en-GB" sz="1800">
                <a:solidFill>
                  <a:srgbClr val="58585A"/>
                </a:solidFill>
              </a:endParaRPr>
            </a:p>
          </p:txBody>
        </p:sp>
        <p:sp>
          <p:nvSpPr>
            <p:cNvPr id="15" name="Freeform 13"/>
            <p:cNvSpPr>
              <a:spLocks/>
            </p:cNvSpPr>
            <p:nvPr userDrawn="1"/>
          </p:nvSpPr>
          <p:spPr bwMode="auto">
            <a:xfrm>
              <a:off x="-1588" y="6032500"/>
              <a:ext cx="9132888" cy="568325"/>
            </a:xfrm>
            <a:custGeom>
              <a:avLst/>
              <a:gdLst>
                <a:gd name="T0" fmla="*/ 5685 w 5753"/>
                <a:gd name="T1" fmla="*/ 46 h 358"/>
                <a:gd name="T2" fmla="*/ 5412 w 5753"/>
                <a:gd name="T3" fmla="*/ 133 h 358"/>
                <a:gd name="T4" fmla="*/ 5276 w 5753"/>
                <a:gd name="T5" fmla="*/ 171 h 358"/>
                <a:gd name="T6" fmla="*/ 5003 w 5753"/>
                <a:gd name="T7" fmla="*/ 237 h 358"/>
                <a:gd name="T8" fmla="*/ 4866 w 5753"/>
                <a:gd name="T9" fmla="*/ 264 h 358"/>
                <a:gd name="T10" fmla="*/ 4593 w 5753"/>
                <a:gd name="T11" fmla="*/ 308 h 358"/>
                <a:gd name="T12" fmla="*/ 4457 w 5753"/>
                <a:gd name="T13" fmla="*/ 325 h 358"/>
                <a:gd name="T14" fmla="*/ 4187 w 5753"/>
                <a:gd name="T15" fmla="*/ 347 h 358"/>
                <a:gd name="T16" fmla="*/ 4052 w 5753"/>
                <a:gd name="T17" fmla="*/ 354 h 358"/>
                <a:gd name="T18" fmla="*/ 3786 w 5753"/>
                <a:gd name="T19" fmla="*/ 357 h 358"/>
                <a:gd name="T20" fmla="*/ 3655 w 5753"/>
                <a:gd name="T21" fmla="*/ 353 h 358"/>
                <a:gd name="T22" fmla="*/ 3396 w 5753"/>
                <a:gd name="T23" fmla="*/ 336 h 358"/>
                <a:gd name="T24" fmla="*/ 3268 w 5753"/>
                <a:gd name="T25" fmla="*/ 323 h 358"/>
                <a:gd name="T26" fmla="*/ 3016 w 5753"/>
                <a:gd name="T27" fmla="*/ 287 h 358"/>
                <a:gd name="T28" fmla="*/ 2894 w 5753"/>
                <a:gd name="T29" fmla="*/ 264 h 358"/>
                <a:gd name="T30" fmla="*/ 2653 w 5753"/>
                <a:gd name="T31" fmla="*/ 211 h 358"/>
                <a:gd name="T32" fmla="*/ 2444 w 5753"/>
                <a:gd name="T33" fmla="*/ 156 h 358"/>
                <a:gd name="T34" fmla="*/ 2162 w 5753"/>
                <a:gd name="T35" fmla="*/ 94 h 358"/>
                <a:gd name="T36" fmla="*/ 1878 w 5753"/>
                <a:gd name="T37" fmla="*/ 49 h 358"/>
                <a:gd name="T38" fmla="*/ 1593 w 5753"/>
                <a:gd name="T39" fmla="*/ 20 h 358"/>
                <a:gd name="T40" fmla="*/ 1310 w 5753"/>
                <a:gd name="T41" fmla="*/ 3 h 358"/>
                <a:gd name="T42" fmla="*/ 1034 w 5753"/>
                <a:gd name="T43" fmla="*/ 0 h 358"/>
                <a:gd name="T44" fmla="*/ 768 w 5753"/>
                <a:gd name="T45" fmla="*/ 7 h 358"/>
                <a:gd name="T46" fmla="*/ 515 w 5753"/>
                <a:gd name="T47" fmla="*/ 24 h 358"/>
                <a:gd name="T48" fmla="*/ 280 w 5753"/>
                <a:gd name="T49" fmla="*/ 49 h 358"/>
                <a:gd name="T50" fmla="*/ 66 w 5753"/>
                <a:gd name="T51" fmla="*/ 80 h 358"/>
                <a:gd name="T52" fmla="*/ 0 w 5753"/>
                <a:gd name="T53" fmla="*/ 93 h 358"/>
                <a:gd name="T54" fmla="*/ 135 w 5753"/>
                <a:gd name="T55" fmla="*/ 70 h 358"/>
                <a:gd name="T56" fmla="*/ 207 w 5753"/>
                <a:gd name="T57" fmla="*/ 59 h 358"/>
                <a:gd name="T58" fmla="*/ 357 w 5753"/>
                <a:gd name="T59" fmla="*/ 41 h 358"/>
                <a:gd name="T60" fmla="*/ 435 w 5753"/>
                <a:gd name="T61" fmla="*/ 32 h 358"/>
                <a:gd name="T62" fmla="*/ 598 w 5753"/>
                <a:gd name="T63" fmla="*/ 18 h 358"/>
                <a:gd name="T64" fmla="*/ 682 w 5753"/>
                <a:gd name="T65" fmla="*/ 13 h 358"/>
                <a:gd name="T66" fmla="*/ 855 w 5753"/>
                <a:gd name="T67" fmla="*/ 4 h 358"/>
                <a:gd name="T68" fmla="*/ 944 w 5753"/>
                <a:gd name="T69" fmla="*/ 3 h 358"/>
                <a:gd name="T70" fmla="*/ 1124 w 5753"/>
                <a:gd name="T71" fmla="*/ 1 h 358"/>
                <a:gd name="T72" fmla="*/ 1217 w 5753"/>
                <a:gd name="T73" fmla="*/ 1 h 358"/>
                <a:gd name="T74" fmla="*/ 1403 w 5753"/>
                <a:gd name="T75" fmla="*/ 8 h 358"/>
                <a:gd name="T76" fmla="*/ 1497 w 5753"/>
                <a:gd name="T77" fmla="*/ 14 h 358"/>
                <a:gd name="T78" fmla="*/ 1687 w 5753"/>
                <a:gd name="T79" fmla="*/ 28 h 358"/>
                <a:gd name="T80" fmla="*/ 1782 w 5753"/>
                <a:gd name="T81" fmla="*/ 38 h 358"/>
                <a:gd name="T82" fmla="*/ 1972 w 5753"/>
                <a:gd name="T83" fmla="*/ 63 h 358"/>
                <a:gd name="T84" fmla="*/ 2068 w 5753"/>
                <a:gd name="T85" fmla="*/ 79 h 358"/>
                <a:gd name="T86" fmla="*/ 2257 w 5753"/>
                <a:gd name="T87" fmla="*/ 114 h 358"/>
                <a:gd name="T88" fmla="*/ 2349 w 5753"/>
                <a:gd name="T89" fmla="*/ 133 h 358"/>
                <a:gd name="T90" fmla="*/ 2535 w 5753"/>
                <a:gd name="T91" fmla="*/ 181 h 358"/>
                <a:gd name="T92" fmla="*/ 2892 w 5753"/>
                <a:gd name="T93" fmla="*/ 266 h 358"/>
                <a:gd name="T94" fmla="*/ 3268 w 5753"/>
                <a:gd name="T95" fmla="*/ 323 h 358"/>
                <a:gd name="T96" fmla="*/ 3655 w 5753"/>
                <a:gd name="T97" fmla="*/ 354 h 358"/>
                <a:gd name="T98" fmla="*/ 4053 w 5753"/>
                <a:gd name="T99" fmla="*/ 354 h 358"/>
                <a:gd name="T100" fmla="*/ 4457 w 5753"/>
                <a:gd name="T101" fmla="*/ 326 h 358"/>
                <a:gd name="T102" fmla="*/ 4866 w 5753"/>
                <a:gd name="T103" fmla="*/ 266 h 358"/>
                <a:gd name="T104" fmla="*/ 5277 w 5753"/>
                <a:gd name="T105" fmla="*/ 173 h 358"/>
                <a:gd name="T106" fmla="*/ 5685 w 5753"/>
                <a:gd name="T107" fmla="*/ 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53" h="358">
                  <a:moveTo>
                    <a:pt x="5753" y="21"/>
                  </a:moveTo>
                  <a:lnTo>
                    <a:pt x="5685" y="46"/>
                  </a:lnTo>
                  <a:lnTo>
                    <a:pt x="5685" y="46"/>
                  </a:lnTo>
                  <a:lnTo>
                    <a:pt x="5549" y="91"/>
                  </a:lnTo>
                  <a:lnTo>
                    <a:pt x="5549" y="91"/>
                  </a:lnTo>
                  <a:lnTo>
                    <a:pt x="5412" y="133"/>
                  </a:lnTo>
                  <a:lnTo>
                    <a:pt x="5412" y="133"/>
                  </a:lnTo>
                  <a:lnTo>
                    <a:pt x="5276" y="171"/>
                  </a:lnTo>
                  <a:lnTo>
                    <a:pt x="5276" y="171"/>
                  </a:lnTo>
                  <a:lnTo>
                    <a:pt x="5139" y="207"/>
                  </a:lnTo>
                  <a:lnTo>
                    <a:pt x="5139" y="207"/>
                  </a:lnTo>
                  <a:lnTo>
                    <a:pt x="5003" y="237"/>
                  </a:lnTo>
                  <a:lnTo>
                    <a:pt x="5003" y="237"/>
                  </a:lnTo>
                  <a:lnTo>
                    <a:pt x="4866" y="264"/>
                  </a:lnTo>
                  <a:lnTo>
                    <a:pt x="4866" y="264"/>
                  </a:lnTo>
                  <a:lnTo>
                    <a:pt x="4730" y="288"/>
                  </a:lnTo>
                  <a:lnTo>
                    <a:pt x="4730" y="288"/>
                  </a:lnTo>
                  <a:lnTo>
                    <a:pt x="4593" y="308"/>
                  </a:lnTo>
                  <a:lnTo>
                    <a:pt x="4593" y="308"/>
                  </a:lnTo>
                  <a:lnTo>
                    <a:pt x="4457" y="325"/>
                  </a:lnTo>
                  <a:lnTo>
                    <a:pt x="4457" y="325"/>
                  </a:lnTo>
                  <a:lnTo>
                    <a:pt x="4322" y="337"/>
                  </a:lnTo>
                  <a:lnTo>
                    <a:pt x="4322" y="337"/>
                  </a:lnTo>
                  <a:lnTo>
                    <a:pt x="4187" y="347"/>
                  </a:lnTo>
                  <a:lnTo>
                    <a:pt x="4187" y="347"/>
                  </a:lnTo>
                  <a:lnTo>
                    <a:pt x="4052" y="354"/>
                  </a:lnTo>
                  <a:lnTo>
                    <a:pt x="4052" y="354"/>
                  </a:lnTo>
                  <a:lnTo>
                    <a:pt x="3919" y="357"/>
                  </a:lnTo>
                  <a:lnTo>
                    <a:pt x="3919" y="357"/>
                  </a:lnTo>
                  <a:lnTo>
                    <a:pt x="3786" y="357"/>
                  </a:lnTo>
                  <a:lnTo>
                    <a:pt x="3786" y="357"/>
                  </a:lnTo>
                  <a:lnTo>
                    <a:pt x="3655" y="353"/>
                  </a:lnTo>
                  <a:lnTo>
                    <a:pt x="3655" y="353"/>
                  </a:lnTo>
                  <a:lnTo>
                    <a:pt x="3524" y="346"/>
                  </a:lnTo>
                  <a:lnTo>
                    <a:pt x="3524" y="346"/>
                  </a:lnTo>
                  <a:lnTo>
                    <a:pt x="3396" y="336"/>
                  </a:lnTo>
                  <a:lnTo>
                    <a:pt x="3396" y="336"/>
                  </a:lnTo>
                  <a:lnTo>
                    <a:pt x="3268" y="323"/>
                  </a:lnTo>
                  <a:lnTo>
                    <a:pt x="3268" y="323"/>
                  </a:lnTo>
                  <a:lnTo>
                    <a:pt x="3141" y="306"/>
                  </a:lnTo>
                  <a:lnTo>
                    <a:pt x="3141" y="306"/>
                  </a:lnTo>
                  <a:lnTo>
                    <a:pt x="3016" y="287"/>
                  </a:lnTo>
                  <a:lnTo>
                    <a:pt x="3016" y="287"/>
                  </a:lnTo>
                  <a:lnTo>
                    <a:pt x="2894" y="264"/>
                  </a:lnTo>
                  <a:lnTo>
                    <a:pt x="2894" y="264"/>
                  </a:lnTo>
                  <a:lnTo>
                    <a:pt x="2771" y="239"/>
                  </a:lnTo>
                  <a:lnTo>
                    <a:pt x="2771" y="239"/>
                  </a:lnTo>
                  <a:lnTo>
                    <a:pt x="2653" y="211"/>
                  </a:lnTo>
                  <a:lnTo>
                    <a:pt x="2653" y="211"/>
                  </a:lnTo>
                  <a:lnTo>
                    <a:pt x="2535" y="180"/>
                  </a:lnTo>
                  <a:lnTo>
                    <a:pt x="2444" y="156"/>
                  </a:lnTo>
                  <a:lnTo>
                    <a:pt x="2351" y="133"/>
                  </a:lnTo>
                  <a:lnTo>
                    <a:pt x="2257" y="112"/>
                  </a:lnTo>
                  <a:lnTo>
                    <a:pt x="2162" y="94"/>
                  </a:lnTo>
                  <a:lnTo>
                    <a:pt x="2068" y="77"/>
                  </a:lnTo>
                  <a:lnTo>
                    <a:pt x="1972" y="62"/>
                  </a:lnTo>
                  <a:lnTo>
                    <a:pt x="1878" y="49"/>
                  </a:lnTo>
                  <a:lnTo>
                    <a:pt x="1782" y="38"/>
                  </a:lnTo>
                  <a:lnTo>
                    <a:pt x="1687" y="28"/>
                  </a:lnTo>
                  <a:lnTo>
                    <a:pt x="1593" y="20"/>
                  </a:lnTo>
                  <a:lnTo>
                    <a:pt x="1498" y="13"/>
                  </a:lnTo>
                  <a:lnTo>
                    <a:pt x="1404" y="7"/>
                  </a:lnTo>
                  <a:lnTo>
                    <a:pt x="1310" y="3"/>
                  </a:lnTo>
                  <a:lnTo>
                    <a:pt x="1217" y="1"/>
                  </a:lnTo>
                  <a:lnTo>
                    <a:pt x="1124" y="0"/>
                  </a:lnTo>
                  <a:lnTo>
                    <a:pt x="1034" y="0"/>
                  </a:lnTo>
                  <a:lnTo>
                    <a:pt x="944" y="1"/>
                  </a:lnTo>
                  <a:lnTo>
                    <a:pt x="855" y="4"/>
                  </a:lnTo>
                  <a:lnTo>
                    <a:pt x="768" y="7"/>
                  </a:lnTo>
                  <a:lnTo>
                    <a:pt x="682" y="11"/>
                  </a:lnTo>
                  <a:lnTo>
                    <a:pt x="598" y="17"/>
                  </a:lnTo>
                  <a:lnTo>
                    <a:pt x="515" y="24"/>
                  </a:lnTo>
                  <a:lnTo>
                    <a:pt x="435" y="31"/>
                  </a:lnTo>
                  <a:lnTo>
                    <a:pt x="356" y="39"/>
                  </a:lnTo>
                  <a:lnTo>
                    <a:pt x="280" y="49"/>
                  </a:lnTo>
                  <a:lnTo>
                    <a:pt x="207" y="59"/>
                  </a:lnTo>
                  <a:lnTo>
                    <a:pt x="135" y="69"/>
                  </a:lnTo>
                  <a:lnTo>
                    <a:pt x="66" y="80"/>
                  </a:lnTo>
                  <a:lnTo>
                    <a:pt x="0" y="91"/>
                  </a:lnTo>
                  <a:lnTo>
                    <a:pt x="0" y="93"/>
                  </a:lnTo>
                  <a:lnTo>
                    <a:pt x="0" y="93"/>
                  </a:lnTo>
                  <a:lnTo>
                    <a:pt x="66" y="80"/>
                  </a:lnTo>
                  <a:lnTo>
                    <a:pt x="66" y="80"/>
                  </a:lnTo>
                  <a:lnTo>
                    <a:pt x="135" y="70"/>
                  </a:lnTo>
                  <a:lnTo>
                    <a:pt x="135" y="70"/>
                  </a:lnTo>
                  <a:lnTo>
                    <a:pt x="207" y="59"/>
                  </a:lnTo>
                  <a:lnTo>
                    <a:pt x="207" y="59"/>
                  </a:lnTo>
                  <a:lnTo>
                    <a:pt x="280" y="49"/>
                  </a:lnTo>
                  <a:lnTo>
                    <a:pt x="280" y="49"/>
                  </a:lnTo>
                  <a:lnTo>
                    <a:pt x="357" y="41"/>
                  </a:lnTo>
                  <a:lnTo>
                    <a:pt x="357" y="41"/>
                  </a:lnTo>
                  <a:lnTo>
                    <a:pt x="435" y="32"/>
                  </a:lnTo>
                  <a:lnTo>
                    <a:pt x="435" y="32"/>
                  </a:lnTo>
                  <a:lnTo>
                    <a:pt x="516" y="25"/>
                  </a:lnTo>
                  <a:lnTo>
                    <a:pt x="516" y="25"/>
                  </a:lnTo>
                  <a:lnTo>
                    <a:pt x="598" y="18"/>
                  </a:lnTo>
                  <a:lnTo>
                    <a:pt x="598" y="18"/>
                  </a:lnTo>
                  <a:lnTo>
                    <a:pt x="682" y="13"/>
                  </a:lnTo>
                  <a:lnTo>
                    <a:pt x="682" y="13"/>
                  </a:lnTo>
                  <a:lnTo>
                    <a:pt x="768" y="8"/>
                  </a:lnTo>
                  <a:lnTo>
                    <a:pt x="768" y="8"/>
                  </a:lnTo>
                  <a:lnTo>
                    <a:pt x="855" y="4"/>
                  </a:lnTo>
                  <a:lnTo>
                    <a:pt x="855" y="4"/>
                  </a:lnTo>
                  <a:lnTo>
                    <a:pt x="944" y="3"/>
                  </a:lnTo>
                  <a:lnTo>
                    <a:pt x="944" y="3"/>
                  </a:lnTo>
                  <a:lnTo>
                    <a:pt x="1034" y="1"/>
                  </a:lnTo>
                  <a:lnTo>
                    <a:pt x="1034" y="1"/>
                  </a:lnTo>
                  <a:lnTo>
                    <a:pt x="1124" y="1"/>
                  </a:lnTo>
                  <a:lnTo>
                    <a:pt x="1124" y="1"/>
                  </a:lnTo>
                  <a:lnTo>
                    <a:pt x="1217" y="1"/>
                  </a:lnTo>
                  <a:lnTo>
                    <a:pt x="1217" y="1"/>
                  </a:lnTo>
                  <a:lnTo>
                    <a:pt x="1310" y="4"/>
                  </a:lnTo>
                  <a:lnTo>
                    <a:pt x="1310" y="4"/>
                  </a:lnTo>
                  <a:lnTo>
                    <a:pt x="1403" y="8"/>
                  </a:lnTo>
                  <a:lnTo>
                    <a:pt x="1403" y="8"/>
                  </a:lnTo>
                  <a:lnTo>
                    <a:pt x="1497" y="14"/>
                  </a:lnTo>
                  <a:lnTo>
                    <a:pt x="1497" y="14"/>
                  </a:lnTo>
                  <a:lnTo>
                    <a:pt x="1593" y="20"/>
                  </a:lnTo>
                  <a:lnTo>
                    <a:pt x="1593" y="20"/>
                  </a:lnTo>
                  <a:lnTo>
                    <a:pt x="1687" y="28"/>
                  </a:lnTo>
                  <a:lnTo>
                    <a:pt x="1687" y="28"/>
                  </a:lnTo>
                  <a:lnTo>
                    <a:pt x="1782" y="38"/>
                  </a:lnTo>
                  <a:lnTo>
                    <a:pt x="1782" y="38"/>
                  </a:lnTo>
                  <a:lnTo>
                    <a:pt x="1878" y="51"/>
                  </a:lnTo>
                  <a:lnTo>
                    <a:pt x="1878" y="51"/>
                  </a:lnTo>
                  <a:lnTo>
                    <a:pt x="1972" y="63"/>
                  </a:lnTo>
                  <a:lnTo>
                    <a:pt x="1972" y="63"/>
                  </a:lnTo>
                  <a:lnTo>
                    <a:pt x="2068" y="79"/>
                  </a:lnTo>
                  <a:lnTo>
                    <a:pt x="2068" y="79"/>
                  </a:lnTo>
                  <a:lnTo>
                    <a:pt x="2162" y="94"/>
                  </a:lnTo>
                  <a:lnTo>
                    <a:pt x="2162" y="94"/>
                  </a:lnTo>
                  <a:lnTo>
                    <a:pt x="2257" y="114"/>
                  </a:lnTo>
                  <a:lnTo>
                    <a:pt x="2257" y="114"/>
                  </a:lnTo>
                  <a:lnTo>
                    <a:pt x="2349" y="133"/>
                  </a:lnTo>
                  <a:lnTo>
                    <a:pt x="2349" y="133"/>
                  </a:lnTo>
                  <a:lnTo>
                    <a:pt x="2442" y="156"/>
                  </a:lnTo>
                  <a:lnTo>
                    <a:pt x="2442" y="156"/>
                  </a:lnTo>
                  <a:lnTo>
                    <a:pt x="2535" y="181"/>
                  </a:lnTo>
                  <a:lnTo>
                    <a:pt x="2652" y="212"/>
                  </a:lnTo>
                  <a:lnTo>
                    <a:pt x="2771" y="240"/>
                  </a:lnTo>
                  <a:lnTo>
                    <a:pt x="2892" y="266"/>
                  </a:lnTo>
                  <a:lnTo>
                    <a:pt x="3016" y="288"/>
                  </a:lnTo>
                  <a:lnTo>
                    <a:pt x="3141" y="308"/>
                  </a:lnTo>
                  <a:lnTo>
                    <a:pt x="3268" y="323"/>
                  </a:lnTo>
                  <a:lnTo>
                    <a:pt x="3395" y="337"/>
                  </a:lnTo>
                  <a:lnTo>
                    <a:pt x="3524" y="347"/>
                  </a:lnTo>
                  <a:lnTo>
                    <a:pt x="3655" y="354"/>
                  </a:lnTo>
                  <a:lnTo>
                    <a:pt x="3786" y="357"/>
                  </a:lnTo>
                  <a:lnTo>
                    <a:pt x="3919" y="358"/>
                  </a:lnTo>
                  <a:lnTo>
                    <a:pt x="4053" y="354"/>
                  </a:lnTo>
                  <a:lnTo>
                    <a:pt x="4187" y="349"/>
                  </a:lnTo>
                  <a:lnTo>
                    <a:pt x="4322" y="339"/>
                  </a:lnTo>
                  <a:lnTo>
                    <a:pt x="4457" y="326"/>
                  </a:lnTo>
                  <a:lnTo>
                    <a:pt x="4593" y="309"/>
                  </a:lnTo>
                  <a:lnTo>
                    <a:pt x="4730" y="289"/>
                  </a:lnTo>
                  <a:lnTo>
                    <a:pt x="4866" y="266"/>
                  </a:lnTo>
                  <a:lnTo>
                    <a:pt x="5003" y="237"/>
                  </a:lnTo>
                  <a:lnTo>
                    <a:pt x="5139" y="208"/>
                  </a:lnTo>
                  <a:lnTo>
                    <a:pt x="5277" y="173"/>
                  </a:lnTo>
                  <a:lnTo>
                    <a:pt x="5414" y="135"/>
                  </a:lnTo>
                  <a:lnTo>
                    <a:pt x="5550" y="93"/>
                  </a:lnTo>
                  <a:lnTo>
                    <a:pt x="5685" y="46"/>
                  </a:lnTo>
                  <a:lnTo>
                    <a:pt x="5753" y="21"/>
                  </a:lnTo>
                </a:path>
              </a:pathLst>
            </a:custGeom>
            <a:noFill/>
            <a:ln w="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800">
                <a:solidFill>
                  <a:srgbClr val="58585A"/>
                </a:solidFill>
              </a:endParaRPr>
            </a:p>
          </p:txBody>
        </p:sp>
      </p:grpSp>
      <p:sp>
        <p:nvSpPr>
          <p:cNvPr id="11" name="TextBox 10"/>
          <p:cNvSpPr txBox="1"/>
          <p:nvPr userDrawn="1"/>
        </p:nvSpPr>
        <p:spPr>
          <a:xfrm>
            <a:off x="321734" y="6492558"/>
            <a:ext cx="1952779" cy="92333"/>
          </a:xfrm>
          <a:prstGeom prst="rect">
            <a:avLst/>
          </a:prstGeom>
          <a:noFill/>
        </p:spPr>
        <p:txBody>
          <a:bodyPr wrap="none" tIns="0" bIns="0" rtlCol="0">
            <a:spAutoFit/>
          </a:bodyPr>
          <a:lstStyle/>
          <a:p>
            <a:r>
              <a:rPr lang="en-GB" sz="600" dirty="0">
                <a:solidFill>
                  <a:srgbClr val="FFFFFF"/>
                </a:solidFill>
              </a:rPr>
              <a:t>© The Insights Group Ltd, 2014. All rights reserved.</a:t>
            </a:r>
          </a:p>
        </p:txBody>
      </p:sp>
    </p:spTree>
    <p:extLst>
      <p:ext uri="{BB962C8B-B14F-4D97-AF65-F5344CB8AC3E}">
        <p14:creationId xmlns:p14="http://schemas.microsoft.com/office/powerpoint/2010/main" val="27420371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Grey - 2 Columns">
    <p:spTree>
      <p:nvGrpSpPr>
        <p:cNvPr id="1" name=""/>
        <p:cNvGrpSpPr/>
        <p:nvPr/>
      </p:nvGrpSpPr>
      <p:grpSpPr>
        <a:xfrm>
          <a:off x="0" y="0"/>
          <a:ext cx="0" cy="0"/>
          <a:chOff x="0" y="0"/>
          <a:chExt cx="0" cy="0"/>
        </a:xfrm>
      </p:grpSpPr>
      <p:sp>
        <p:nvSpPr>
          <p:cNvPr id="2" name="Title 1"/>
          <p:cNvSpPr>
            <a:spLocks noGrp="1"/>
          </p:cNvSpPr>
          <p:nvPr>
            <p:ph type="title"/>
          </p:nvPr>
        </p:nvSpPr>
        <p:spPr>
          <a:xfrm>
            <a:off x="670720" y="188640"/>
            <a:ext cx="11521280" cy="1143000"/>
          </a:xfrm>
        </p:spPr>
        <p:txBody>
          <a:bodyPr/>
          <a:lstStyle>
            <a:lvl1pPr>
              <a:defRPr>
                <a:solidFill>
                  <a:schemeClr val="tx1"/>
                </a:solidFill>
              </a:defRPr>
            </a:lvl1pPr>
          </a:lstStyle>
          <a:p>
            <a:r>
              <a:rPr lang="en-US"/>
              <a:t>Click to edit Master title style</a:t>
            </a:r>
            <a:endParaRPr lang="en-GB" dirty="0"/>
          </a:p>
        </p:txBody>
      </p:sp>
      <p:sp>
        <p:nvSpPr>
          <p:cNvPr id="8" name="Content Placeholder 2"/>
          <p:cNvSpPr>
            <a:spLocks noGrp="1"/>
          </p:cNvSpPr>
          <p:nvPr>
            <p:ph sz="half" idx="1"/>
          </p:nvPr>
        </p:nvSpPr>
        <p:spPr>
          <a:xfrm>
            <a:off x="670720"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3"/>
          <p:cNvSpPr>
            <a:spLocks noGrp="1"/>
          </p:cNvSpPr>
          <p:nvPr>
            <p:ph sz="half" idx="2"/>
          </p:nvPr>
        </p:nvSpPr>
        <p:spPr>
          <a:xfrm>
            <a:off x="6288021" y="1412776"/>
            <a:ext cx="5384800" cy="4525963"/>
          </a:xfrm>
        </p:spPr>
        <p:txBody>
          <a:bodyPr/>
          <a:lstStyle>
            <a:lvl1pPr>
              <a:spcAft>
                <a:spcPts val="1000"/>
              </a:spcAft>
              <a:defRPr sz="2800">
                <a:latin typeface="+mj-lt"/>
              </a:defRPr>
            </a:lvl1pPr>
            <a:lvl2pPr>
              <a:spcAft>
                <a:spcPts val="1000"/>
              </a:spcAft>
              <a:defRPr sz="2400">
                <a:latin typeface="+mj-lt"/>
              </a:defRPr>
            </a:lvl2pPr>
            <a:lvl3pPr>
              <a:spcAft>
                <a:spcPts val="1000"/>
              </a:spcAft>
              <a:defRPr sz="2000">
                <a:latin typeface="+mj-lt"/>
              </a:defRPr>
            </a:lvl3pPr>
            <a:lvl4pPr>
              <a:spcAft>
                <a:spcPts val="1000"/>
              </a:spcAft>
              <a:defRPr sz="1800">
                <a:latin typeface="+mj-lt"/>
              </a:defRPr>
            </a:lvl4pPr>
            <a:lvl5pPr>
              <a:spcAft>
                <a:spcPts val="1000"/>
              </a:spcAft>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grpSp>
        <p:nvGrpSpPr>
          <p:cNvPr id="13" name="Group 12"/>
          <p:cNvGrpSpPr/>
          <p:nvPr userDrawn="1"/>
        </p:nvGrpSpPr>
        <p:grpSpPr>
          <a:xfrm>
            <a:off x="-4235" y="5837238"/>
            <a:ext cx="12196235" cy="1020762"/>
            <a:chOff x="-1588" y="5838826"/>
            <a:chExt cx="9147176" cy="1020762"/>
          </a:xfrm>
        </p:grpSpPr>
        <p:sp>
          <p:nvSpPr>
            <p:cNvPr id="14" name="Freeform 11"/>
            <p:cNvSpPr>
              <a:spLocks/>
            </p:cNvSpPr>
            <p:nvPr userDrawn="1"/>
          </p:nvSpPr>
          <p:spPr bwMode="auto">
            <a:xfrm>
              <a:off x="-1588" y="5838826"/>
              <a:ext cx="9147176" cy="1020762"/>
            </a:xfrm>
            <a:custGeom>
              <a:avLst/>
              <a:gdLst>
                <a:gd name="T0" fmla="*/ 4096 w 4096"/>
                <a:gd name="T1" fmla="*/ 458 h 458"/>
                <a:gd name="T2" fmla="*/ 4096 w 4096"/>
                <a:gd name="T3" fmla="*/ 99 h 458"/>
                <a:gd name="T4" fmla="*/ 1958 w 4096"/>
                <a:gd name="T5" fmla="*/ 224 h 458"/>
                <a:gd name="T6" fmla="*/ 0 w 4096"/>
                <a:gd name="T7" fmla="*/ 62 h 458"/>
                <a:gd name="T8" fmla="*/ 0 w 4096"/>
                <a:gd name="T9" fmla="*/ 458 h 458"/>
                <a:gd name="T10" fmla="*/ 4096 w 4096"/>
                <a:gd name="T11" fmla="*/ 458 h 458"/>
              </a:gdLst>
              <a:ahLst/>
              <a:cxnLst>
                <a:cxn ang="0">
                  <a:pos x="T0" y="T1"/>
                </a:cxn>
                <a:cxn ang="0">
                  <a:pos x="T2" y="T3"/>
                </a:cxn>
                <a:cxn ang="0">
                  <a:pos x="T4" y="T5"/>
                </a:cxn>
                <a:cxn ang="0">
                  <a:pos x="T6" y="T7"/>
                </a:cxn>
                <a:cxn ang="0">
                  <a:pos x="T8" y="T9"/>
                </a:cxn>
                <a:cxn ang="0">
                  <a:pos x="T10" y="T11"/>
                </a:cxn>
              </a:cxnLst>
              <a:rect l="0" t="0" r="r" b="b"/>
              <a:pathLst>
                <a:path w="4096" h="458">
                  <a:moveTo>
                    <a:pt x="4096" y="458"/>
                  </a:moveTo>
                  <a:cubicBezTo>
                    <a:pt x="4096" y="99"/>
                    <a:pt x="4096" y="99"/>
                    <a:pt x="4096" y="99"/>
                  </a:cubicBezTo>
                  <a:cubicBezTo>
                    <a:pt x="3628" y="283"/>
                    <a:pt x="2767" y="441"/>
                    <a:pt x="1958" y="224"/>
                  </a:cubicBezTo>
                  <a:cubicBezTo>
                    <a:pt x="1153" y="6"/>
                    <a:pt x="568" y="0"/>
                    <a:pt x="0" y="62"/>
                  </a:cubicBezTo>
                  <a:cubicBezTo>
                    <a:pt x="0" y="458"/>
                    <a:pt x="0" y="458"/>
                    <a:pt x="0" y="458"/>
                  </a:cubicBezTo>
                  <a:lnTo>
                    <a:pt x="4096" y="45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sz="1800">
                <a:solidFill>
                  <a:srgbClr val="58585A"/>
                </a:solidFill>
              </a:endParaRPr>
            </a:p>
          </p:txBody>
        </p:sp>
        <p:sp>
          <p:nvSpPr>
            <p:cNvPr id="15" name="Freeform 13"/>
            <p:cNvSpPr>
              <a:spLocks/>
            </p:cNvSpPr>
            <p:nvPr userDrawn="1"/>
          </p:nvSpPr>
          <p:spPr bwMode="auto">
            <a:xfrm>
              <a:off x="-1588" y="6032500"/>
              <a:ext cx="9132888" cy="568325"/>
            </a:xfrm>
            <a:custGeom>
              <a:avLst/>
              <a:gdLst>
                <a:gd name="T0" fmla="*/ 5685 w 5753"/>
                <a:gd name="T1" fmla="*/ 46 h 358"/>
                <a:gd name="T2" fmla="*/ 5412 w 5753"/>
                <a:gd name="T3" fmla="*/ 133 h 358"/>
                <a:gd name="T4" fmla="*/ 5276 w 5753"/>
                <a:gd name="T5" fmla="*/ 171 h 358"/>
                <a:gd name="T6" fmla="*/ 5003 w 5753"/>
                <a:gd name="T7" fmla="*/ 237 h 358"/>
                <a:gd name="T8" fmla="*/ 4866 w 5753"/>
                <a:gd name="T9" fmla="*/ 264 h 358"/>
                <a:gd name="T10" fmla="*/ 4593 w 5753"/>
                <a:gd name="T11" fmla="*/ 308 h 358"/>
                <a:gd name="T12" fmla="*/ 4457 w 5753"/>
                <a:gd name="T13" fmla="*/ 325 h 358"/>
                <a:gd name="T14" fmla="*/ 4187 w 5753"/>
                <a:gd name="T15" fmla="*/ 347 h 358"/>
                <a:gd name="T16" fmla="*/ 4052 w 5753"/>
                <a:gd name="T17" fmla="*/ 354 h 358"/>
                <a:gd name="T18" fmla="*/ 3786 w 5753"/>
                <a:gd name="T19" fmla="*/ 357 h 358"/>
                <a:gd name="T20" fmla="*/ 3655 w 5753"/>
                <a:gd name="T21" fmla="*/ 353 h 358"/>
                <a:gd name="T22" fmla="*/ 3396 w 5753"/>
                <a:gd name="T23" fmla="*/ 336 h 358"/>
                <a:gd name="T24" fmla="*/ 3268 w 5753"/>
                <a:gd name="T25" fmla="*/ 323 h 358"/>
                <a:gd name="T26" fmla="*/ 3016 w 5753"/>
                <a:gd name="T27" fmla="*/ 287 h 358"/>
                <a:gd name="T28" fmla="*/ 2894 w 5753"/>
                <a:gd name="T29" fmla="*/ 264 h 358"/>
                <a:gd name="T30" fmla="*/ 2653 w 5753"/>
                <a:gd name="T31" fmla="*/ 211 h 358"/>
                <a:gd name="T32" fmla="*/ 2444 w 5753"/>
                <a:gd name="T33" fmla="*/ 156 h 358"/>
                <a:gd name="T34" fmla="*/ 2162 w 5753"/>
                <a:gd name="T35" fmla="*/ 94 h 358"/>
                <a:gd name="T36" fmla="*/ 1878 w 5753"/>
                <a:gd name="T37" fmla="*/ 49 h 358"/>
                <a:gd name="T38" fmla="*/ 1593 w 5753"/>
                <a:gd name="T39" fmla="*/ 20 h 358"/>
                <a:gd name="T40" fmla="*/ 1310 w 5753"/>
                <a:gd name="T41" fmla="*/ 3 h 358"/>
                <a:gd name="T42" fmla="*/ 1034 w 5753"/>
                <a:gd name="T43" fmla="*/ 0 h 358"/>
                <a:gd name="T44" fmla="*/ 768 w 5753"/>
                <a:gd name="T45" fmla="*/ 7 h 358"/>
                <a:gd name="T46" fmla="*/ 515 w 5753"/>
                <a:gd name="T47" fmla="*/ 24 h 358"/>
                <a:gd name="T48" fmla="*/ 280 w 5753"/>
                <a:gd name="T49" fmla="*/ 49 h 358"/>
                <a:gd name="T50" fmla="*/ 66 w 5753"/>
                <a:gd name="T51" fmla="*/ 80 h 358"/>
                <a:gd name="T52" fmla="*/ 0 w 5753"/>
                <a:gd name="T53" fmla="*/ 93 h 358"/>
                <a:gd name="T54" fmla="*/ 135 w 5753"/>
                <a:gd name="T55" fmla="*/ 70 h 358"/>
                <a:gd name="T56" fmla="*/ 207 w 5753"/>
                <a:gd name="T57" fmla="*/ 59 h 358"/>
                <a:gd name="T58" fmla="*/ 357 w 5753"/>
                <a:gd name="T59" fmla="*/ 41 h 358"/>
                <a:gd name="T60" fmla="*/ 435 w 5753"/>
                <a:gd name="T61" fmla="*/ 32 h 358"/>
                <a:gd name="T62" fmla="*/ 598 w 5753"/>
                <a:gd name="T63" fmla="*/ 18 h 358"/>
                <a:gd name="T64" fmla="*/ 682 w 5753"/>
                <a:gd name="T65" fmla="*/ 13 h 358"/>
                <a:gd name="T66" fmla="*/ 855 w 5753"/>
                <a:gd name="T67" fmla="*/ 4 h 358"/>
                <a:gd name="T68" fmla="*/ 944 w 5753"/>
                <a:gd name="T69" fmla="*/ 3 h 358"/>
                <a:gd name="T70" fmla="*/ 1124 w 5753"/>
                <a:gd name="T71" fmla="*/ 1 h 358"/>
                <a:gd name="T72" fmla="*/ 1217 w 5753"/>
                <a:gd name="T73" fmla="*/ 1 h 358"/>
                <a:gd name="T74" fmla="*/ 1403 w 5753"/>
                <a:gd name="T75" fmla="*/ 8 h 358"/>
                <a:gd name="T76" fmla="*/ 1497 w 5753"/>
                <a:gd name="T77" fmla="*/ 14 h 358"/>
                <a:gd name="T78" fmla="*/ 1687 w 5753"/>
                <a:gd name="T79" fmla="*/ 28 h 358"/>
                <a:gd name="T80" fmla="*/ 1782 w 5753"/>
                <a:gd name="T81" fmla="*/ 38 h 358"/>
                <a:gd name="T82" fmla="*/ 1972 w 5753"/>
                <a:gd name="T83" fmla="*/ 63 h 358"/>
                <a:gd name="T84" fmla="*/ 2068 w 5753"/>
                <a:gd name="T85" fmla="*/ 79 h 358"/>
                <a:gd name="T86" fmla="*/ 2257 w 5753"/>
                <a:gd name="T87" fmla="*/ 114 h 358"/>
                <a:gd name="T88" fmla="*/ 2349 w 5753"/>
                <a:gd name="T89" fmla="*/ 133 h 358"/>
                <a:gd name="T90" fmla="*/ 2535 w 5753"/>
                <a:gd name="T91" fmla="*/ 181 h 358"/>
                <a:gd name="T92" fmla="*/ 2892 w 5753"/>
                <a:gd name="T93" fmla="*/ 266 h 358"/>
                <a:gd name="T94" fmla="*/ 3268 w 5753"/>
                <a:gd name="T95" fmla="*/ 323 h 358"/>
                <a:gd name="T96" fmla="*/ 3655 w 5753"/>
                <a:gd name="T97" fmla="*/ 354 h 358"/>
                <a:gd name="T98" fmla="*/ 4053 w 5753"/>
                <a:gd name="T99" fmla="*/ 354 h 358"/>
                <a:gd name="T100" fmla="*/ 4457 w 5753"/>
                <a:gd name="T101" fmla="*/ 326 h 358"/>
                <a:gd name="T102" fmla="*/ 4866 w 5753"/>
                <a:gd name="T103" fmla="*/ 266 h 358"/>
                <a:gd name="T104" fmla="*/ 5277 w 5753"/>
                <a:gd name="T105" fmla="*/ 173 h 358"/>
                <a:gd name="T106" fmla="*/ 5685 w 5753"/>
                <a:gd name="T107" fmla="*/ 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53" h="358">
                  <a:moveTo>
                    <a:pt x="5753" y="21"/>
                  </a:moveTo>
                  <a:lnTo>
                    <a:pt x="5685" y="46"/>
                  </a:lnTo>
                  <a:lnTo>
                    <a:pt x="5685" y="46"/>
                  </a:lnTo>
                  <a:lnTo>
                    <a:pt x="5549" y="91"/>
                  </a:lnTo>
                  <a:lnTo>
                    <a:pt x="5549" y="91"/>
                  </a:lnTo>
                  <a:lnTo>
                    <a:pt x="5412" y="133"/>
                  </a:lnTo>
                  <a:lnTo>
                    <a:pt x="5412" y="133"/>
                  </a:lnTo>
                  <a:lnTo>
                    <a:pt x="5276" y="171"/>
                  </a:lnTo>
                  <a:lnTo>
                    <a:pt x="5276" y="171"/>
                  </a:lnTo>
                  <a:lnTo>
                    <a:pt x="5139" y="207"/>
                  </a:lnTo>
                  <a:lnTo>
                    <a:pt x="5139" y="207"/>
                  </a:lnTo>
                  <a:lnTo>
                    <a:pt x="5003" y="237"/>
                  </a:lnTo>
                  <a:lnTo>
                    <a:pt x="5003" y="237"/>
                  </a:lnTo>
                  <a:lnTo>
                    <a:pt x="4866" y="264"/>
                  </a:lnTo>
                  <a:lnTo>
                    <a:pt x="4866" y="264"/>
                  </a:lnTo>
                  <a:lnTo>
                    <a:pt x="4730" y="288"/>
                  </a:lnTo>
                  <a:lnTo>
                    <a:pt x="4730" y="288"/>
                  </a:lnTo>
                  <a:lnTo>
                    <a:pt x="4593" y="308"/>
                  </a:lnTo>
                  <a:lnTo>
                    <a:pt x="4593" y="308"/>
                  </a:lnTo>
                  <a:lnTo>
                    <a:pt x="4457" y="325"/>
                  </a:lnTo>
                  <a:lnTo>
                    <a:pt x="4457" y="325"/>
                  </a:lnTo>
                  <a:lnTo>
                    <a:pt x="4322" y="337"/>
                  </a:lnTo>
                  <a:lnTo>
                    <a:pt x="4322" y="337"/>
                  </a:lnTo>
                  <a:lnTo>
                    <a:pt x="4187" y="347"/>
                  </a:lnTo>
                  <a:lnTo>
                    <a:pt x="4187" y="347"/>
                  </a:lnTo>
                  <a:lnTo>
                    <a:pt x="4052" y="354"/>
                  </a:lnTo>
                  <a:lnTo>
                    <a:pt x="4052" y="354"/>
                  </a:lnTo>
                  <a:lnTo>
                    <a:pt x="3919" y="357"/>
                  </a:lnTo>
                  <a:lnTo>
                    <a:pt x="3919" y="357"/>
                  </a:lnTo>
                  <a:lnTo>
                    <a:pt x="3786" y="357"/>
                  </a:lnTo>
                  <a:lnTo>
                    <a:pt x="3786" y="357"/>
                  </a:lnTo>
                  <a:lnTo>
                    <a:pt x="3655" y="353"/>
                  </a:lnTo>
                  <a:lnTo>
                    <a:pt x="3655" y="353"/>
                  </a:lnTo>
                  <a:lnTo>
                    <a:pt x="3524" y="346"/>
                  </a:lnTo>
                  <a:lnTo>
                    <a:pt x="3524" y="346"/>
                  </a:lnTo>
                  <a:lnTo>
                    <a:pt x="3396" y="336"/>
                  </a:lnTo>
                  <a:lnTo>
                    <a:pt x="3396" y="336"/>
                  </a:lnTo>
                  <a:lnTo>
                    <a:pt x="3268" y="323"/>
                  </a:lnTo>
                  <a:lnTo>
                    <a:pt x="3268" y="323"/>
                  </a:lnTo>
                  <a:lnTo>
                    <a:pt x="3141" y="306"/>
                  </a:lnTo>
                  <a:lnTo>
                    <a:pt x="3141" y="306"/>
                  </a:lnTo>
                  <a:lnTo>
                    <a:pt x="3016" y="287"/>
                  </a:lnTo>
                  <a:lnTo>
                    <a:pt x="3016" y="287"/>
                  </a:lnTo>
                  <a:lnTo>
                    <a:pt x="2894" y="264"/>
                  </a:lnTo>
                  <a:lnTo>
                    <a:pt x="2894" y="264"/>
                  </a:lnTo>
                  <a:lnTo>
                    <a:pt x="2771" y="239"/>
                  </a:lnTo>
                  <a:lnTo>
                    <a:pt x="2771" y="239"/>
                  </a:lnTo>
                  <a:lnTo>
                    <a:pt x="2653" y="211"/>
                  </a:lnTo>
                  <a:lnTo>
                    <a:pt x="2653" y="211"/>
                  </a:lnTo>
                  <a:lnTo>
                    <a:pt x="2535" y="180"/>
                  </a:lnTo>
                  <a:lnTo>
                    <a:pt x="2444" y="156"/>
                  </a:lnTo>
                  <a:lnTo>
                    <a:pt x="2351" y="133"/>
                  </a:lnTo>
                  <a:lnTo>
                    <a:pt x="2257" y="112"/>
                  </a:lnTo>
                  <a:lnTo>
                    <a:pt x="2162" y="94"/>
                  </a:lnTo>
                  <a:lnTo>
                    <a:pt x="2068" y="77"/>
                  </a:lnTo>
                  <a:lnTo>
                    <a:pt x="1972" y="62"/>
                  </a:lnTo>
                  <a:lnTo>
                    <a:pt x="1878" y="49"/>
                  </a:lnTo>
                  <a:lnTo>
                    <a:pt x="1782" y="38"/>
                  </a:lnTo>
                  <a:lnTo>
                    <a:pt x="1687" y="28"/>
                  </a:lnTo>
                  <a:lnTo>
                    <a:pt x="1593" y="20"/>
                  </a:lnTo>
                  <a:lnTo>
                    <a:pt x="1498" y="13"/>
                  </a:lnTo>
                  <a:lnTo>
                    <a:pt x="1404" y="7"/>
                  </a:lnTo>
                  <a:lnTo>
                    <a:pt x="1310" y="3"/>
                  </a:lnTo>
                  <a:lnTo>
                    <a:pt x="1217" y="1"/>
                  </a:lnTo>
                  <a:lnTo>
                    <a:pt x="1124" y="0"/>
                  </a:lnTo>
                  <a:lnTo>
                    <a:pt x="1034" y="0"/>
                  </a:lnTo>
                  <a:lnTo>
                    <a:pt x="944" y="1"/>
                  </a:lnTo>
                  <a:lnTo>
                    <a:pt x="855" y="4"/>
                  </a:lnTo>
                  <a:lnTo>
                    <a:pt x="768" y="7"/>
                  </a:lnTo>
                  <a:lnTo>
                    <a:pt x="682" y="11"/>
                  </a:lnTo>
                  <a:lnTo>
                    <a:pt x="598" y="17"/>
                  </a:lnTo>
                  <a:lnTo>
                    <a:pt x="515" y="24"/>
                  </a:lnTo>
                  <a:lnTo>
                    <a:pt x="435" y="31"/>
                  </a:lnTo>
                  <a:lnTo>
                    <a:pt x="356" y="39"/>
                  </a:lnTo>
                  <a:lnTo>
                    <a:pt x="280" y="49"/>
                  </a:lnTo>
                  <a:lnTo>
                    <a:pt x="207" y="59"/>
                  </a:lnTo>
                  <a:lnTo>
                    <a:pt x="135" y="69"/>
                  </a:lnTo>
                  <a:lnTo>
                    <a:pt x="66" y="80"/>
                  </a:lnTo>
                  <a:lnTo>
                    <a:pt x="0" y="91"/>
                  </a:lnTo>
                  <a:lnTo>
                    <a:pt x="0" y="93"/>
                  </a:lnTo>
                  <a:lnTo>
                    <a:pt x="0" y="93"/>
                  </a:lnTo>
                  <a:lnTo>
                    <a:pt x="66" y="80"/>
                  </a:lnTo>
                  <a:lnTo>
                    <a:pt x="66" y="80"/>
                  </a:lnTo>
                  <a:lnTo>
                    <a:pt x="135" y="70"/>
                  </a:lnTo>
                  <a:lnTo>
                    <a:pt x="135" y="70"/>
                  </a:lnTo>
                  <a:lnTo>
                    <a:pt x="207" y="59"/>
                  </a:lnTo>
                  <a:lnTo>
                    <a:pt x="207" y="59"/>
                  </a:lnTo>
                  <a:lnTo>
                    <a:pt x="280" y="49"/>
                  </a:lnTo>
                  <a:lnTo>
                    <a:pt x="280" y="49"/>
                  </a:lnTo>
                  <a:lnTo>
                    <a:pt x="357" y="41"/>
                  </a:lnTo>
                  <a:lnTo>
                    <a:pt x="357" y="41"/>
                  </a:lnTo>
                  <a:lnTo>
                    <a:pt x="435" y="32"/>
                  </a:lnTo>
                  <a:lnTo>
                    <a:pt x="435" y="32"/>
                  </a:lnTo>
                  <a:lnTo>
                    <a:pt x="516" y="25"/>
                  </a:lnTo>
                  <a:lnTo>
                    <a:pt x="516" y="25"/>
                  </a:lnTo>
                  <a:lnTo>
                    <a:pt x="598" y="18"/>
                  </a:lnTo>
                  <a:lnTo>
                    <a:pt x="598" y="18"/>
                  </a:lnTo>
                  <a:lnTo>
                    <a:pt x="682" y="13"/>
                  </a:lnTo>
                  <a:lnTo>
                    <a:pt x="682" y="13"/>
                  </a:lnTo>
                  <a:lnTo>
                    <a:pt x="768" y="8"/>
                  </a:lnTo>
                  <a:lnTo>
                    <a:pt x="768" y="8"/>
                  </a:lnTo>
                  <a:lnTo>
                    <a:pt x="855" y="4"/>
                  </a:lnTo>
                  <a:lnTo>
                    <a:pt x="855" y="4"/>
                  </a:lnTo>
                  <a:lnTo>
                    <a:pt x="944" y="3"/>
                  </a:lnTo>
                  <a:lnTo>
                    <a:pt x="944" y="3"/>
                  </a:lnTo>
                  <a:lnTo>
                    <a:pt x="1034" y="1"/>
                  </a:lnTo>
                  <a:lnTo>
                    <a:pt x="1034" y="1"/>
                  </a:lnTo>
                  <a:lnTo>
                    <a:pt x="1124" y="1"/>
                  </a:lnTo>
                  <a:lnTo>
                    <a:pt x="1124" y="1"/>
                  </a:lnTo>
                  <a:lnTo>
                    <a:pt x="1217" y="1"/>
                  </a:lnTo>
                  <a:lnTo>
                    <a:pt x="1217" y="1"/>
                  </a:lnTo>
                  <a:lnTo>
                    <a:pt x="1310" y="4"/>
                  </a:lnTo>
                  <a:lnTo>
                    <a:pt x="1310" y="4"/>
                  </a:lnTo>
                  <a:lnTo>
                    <a:pt x="1403" y="8"/>
                  </a:lnTo>
                  <a:lnTo>
                    <a:pt x="1403" y="8"/>
                  </a:lnTo>
                  <a:lnTo>
                    <a:pt x="1497" y="14"/>
                  </a:lnTo>
                  <a:lnTo>
                    <a:pt x="1497" y="14"/>
                  </a:lnTo>
                  <a:lnTo>
                    <a:pt x="1593" y="20"/>
                  </a:lnTo>
                  <a:lnTo>
                    <a:pt x="1593" y="20"/>
                  </a:lnTo>
                  <a:lnTo>
                    <a:pt x="1687" y="28"/>
                  </a:lnTo>
                  <a:lnTo>
                    <a:pt x="1687" y="28"/>
                  </a:lnTo>
                  <a:lnTo>
                    <a:pt x="1782" y="38"/>
                  </a:lnTo>
                  <a:lnTo>
                    <a:pt x="1782" y="38"/>
                  </a:lnTo>
                  <a:lnTo>
                    <a:pt x="1878" y="51"/>
                  </a:lnTo>
                  <a:lnTo>
                    <a:pt x="1878" y="51"/>
                  </a:lnTo>
                  <a:lnTo>
                    <a:pt x="1972" y="63"/>
                  </a:lnTo>
                  <a:lnTo>
                    <a:pt x="1972" y="63"/>
                  </a:lnTo>
                  <a:lnTo>
                    <a:pt x="2068" y="79"/>
                  </a:lnTo>
                  <a:lnTo>
                    <a:pt x="2068" y="79"/>
                  </a:lnTo>
                  <a:lnTo>
                    <a:pt x="2162" y="94"/>
                  </a:lnTo>
                  <a:lnTo>
                    <a:pt x="2162" y="94"/>
                  </a:lnTo>
                  <a:lnTo>
                    <a:pt x="2257" y="114"/>
                  </a:lnTo>
                  <a:lnTo>
                    <a:pt x="2257" y="114"/>
                  </a:lnTo>
                  <a:lnTo>
                    <a:pt x="2349" y="133"/>
                  </a:lnTo>
                  <a:lnTo>
                    <a:pt x="2349" y="133"/>
                  </a:lnTo>
                  <a:lnTo>
                    <a:pt x="2442" y="156"/>
                  </a:lnTo>
                  <a:lnTo>
                    <a:pt x="2442" y="156"/>
                  </a:lnTo>
                  <a:lnTo>
                    <a:pt x="2535" y="181"/>
                  </a:lnTo>
                  <a:lnTo>
                    <a:pt x="2652" y="212"/>
                  </a:lnTo>
                  <a:lnTo>
                    <a:pt x="2771" y="240"/>
                  </a:lnTo>
                  <a:lnTo>
                    <a:pt x="2892" y="266"/>
                  </a:lnTo>
                  <a:lnTo>
                    <a:pt x="3016" y="288"/>
                  </a:lnTo>
                  <a:lnTo>
                    <a:pt x="3141" y="308"/>
                  </a:lnTo>
                  <a:lnTo>
                    <a:pt x="3268" y="323"/>
                  </a:lnTo>
                  <a:lnTo>
                    <a:pt x="3395" y="337"/>
                  </a:lnTo>
                  <a:lnTo>
                    <a:pt x="3524" y="347"/>
                  </a:lnTo>
                  <a:lnTo>
                    <a:pt x="3655" y="354"/>
                  </a:lnTo>
                  <a:lnTo>
                    <a:pt x="3786" y="357"/>
                  </a:lnTo>
                  <a:lnTo>
                    <a:pt x="3919" y="358"/>
                  </a:lnTo>
                  <a:lnTo>
                    <a:pt x="4053" y="354"/>
                  </a:lnTo>
                  <a:lnTo>
                    <a:pt x="4187" y="349"/>
                  </a:lnTo>
                  <a:lnTo>
                    <a:pt x="4322" y="339"/>
                  </a:lnTo>
                  <a:lnTo>
                    <a:pt x="4457" y="326"/>
                  </a:lnTo>
                  <a:lnTo>
                    <a:pt x="4593" y="309"/>
                  </a:lnTo>
                  <a:lnTo>
                    <a:pt x="4730" y="289"/>
                  </a:lnTo>
                  <a:lnTo>
                    <a:pt x="4866" y="266"/>
                  </a:lnTo>
                  <a:lnTo>
                    <a:pt x="5003" y="237"/>
                  </a:lnTo>
                  <a:lnTo>
                    <a:pt x="5139" y="208"/>
                  </a:lnTo>
                  <a:lnTo>
                    <a:pt x="5277" y="173"/>
                  </a:lnTo>
                  <a:lnTo>
                    <a:pt x="5414" y="135"/>
                  </a:lnTo>
                  <a:lnTo>
                    <a:pt x="5550" y="93"/>
                  </a:lnTo>
                  <a:lnTo>
                    <a:pt x="5685" y="46"/>
                  </a:lnTo>
                  <a:lnTo>
                    <a:pt x="5753" y="21"/>
                  </a:lnTo>
                </a:path>
              </a:pathLst>
            </a:custGeom>
            <a:noFill/>
            <a:ln w="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800">
                <a:solidFill>
                  <a:srgbClr val="58585A"/>
                </a:solidFill>
              </a:endParaRPr>
            </a:p>
          </p:txBody>
        </p:sp>
      </p:grpSp>
      <p:sp>
        <p:nvSpPr>
          <p:cNvPr id="11" name="TextBox 10"/>
          <p:cNvSpPr txBox="1"/>
          <p:nvPr userDrawn="1"/>
        </p:nvSpPr>
        <p:spPr>
          <a:xfrm>
            <a:off x="321734" y="6492558"/>
            <a:ext cx="1952779" cy="92333"/>
          </a:xfrm>
          <a:prstGeom prst="rect">
            <a:avLst/>
          </a:prstGeom>
          <a:noFill/>
        </p:spPr>
        <p:txBody>
          <a:bodyPr wrap="none" tIns="0" bIns="0" rtlCol="0">
            <a:spAutoFit/>
          </a:bodyPr>
          <a:lstStyle/>
          <a:p>
            <a:r>
              <a:rPr lang="en-GB" sz="600" dirty="0">
                <a:solidFill>
                  <a:srgbClr val="FFFFFF"/>
                </a:solidFill>
              </a:rPr>
              <a:t>© The Insights Group Ltd, 2014. All rights reserved.</a:t>
            </a:r>
          </a:p>
        </p:txBody>
      </p:sp>
    </p:spTree>
    <p:extLst>
      <p:ext uri="{BB962C8B-B14F-4D97-AF65-F5344CB8AC3E}">
        <p14:creationId xmlns:p14="http://schemas.microsoft.com/office/powerpoint/2010/main" val="5141294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ingle Placeholder">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360" y="548680"/>
            <a:ext cx="11521280" cy="5688632"/>
          </a:xfrm>
        </p:spPr>
        <p:txBody>
          <a:bodyPr/>
          <a:lstStyle>
            <a:lvl1pPr>
              <a:spcBef>
                <a:spcPts val="1200"/>
              </a:spcBef>
              <a:spcAft>
                <a:spcPts val="1000"/>
              </a:spcAft>
              <a:defRPr sz="3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Box 4"/>
          <p:cNvSpPr txBox="1"/>
          <p:nvPr userDrawn="1"/>
        </p:nvSpPr>
        <p:spPr>
          <a:xfrm>
            <a:off x="321734" y="6492558"/>
            <a:ext cx="1952779" cy="92333"/>
          </a:xfrm>
          <a:prstGeom prst="rect">
            <a:avLst/>
          </a:prstGeom>
          <a:noFill/>
        </p:spPr>
        <p:txBody>
          <a:bodyPr wrap="none" tIns="0" bIns="0" rtlCol="0">
            <a:spAutoFit/>
          </a:bodyPr>
          <a:lstStyle/>
          <a:p>
            <a:r>
              <a:rPr lang="en-GB" sz="600" dirty="0">
                <a:solidFill>
                  <a:srgbClr val="FFFFFF"/>
                </a:solidFill>
              </a:rPr>
              <a:t>© The Insights Group Ltd, 2014. All rights reserved.</a:t>
            </a:r>
          </a:p>
        </p:txBody>
      </p:sp>
    </p:spTree>
    <p:extLst>
      <p:ext uri="{BB962C8B-B14F-4D97-AF65-F5344CB8AC3E}">
        <p14:creationId xmlns:p14="http://schemas.microsoft.com/office/powerpoint/2010/main" val="9824616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3526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 name="Picture 4" descr="C:\Documents and Settings\bglennie\My Documents\Version Cue\Insights Brand 2011\logo\png\insights master logo v1 2011.png"/>
          <p:cNvPicPr>
            <a:picLocks noChangeAspect="1" noChangeArrowheads="1"/>
          </p:cNvPicPr>
          <p:nvPr userDrawn="1"/>
        </p:nvPicPr>
        <p:blipFill>
          <a:blip r:embed="rId2" cstate="print"/>
          <a:srcRect/>
          <a:stretch>
            <a:fillRect/>
          </a:stretch>
        </p:blipFill>
        <p:spPr bwMode="auto">
          <a:xfrm>
            <a:off x="10187088" y="6239551"/>
            <a:ext cx="1725513" cy="344190"/>
          </a:xfrm>
          <a:prstGeom prst="rect">
            <a:avLst/>
          </a:prstGeom>
          <a:noFill/>
        </p:spPr>
      </p:pic>
      <p:sp>
        <p:nvSpPr>
          <p:cNvPr id="3" name="TextBox 2"/>
          <p:cNvSpPr txBox="1"/>
          <p:nvPr userDrawn="1"/>
        </p:nvSpPr>
        <p:spPr>
          <a:xfrm>
            <a:off x="321734" y="6411647"/>
            <a:ext cx="1952779" cy="92333"/>
          </a:xfrm>
          <a:prstGeom prst="rect">
            <a:avLst/>
          </a:prstGeom>
          <a:noFill/>
        </p:spPr>
        <p:txBody>
          <a:bodyPr wrap="none" tIns="0" bIns="0" rtlCol="0">
            <a:spAutoFit/>
          </a:bodyPr>
          <a:lstStyle/>
          <a:p>
            <a:r>
              <a:rPr lang="en-GB" sz="600" dirty="0">
                <a:solidFill>
                  <a:srgbClr val="58585A"/>
                </a:solidFill>
              </a:rPr>
              <a:t>© The Insights Group Ltd, 2014. All rights reserved.</a:t>
            </a:r>
          </a:p>
        </p:txBody>
      </p:sp>
    </p:spTree>
    <p:extLst>
      <p:ext uri="{BB962C8B-B14F-4D97-AF65-F5344CB8AC3E}">
        <p14:creationId xmlns:p14="http://schemas.microsoft.com/office/powerpoint/2010/main" val="9829916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Blank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4B751-7334-1C46-965B-DEB18278B3A2}"/>
              </a:ext>
            </a:extLst>
          </p:cNvPr>
          <p:cNvSpPr>
            <a:spLocks noGrp="1"/>
          </p:cNvSpPr>
          <p:nvPr>
            <p:ph type="ctrTitle"/>
          </p:nvPr>
        </p:nvSpPr>
        <p:spPr>
          <a:xfrm>
            <a:off x="1524000" y="1122363"/>
            <a:ext cx="9144000" cy="2387600"/>
          </a:xfrm>
        </p:spPr>
        <p:txBody>
          <a:bodyPr anchor="b">
            <a:normAutofit/>
          </a:bodyPr>
          <a:lstStyle>
            <a:lvl1pPr algn="ctr">
              <a:defRPr sz="3750">
                <a:latin typeface="Ubuntu" panose="020B0504030602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E3AEA9-2E1F-C641-A64A-0646B6C86CBC}"/>
              </a:ext>
            </a:extLst>
          </p:cNvPr>
          <p:cNvSpPr>
            <a:spLocks noGrp="1"/>
          </p:cNvSpPr>
          <p:nvPr>
            <p:ph type="subTitle" idx="1"/>
          </p:nvPr>
        </p:nvSpPr>
        <p:spPr>
          <a:xfrm>
            <a:off x="1524000" y="3602038"/>
            <a:ext cx="9144000" cy="1655762"/>
          </a:xfrm>
        </p:spPr>
        <p:txBody>
          <a:bodyPr/>
          <a:lstStyle>
            <a:lvl1pPr marL="0" indent="0" algn="ctr">
              <a:buNone/>
              <a:defRPr sz="1800">
                <a:latin typeface="Ubuntu" panose="020B05040306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9417176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Blank Green">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B1BC6EA-9787-A64D-B3FD-DFC096910719}"/>
              </a:ext>
            </a:extLst>
          </p:cNvPr>
          <p:cNvSpPr>
            <a:spLocks noGrp="1"/>
          </p:cNvSpPr>
          <p:nvPr>
            <p:ph type="ctrTitle"/>
          </p:nvPr>
        </p:nvSpPr>
        <p:spPr>
          <a:xfrm>
            <a:off x="1524000" y="1122363"/>
            <a:ext cx="9144000" cy="2387600"/>
          </a:xfrm>
        </p:spPr>
        <p:txBody>
          <a:bodyPr anchor="b">
            <a:normAutofit/>
          </a:bodyPr>
          <a:lstStyle>
            <a:lvl1pPr algn="ctr">
              <a:defRPr sz="3750">
                <a:latin typeface="Ubuntu" panose="020B0504030602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86230C63-2982-E74D-88B3-C1B7FB76682E}"/>
              </a:ext>
            </a:extLst>
          </p:cNvPr>
          <p:cNvSpPr>
            <a:spLocks noGrp="1"/>
          </p:cNvSpPr>
          <p:nvPr>
            <p:ph type="subTitle" idx="1"/>
          </p:nvPr>
        </p:nvSpPr>
        <p:spPr>
          <a:xfrm>
            <a:off x="1524000" y="3602038"/>
            <a:ext cx="9144000" cy="1655762"/>
          </a:xfrm>
        </p:spPr>
        <p:txBody>
          <a:bodyPr/>
          <a:lstStyle>
            <a:lvl1pPr marL="0" indent="0" algn="ctr">
              <a:buNone/>
              <a:defRPr sz="1800">
                <a:latin typeface="Ubuntu" panose="020B05040306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5436504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Blank Blu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383280-AD95-B84E-A215-CA7802D2CC9A}"/>
              </a:ext>
            </a:extLst>
          </p:cNvPr>
          <p:cNvSpPr>
            <a:spLocks noGrp="1"/>
          </p:cNvSpPr>
          <p:nvPr>
            <p:ph type="ctrTitle"/>
          </p:nvPr>
        </p:nvSpPr>
        <p:spPr>
          <a:xfrm>
            <a:off x="1524000" y="1122363"/>
            <a:ext cx="9144000" cy="2387600"/>
          </a:xfrm>
        </p:spPr>
        <p:txBody>
          <a:bodyPr anchor="b">
            <a:normAutofit/>
          </a:bodyPr>
          <a:lstStyle>
            <a:lvl1pPr algn="ctr">
              <a:defRPr sz="3750">
                <a:latin typeface="Ubuntu" panose="020B0504030602030204" pitchFamily="34" charset="0"/>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7281553D-5346-DD46-8626-5EB717558907}"/>
              </a:ext>
            </a:extLst>
          </p:cNvPr>
          <p:cNvSpPr>
            <a:spLocks noGrp="1"/>
          </p:cNvSpPr>
          <p:nvPr>
            <p:ph type="subTitle" idx="1"/>
          </p:nvPr>
        </p:nvSpPr>
        <p:spPr>
          <a:xfrm>
            <a:off x="1524000" y="3602038"/>
            <a:ext cx="9144000" cy="1655762"/>
          </a:xfrm>
        </p:spPr>
        <p:txBody>
          <a:bodyPr/>
          <a:lstStyle>
            <a:lvl1pPr marL="0" indent="0" algn="ctr">
              <a:buNone/>
              <a:defRPr sz="1800">
                <a:latin typeface="Ubuntu" panose="020B05040306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04159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523195"/>
            <a:ext cx="4441372" cy="2163762"/>
          </a:xfrm>
        </p:spPr>
        <p:txBody>
          <a:bodyPr/>
          <a:lstStyle>
            <a:lvl1pPr>
              <a:defRPr>
                <a:solidFill>
                  <a:schemeClr val="tx1"/>
                </a:solidFill>
              </a:defRPr>
            </a:lvl1pPr>
          </a:lstStyle>
          <a:p>
            <a:r>
              <a:rPr lang="en-US" dirty="0"/>
              <a:t>Click to edit Master title style</a:t>
            </a:r>
            <a:endParaRPr lang="en-GB" dirty="0"/>
          </a:p>
        </p:txBody>
      </p:sp>
      <p:sp>
        <p:nvSpPr>
          <p:cNvPr id="4" name="Content Placeholder 3"/>
          <p:cNvSpPr>
            <a:spLocks noGrp="1"/>
          </p:cNvSpPr>
          <p:nvPr>
            <p:ph sz="half" idx="2" hasCustomPrompt="1"/>
          </p:nvPr>
        </p:nvSpPr>
        <p:spPr>
          <a:xfrm>
            <a:off x="6768495" y="2131788"/>
            <a:ext cx="4796972" cy="3601357"/>
          </a:xfrm>
          <a:noFill/>
        </p:spPr>
        <p:txBody>
          <a:bodyPr>
            <a:normAutofit/>
          </a:bodyPr>
          <a:lstStyle>
            <a:lvl1pPr marL="0" indent="3175" algn="ctr">
              <a:buNone/>
              <a:tabLst/>
              <a:defRPr sz="4400">
                <a:solidFill>
                  <a:schemeClr val="bg2"/>
                </a:solidFill>
              </a:defRPr>
            </a:lvl1pPr>
            <a:lvl2pPr marL="0" indent="3175" algn="ctr">
              <a:buNone/>
              <a:defRPr sz="2400">
                <a:solidFill>
                  <a:schemeClr val="bg1"/>
                </a:solidFill>
              </a:defRPr>
            </a:lvl2pPr>
            <a:lvl3pPr marL="0" indent="3175" algn="ctr">
              <a:buNone/>
              <a:defRPr sz="2000">
                <a:solidFill>
                  <a:schemeClr val="bg1"/>
                </a:solidFill>
              </a:defRPr>
            </a:lvl3pPr>
            <a:lvl4pPr marL="0" indent="3175" algn="ctr">
              <a:buNone/>
              <a:defRPr sz="1800">
                <a:solidFill>
                  <a:schemeClr val="bg1"/>
                </a:solidFill>
              </a:defRPr>
            </a:lvl4pPr>
            <a:lvl5pPr marL="0" indent="3175" algn="ctr">
              <a:buNone/>
              <a:defRPr sz="1800">
                <a:solidFill>
                  <a:schemeClr val="bg1"/>
                </a:solidFill>
              </a:defRPr>
            </a:lvl5pPr>
            <a:lvl6pPr>
              <a:defRPr sz="1800"/>
            </a:lvl6pPr>
            <a:lvl7pPr>
              <a:defRPr sz="1800"/>
            </a:lvl7pPr>
            <a:lvl8pPr>
              <a:defRPr sz="1800"/>
            </a:lvl8pPr>
            <a:lvl9pPr>
              <a:defRPr sz="1800"/>
            </a:lvl9pPr>
          </a:lstStyle>
          <a:p>
            <a:pPr lvl="0"/>
            <a:r>
              <a:rPr lang="en-US" dirty="0"/>
              <a:t>Insert Golden Nugget Here</a:t>
            </a:r>
          </a:p>
          <a:p>
            <a:pPr lvl="0"/>
            <a:r>
              <a:rPr lang="en-US" dirty="0"/>
              <a:t>…</a:t>
            </a:r>
            <a:endParaRPr lang="en-GB" dirty="0"/>
          </a:p>
        </p:txBody>
      </p:sp>
      <p:grpSp>
        <p:nvGrpSpPr>
          <p:cNvPr id="12" name="Group 11"/>
          <p:cNvGrpSpPr/>
          <p:nvPr userDrawn="1"/>
        </p:nvGrpSpPr>
        <p:grpSpPr>
          <a:xfrm rot="864039">
            <a:off x="-4431688" y="5294084"/>
            <a:ext cx="14020797" cy="2217056"/>
            <a:chOff x="-2989943" y="5148939"/>
            <a:chExt cx="10515598" cy="2217056"/>
          </a:xfrm>
        </p:grpSpPr>
        <p:sp>
          <p:nvSpPr>
            <p:cNvPr id="8" name="Freeform 7"/>
            <p:cNvSpPr/>
            <p:nvPr userDrawn="1"/>
          </p:nvSpPr>
          <p:spPr>
            <a:xfrm>
              <a:off x="-2989943" y="5319482"/>
              <a:ext cx="10276115" cy="2046513"/>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19" name="Oval 18"/>
            <p:cNvSpPr/>
            <p:nvPr userDrawn="1"/>
          </p:nvSpPr>
          <p:spPr>
            <a:xfrm>
              <a:off x="407958" y="6460666"/>
              <a:ext cx="338271" cy="3382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Freeform 20"/>
            <p:cNvSpPr/>
            <p:nvPr userDrawn="1"/>
          </p:nvSpPr>
          <p:spPr>
            <a:xfrm>
              <a:off x="-2247901" y="5724758"/>
              <a:ext cx="9114973" cy="1394494"/>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24" name="Freeform 23"/>
            <p:cNvSpPr/>
            <p:nvPr userDrawn="1"/>
          </p:nvSpPr>
          <p:spPr>
            <a:xfrm>
              <a:off x="-2750460" y="5148939"/>
              <a:ext cx="10276115" cy="2046513"/>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25" name="Oval 24"/>
            <p:cNvSpPr/>
            <p:nvPr userDrawn="1"/>
          </p:nvSpPr>
          <p:spPr>
            <a:xfrm>
              <a:off x="785786" y="6333458"/>
              <a:ext cx="338271" cy="338271"/>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Oval 25"/>
            <p:cNvSpPr/>
            <p:nvPr userDrawn="1"/>
          </p:nvSpPr>
          <p:spPr>
            <a:xfrm>
              <a:off x="3500430" y="5476202"/>
              <a:ext cx="338271" cy="3382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Tree>
    <p:extLst>
      <p:ext uri="{BB962C8B-B14F-4D97-AF65-F5344CB8AC3E}">
        <p14:creationId xmlns:p14="http://schemas.microsoft.com/office/powerpoint/2010/main" val="3673519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523195"/>
            <a:ext cx="4441372" cy="2163762"/>
          </a:xfrm>
        </p:spPr>
        <p:txBody>
          <a:bodyPr/>
          <a:lstStyle>
            <a:lvl1pPr>
              <a:defRPr>
                <a:solidFill>
                  <a:schemeClr val="tx1"/>
                </a:solidFill>
              </a:defRPr>
            </a:lvl1pPr>
          </a:lstStyle>
          <a:p>
            <a:r>
              <a:rPr lang="en-US" dirty="0"/>
              <a:t>Click to edit Master title style</a:t>
            </a:r>
            <a:endParaRPr lang="en-GB" dirty="0"/>
          </a:p>
        </p:txBody>
      </p:sp>
      <p:sp>
        <p:nvSpPr>
          <p:cNvPr id="8" name="Freeform 7"/>
          <p:cNvSpPr/>
          <p:nvPr userDrawn="1"/>
        </p:nvSpPr>
        <p:spPr>
          <a:xfrm rot="221879">
            <a:off x="-7575417" y="5712315"/>
            <a:ext cx="13701487" cy="1558189"/>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19" name="Oval 18"/>
          <p:cNvSpPr/>
          <p:nvPr userDrawn="1"/>
        </p:nvSpPr>
        <p:spPr>
          <a:xfrm rot="221879">
            <a:off x="124143" y="5955330"/>
            <a:ext cx="451028" cy="3382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Freeform 20"/>
          <p:cNvSpPr/>
          <p:nvPr userDrawn="1"/>
        </p:nvSpPr>
        <p:spPr>
          <a:xfrm rot="221879">
            <a:off x="-6586603" y="5972422"/>
            <a:ext cx="12153297" cy="1061750"/>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24" name="Freeform 23"/>
          <p:cNvSpPr/>
          <p:nvPr userDrawn="1"/>
        </p:nvSpPr>
        <p:spPr>
          <a:xfrm rot="221879">
            <a:off x="-7242106" y="5659175"/>
            <a:ext cx="13701487" cy="1558189"/>
          </a:xfrm>
          <a:custGeom>
            <a:avLst/>
            <a:gdLst>
              <a:gd name="connsiteX0" fmla="*/ 0 w 10515600"/>
              <a:gd name="connsiteY0" fmla="*/ 0 h 1612900"/>
              <a:gd name="connsiteX1" fmla="*/ 2578100 w 10515600"/>
              <a:gd name="connsiteY1" fmla="*/ 1193800 h 1612900"/>
              <a:gd name="connsiteX2" fmla="*/ 7073900 w 10515600"/>
              <a:gd name="connsiteY2" fmla="*/ 266700 h 1612900"/>
              <a:gd name="connsiteX3" fmla="*/ 10515600 w 10515600"/>
              <a:gd name="connsiteY3" fmla="*/ 1612900 h 1612900"/>
              <a:gd name="connsiteX4" fmla="*/ 10515600 w 10515600"/>
              <a:gd name="connsiteY4" fmla="*/ 161290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612900">
                <a:moveTo>
                  <a:pt x="0" y="0"/>
                </a:moveTo>
                <a:cubicBezTo>
                  <a:pt x="699558" y="574675"/>
                  <a:pt x="1399117" y="1149350"/>
                  <a:pt x="2578100" y="1193800"/>
                </a:cubicBezTo>
                <a:cubicBezTo>
                  <a:pt x="3757083" y="1238250"/>
                  <a:pt x="5750983" y="196850"/>
                  <a:pt x="7073900" y="266700"/>
                </a:cubicBezTo>
                <a:cubicBezTo>
                  <a:pt x="8396817" y="336550"/>
                  <a:pt x="10515600" y="1612900"/>
                  <a:pt x="10515600" y="1612900"/>
                </a:cubicBezTo>
                <a:lnTo>
                  <a:pt x="10515600" y="1612900"/>
                </a:lnTo>
              </a:path>
            </a:pathLst>
          </a:cu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0"/>
          </a:p>
        </p:txBody>
      </p:sp>
      <p:sp>
        <p:nvSpPr>
          <p:cNvPr id="25" name="Oval 24"/>
          <p:cNvSpPr/>
          <p:nvPr userDrawn="1"/>
        </p:nvSpPr>
        <p:spPr>
          <a:xfrm rot="221879">
            <a:off x="627517" y="5910814"/>
            <a:ext cx="451028" cy="338271"/>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Oval 25"/>
          <p:cNvSpPr/>
          <p:nvPr userDrawn="1"/>
        </p:nvSpPr>
        <p:spPr>
          <a:xfrm rot="221879">
            <a:off x="3427613" y="6408990"/>
            <a:ext cx="451028" cy="3382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546215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theme" Target="../theme/theme2.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10" Type="http://schemas.openxmlformats.org/officeDocument/2006/relationships/slideLayout" Target="../slideLayouts/slideLayout32.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63538"/>
            <a:ext cx="5198533" cy="2163762"/>
          </a:xfrm>
          <a:prstGeom prst="rect">
            <a:avLst/>
          </a:prstGeom>
        </p:spPr>
        <p:txBody>
          <a:bodyPr vert="horz" lIns="91440" tIns="45720" rIns="91440" bIns="45720" rtlCol="0" anchor="t">
            <a:norm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2857501"/>
            <a:ext cx="10972800" cy="25019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3"/>
          <p:cNvSpPr txBox="1">
            <a:spLocks/>
          </p:cNvSpPr>
          <p:nvPr userDrawn="1"/>
        </p:nvSpPr>
        <p:spPr>
          <a:xfrm>
            <a:off x="0" y="6645276"/>
            <a:ext cx="11836400" cy="212725"/>
          </a:xfrm>
          <a:prstGeom prst="rect">
            <a:avLst/>
          </a:prstGeom>
        </p:spPr>
        <p:txBody>
          <a:bodyPr/>
          <a:lstStyle>
            <a:lvl1pPr algn="r">
              <a:defRPr sz="7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 The Insights Group Ltd, 2009. All rights reserved.</a:t>
            </a:r>
          </a:p>
        </p:txBody>
      </p:sp>
    </p:spTree>
    <p:extLst>
      <p:ext uri="{BB962C8B-B14F-4D97-AF65-F5344CB8AC3E}">
        <p14:creationId xmlns:p14="http://schemas.microsoft.com/office/powerpoint/2010/main" val="3888088316"/>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Lst>
  <p:txStyles>
    <p:titleStyle>
      <a:lvl1pPr algn="l" defTabSz="914400" rtl="0" eaLnBrk="1" latinLnBrk="0" hangingPunct="1">
        <a:spcBef>
          <a:spcPct val="0"/>
        </a:spcBef>
        <a:buNone/>
        <a:defRPr sz="44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810507-638C-234A-8B18-2F154064068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3591AB-9FE1-024B-BC56-8BF744C787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959376-8B89-7D4F-9BB4-F3D0ABED807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FE5E41D-3D35-44F2-B805-ED358CB386C1}" type="datetimeFigureOut">
              <a:rPr lang="en-GB" smtClean="0"/>
              <a:t>02/03/2022</a:t>
            </a:fld>
            <a:endParaRPr lang="en-GB" dirty="0"/>
          </a:p>
        </p:txBody>
      </p:sp>
      <p:sp>
        <p:nvSpPr>
          <p:cNvPr id="5" name="Footer Placeholder 4">
            <a:extLst>
              <a:ext uri="{FF2B5EF4-FFF2-40B4-BE49-F238E27FC236}">
                <a16:creationId xmlns:a16="http://schemas.microsoft.com/office/drawing/2014/main" id="{96BE3D7D-A4EC-8D43-92FD-15B91132D0D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E8CE8AC5-D6B4-5F41-AA1B-E82B854E6C1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C7344B5-0808-4216-BB12-7D79E8174DE9}" type="slidenum">
              <a:rPr lang="en-GB" smtClean="0"/>
              <a:t>‹#›</a:t>
            </a:fld>
            <a:endParaRPr lang="en-GB" dirty="0"/>
          </a:p>
        </p:txBody>
      </p:sp>
    </p:spTree>
    <p:extLst>
      <p:ext uri="{BB962C8B-B14F-4D97-AF65-F5344CB8AC3E}">
        <p14:creationId xmlns:p14="http://schemas.microsoft.com/office/powerpoint/2010/main" val="175991041"/>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4" r:id="rId10"/>
    <p:sldLayoutId id="2147483837" r:id="rId11"/>
    <p:sldLayoutId id="2147483687" r:id="rId12"/>
    <p:sldLayoutId id="2147483689" r:id="rId13"/>
    <p:sldLayoutId id="2147483690" r:id="rId14"/>
    <p:sldLayoutId id="2147483708" r:id="rId15"/>
    <p:sldLayoutId id="2147483707" r:id="rId16"/>
    <p:sldLayoutId id="2147483681"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1" r:id="rId27"/>
    <p:sldLayoutId id="2147483743" r:id="rId28"/>
    <p:sldLayoutId id="2147483744" r:id="rId29"/>
    <p:sldLayoutId id="2147483745" r:id="rId30"/>
    <p:sldLayoutId id="2147483746" r:id="rId31"/>
    <p:sldLayoutId id="2147483749" r:id="rId32"/>
    <p:sldLayoutId id="2147483750" r:id="rId33"/>
    <p:sldLayoutId id="2147483751" r:id="rId34"/>
    <p:sldLayoutId id="2147483752" r:id="rId35"/>
    <p:sldLayoutId id="2147483753" r:id="rId36"/>
    <p:sldLayoutId id="2147483763" r:id="rId37"/>
    <p:sldLayoutId id="2147483764" r:id="rId38"/>
    <p:sldLayoutId id="2147483765" r:id="rId39"/>
    <p:sldLayoutId id="2147483768" r:id="rId40"/>
    <p:sldLayoutId id="2147483769" r:id="rId41"/>
    <p:sldLayoutId id="2147483795" r:id="rId42"/>
    <p:sldLayoutId id="2147483796" r:id="rId43"/>
    <p:sldLayoutId id="2147483797" r:id="rId44"/>
    <p:sldLayoutId id="2147483798" r:id="rId45"/>
    <p:sldLayoutId id="2147483799" r:id="rId46"/>
    <p:sldLayoutId id="2147483802" r:id="rId47"/>
    <p:sldLayoutId id="2147483805" r:id="rId48"/>
    <p:sldLayoutId id="2147483808" r:id="rId49"/>
    <p:sldLayoutId id="2147483811" r:id="rId50"/>
    <p:sldLayoutId id="2147483813" r:id="rId51"/>
    <p:sldLayoutId id="2147483814" r:id="rId52"/>
    <p:sldLayoutId id="2147483815" r:id="rId53"/>
    <p:sldLayoutId id="2147483816" r:id="rId54"/>
    <p:sldLayoutId id="2147483838" r:id="rId55"/>
    <p:sldLayoutId id="2147483839" r:id="rId56"/>
    <p:sldLayoutId id="2147483840" r:id="rId5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41.sv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41.svg"/></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41.sv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73.sv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75.svg"/></Relationships>
</file>

<file path=ppt/slides/_rels/slide4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png"/><Relationship Id="rId4"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3.png"/><Relationship Id="rId4"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4.png"/><Relationship Id="rId4"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42414B-65A2-6543-A412-003001F82AF8}"/>
              </a:ext>
            </a:extLst>
          </p:cNvPr>
          <p:cNvSpPr/>
          <p:nvPr/>
        </p:nvSpPr>
        <p:spPr>
          <a:xfrm>
            <a:off x="191344" y="3429000"/>
            <a:ext cx="10225136" cy="707886"/>
          </a:xfrm>
          <a:prstGeom prst="rect">
            <a:avLst/>
          </a:prstGeom>
        </p:spPr>
        <p:txBody>
          <a:bodyPr wrap="square">
            <a:spAutoFit/>
          </a:bodyPr>
          <a:lstStyle/>
          <a:p>
            <a:r>
              <a:rPr lang="en-GB" sz="4000" b="1" dirty="0">
                <a:solidFill>
                  <a:schemeClr val="bg1"/>
                </a:solidFill>
              </a:rPr>
              <a:t>An Introduction to Insights Discovery</a:t>
            </a:r>
          </a:p>
        </p:txBody>
      </p:sp>
    </p:spTree>
    <p:extLst>
      <p:ext uri="{BB962C8B-B14F-4D97-AF65-F5344CB8AC3E}">
        <p14:creationId xmlns:p14="http://schemas.microsoft.com/office/powerpoint/2010/main" val="1504834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BE73CD-F170-5F4F-AE08-F281F7755AC6}"/>
              </a:ext>
            </a:extLst>
          </p:cNvPr>
          <p:cNvPicPr>
            <a:picLocks noChangeAspect="1"/>
          </p:cNvPicPr>
          <p:nvPr/>
        </p:nvPicPr>
        <p:blipFill>
          <a:blip r:embed="rId2"/>
          <a:stretch>
            <a:fillRect/>
          </a:stretch>
        </p:blipFill>
        <p:spPr>
          <a:xfrm>
            <a:off x="2433559" y="1320364"/>
            <a:ext cx="3415033" cy="4171044"/>
          </a:xfrm>
          <a:prstGeom prst="rect">
            <a:avLst/>
          </a:prstGeom>
        </p:spPr>
      </p:pic>
      <p:pic>
        <p:nvPicPr>
          <p:cNvPr id="4" name="Picture 3">
            <a:extLst>
              <a:ext uri="{FF2B5EF4-FFF2-40B4-BE49-F238E27FC236}">
                <a16:creationId xmlns:a16="http://schemas.microsoft.com/office/drawing/2014/main" id="{62A38FE5-2673-1A43-BB7C-2C6A3AC9DDB8}"/>
              </a:ext>
            </a:extLst>
          </p:cNvPr>
          <p:cNvPicPr>
            <a:picLocks noChangeAspect="1"/>
          </p:cNvPicPr>
          <p:nvPr/>
        </p:nvPicPr>
        <p:blipFill>
          <a:blip r:embed="rId3"/>
          <a:stretch>
            <a:fillRect/>
          </a:stretch>
        </p:blipFill>
        <p:spPr>
          <a:xfrm>
            <a:off x="7248128" y="1343478"/>
            <a:ext cx="3057186" cy="4171044"/>
          </a:xfrm>
          <a:prstGeom prst="rect">
            <a:avLst/>
          </a:prstGeom>
        </p:spPr>
      </p:pic>
    </p:spTree>
    <p:extLst>
      <p:ext uri="{BB962C8B-B14F-4D97-AF65-F5344CB8AC3E}">
        <p14:creationId xmlns:p14="http://schemas.microsoft.com/office/powerpoint/2010/main" val="12631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CAECA-2485-5E42-ABDA-4671FD4FA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216183"/>
            <a:ext cx="7704856" cy="4304935"/>
          </a:xfrm>
          <a:prstGeom prst="rect">
            <a:avLst/>
          </a:prstGeom>
        </p:spPr>
      </p:pic>
    </p:spTree>
    <p:extLst>
      <p:ext uri="{BB962C8B-B14F-4D97-AF65-F5344CB8AC3E}">
        <p14:creationId xmlns:p14="http://schemas.microsoft.com/office/powerpoint/2010/main" val="602202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E67C91A-A562-DF45-9E7F-79DDE4F075B0}"/>
              </a:ext>
            </a:extLst>
          </p:cNvPr>
          <p:cNvSpPr txBox="1">
            <a:spLocks/>
          </p:cNvSpPr>
          <p:nvPr/>
        </p:nvSpPr>
        <p:spPr>
          <a:xfrm>
            <a:off x="503040" y="188640"/>
            <a:ext cx="9697416" cy="1239864"/>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dirty="0"/>
              <a:t>Perception scenario</a:t>
            </a:r>
          </a:p>
        </p:txBody>
      </p:sp>
      <p:sp>
        <p:nvSpPr>
          <p:cNvPr id="5" name="Content Placeholder 5">
            <a:extLst>
              <a:ext uri="{FF2B5EF4-FFF2-40B4-BE49-F238E27FC236}">
                <a16:creationId xmlns:a16="http://schemas.microsoft.com/office/drawing/2014/main" id="{0A7459BF-722A-E840-9469-8E1C23573285}"/>
              </a:ext>
            </a:extLst>
          </p:cNvPr>
          <p:cNvSpPr txBox="1">
            <a:spLocks/>
          </p:cNvSpPr>
          <p:nvPr/>
        </p:nvSpPr>
        <p:spPr>
          <a:xfrm>
            <a:off x="503040" y="1484784"/>
            <a:ext cx="9697416" cy="266429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GB" sz="2800" dirty="0"/>
              <a:t>You have new team member who you have spent a lot of time with over the last few days as they have started work. You have just passed this person in the hallway. They walked by you without looking up or saying hello.</a:t>
            </a:r>
          </a:p>
          <a:p>
            <a:pPr marL="0" indent="0">
              <a:buFont typeface="Arial" panose="020B0604020202020204" pitchFamily="34" charset="0"/>
              <a:buNone/>
            </a:pPr>
            <a:endParaRPr lang="en-GB" sz="2800" dirty="0"/>
          </a:p>
          <a:p>
            <a:pPr marL="0" indent="0">
              <a:buFont typeface="Arial" panose="020B0604020202020204" pitchFamily="34" charset="0"/>
              <a:buNone/>
            </a:pPr>
            <a:r>
              <a:rPr lang="en-GB" sz="2800" dirty="0"/>
              <a:t>What are your immediate thoughts and feelings?</a:t>
            </a:r>
          </a:p>
        </p:txBody>
      </p:sp>
      <p:sp>
        <p:nvSpPr>
          <p:cNvPr id="2" name="TextBox 1">
            <a:extLst>
              <a:ext uri="{FF2B5EF4-FFF2-40B4-BE49-F238E27FC236}">
                <a16:creationId xmlns:a16="http://schemas.microsoft.com/office/drawing/2014/main" id="{3325094B-F138-B846-BB9F-6B80B7A7ECA4}"/>
              </a:ext>
            </a:extLst>
          </p:cNvPr>
          <p:cNvSpPr txBox="1"/>
          <p:nvPr/>
        </p:nvSpPr>
        <p:spPr>
          <a:xfrm>
            <a:off x="503040" y="4293096"/>
            <a:ext cx="2241147" cy="1938992"/>
          </a:xfrm>
          <a:prstGeom prst="rect">
            <a:avLst/>
          </a:prstGeom>
          <a:noFill/>
        </p:spPr>
        <p:txBody>
          <a:bodyPr wrap="square" rtlCol="0">
            <a:spAutoFit/>
          </a:bodyPr>
          <a:lstStyle/>
          <a:p>
            <a:r>
              <a:rPr lang="en-GB" sz="2400" dirty="0">
                <a:solidFill>
                  <a:schemeClr val="accent6"/>
                </a:solidFill>
              </a:rPr>
              <a:t>What's wrong:</a:t>
            </a:r>
          </a:p>
          <a:p>
            <a:r>
              <a:rPr lang="en-GB" sz="2400" dirty="0"/>
              <a:t>Why didn’t they talk to me, are they ok?</a:t>
            </a:r>
          </a:p>
        </p:txBody>
      </p:sp>
      <p:sp>
        <p:nvSpPr>
          <p:cNvPr id="6" name="TextBox 5">
            <a:extLst>
              <a:ext uri="{FF2B5EF4-FFF2-40B4-BE49-F238E27FC236}">
                <a16:creationId xmlns:a16="http://schemas.microsoft.com/office/drawing/2014/main" id="{72F634A6-993C-3643-89D2-13F867351C96}"/>
              </a:ext>
            </a:extLst>
          </p:cNvPr>
          <p:cNvSpPr txBox="1"/>
          <p:nvPr/>
        </p:nvSpPr>
        <p:spPr>
          <a:xfrm>
            <a:off x="2855640" y="4293096"/>
            <a:ext cx="2241147" cy="2308324"/>
          </a:xfrm>
          <a:prstGeom prst="rect">
            <a:avLst/>
          </a:prstGeom>
          <a:noFill/>
        </p:spPr>
        <p:txBody>
          <a:bodyPr wrap="square" rtlCol="0">
            <a:spAutoFit/>
          </a:bodyPr>
          <a:lstStyle/>
          <a:p>
            <a:r>
              <a:rPr lang="en-GB" sz="2400" dirty="0">
                <a:solidFill>
                  <a:srgbClr val="FFC000"/>
                </a:solidFill>
              </a:rPr>
              <a:t>Forgotten:</a:t>
            </a:r>
          </a:p>
          <a:p>
            <a:r>
              <a:rPr lang="en-GB" sz="2400" dirty="0"/>
              <a:t>All that time I spent with them and they have forgotten me</a:t>
            </a:r>
          </a:p>
        </p:txBody>
      </p:sp>
      <p:sp>
        <p:nvSpPr>
          <p:cNvPr id="7" name="TextBox 6">
            <a:extLst>
              <a:ext uri="{FF2B5EF4-FFF2-40B4-BE49-F238E27FC236}">
                <a16:creationId xmlns:a16="http://schemas.microsoft.com/office/drawing/2014/main" id="{4FC6689E-BB33-1B4B-80BD-6CCB818D11A4}"/>
              </a:ext>
            </a:extLst>
          </p:cNvPr>
          <p:cNvSpPr txBox="1"/>
          <p:nvPr/>
        </p:nvSpPr>
        <p:spPr>
          <a:xfrm>
            <a:off x="5519936" y="4265639"/>
            <a:ext cx="2241147" cy="1938992"/>
          </a:xfrm>
          <a:prstGeom prst="rect">
            <a:avLst/>
          </a:prstGeom>
          <a:noFill/>
        </p:spPr>
        <p:txBody>
          <a:bodyPr wrap="square" rtlCol="0">
            <a:spAutoFit/>
          </a:bodyPr>
          <a:lstStyle/>
          <a:p>
            <a:r>
              <a:rPr lang="en-GB" sz="2400" dirty="0">
                <a:solidFill>
                  <a:srgbClr val="FF0000"/>
                </a:solidFill>
              </a:rPr>
              <a:t>Not bothered:</a:t>
            </a:r>
          </a:p>
          <a:p>
            <a:r>
              <a:rPr lang="en-GB" sz="2400" dirty="0"/>
              <a:t>I didn’t pay them much attention anyway</a:t>
            </a:r>
          </a:p>
        </p:txBody>
      </p:sp>
      <p:sp>
        <p:nvSpPr>
          <p:cNvPr id="8" name="TextBox 7">
            <a:extLst>
              <a:ext uri="{FF2B5EF4-FFF2-40B4-BE49-F238E27FC236}">
                <a16:creationId xmlns:a16="http://schemas.microsoft.com/office/drawing/2014/main" id="{C45EA7FF-EE6B-AB49-81E4-5E7F3640F7E1}"/>
              </a:ext>
            </a:extLst>
          </p:cNvPr>
          <p:cNvSpPr txBox="1"/>
          <p:nvPr/>
        </p:nvSpPr>
        <p:spPr>
          <a:xfrm>
            <a:off x="7984437" y="4270378"/>
            <a:ext cx="2241147" cy="1938992"/>
          </a:xfrm>
          <a:prstGeom prst="rect">
            <a:avLst/>
          </a:prstGeom>
          <a:noFill/>
        </p:spPr>
        <p:txBody>
          <a:bodyPr wrap="square" rtlCol="0">
            <a:spAutoFit/>
          </a:bodyPr>
          <a:lstStyle/>
          <a:p>
            <a:r>
              <a:rPr lang="en-GB" sz="2400" dirty="0">
                <a:solidFill>
                  <a:srgbClr val="0082B7"/>
                </a:solidFill>
              </a:rPr>
              <a:t>Busy:</a:t>
            </a:r>
          </a:p>
          <a:p>
            <a:r>
              <a:rPr lang="en-GB" sz="2400" dirty="0"/>
              <a:t>They are obviously busy, that’s their business </a:t>
            </a:r>
          </a:p>
        </p:txBody>
      </p:sp>
    </p:spTree>
    <p:extLst>
      <p:ext uri="{BB962C8B-B14F-4D97-AF65-F5344CB8AC3E}">
        <p14:creationId xmlns:p14="http://schemas.microsoft.com/office/powerpoint/2010/main" val="8576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3" name="Text Box 5">
            <a:extLst>
              <a:ext uri="{FF2B5EF4-FFF2-40B4-BE49-F238E27FC236}">
                <a16:creationId xmlns:a16="http://schemas.microsoft.com/office/drawing/2014/main" id="{6C4B8FE1-FA0A-4084-BFCB-87219960E578}"/>
              </a:ext>
            </a:extLst>
          </p:cNvPr>
          <p:cNvSpPr txBox="1">
            <a:spLocks noChangeArrowheads="1"/>
          </p:cNvSpPr>
          <p:nvPr/>
        </p:nvSpPr>
        <p:spPr bwMode="auto">
          <a:xfrm>
            <a:off x="4343400" y="4191001"/>
            <a:ext cx="3582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FontTx/>
              <a:buNone/>
            </a:pPr>
            <a:endParaRPr lang="en-CA" altLang="en-US" sz="2800">
              <a:solidFill>
                <a:srgbClr val="FF9900"/>
              </a:solidFill>
              <a:latin typeface="Arial Narrow" panose="020B0606020202030204" pitchFamily="34" charset="0"/>
              <a:cs typeface="Times New Roman" panose="02020603050405020304" pitchFamily="18" charset="0"/>
            </a:endParaRPr>
          </a:p>
        </p:txBody>
      </p:sp>
      <p:sp>
        <p:nvSpPr>
          <p:cNvPr id="53253" name="Slide Number Placeholder 7">
            <a:extLst>
              <a:ext uri="{FF2B5EF4-FFF2-40B4-BE49-F238E27FC236}">
                <a16:creationId xmlns:a16="http://schemas.microsoft.com/office/drawing/2014/main" id="{2AD6D47E-358E-4B34-8BA4-737110E161BD}"/>
              </a:ext>
            </a:extLst>
          </p:cNvPr>
          <p:cNvSpPr txBox="1">
            <a:spLocks noGrp="1"/>
          </p:cNvSpPr>
          <p:nvPr/>
        </p:nvSpPr>
        <p:spPr bwMode="auto">
          <a:xfrm>
            <a:off x="8534400" y="6492876"/>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r">
              <a:spcBef>
                <a:spcPct val="0"/>
              </a:spcBef>
              <a:buFontTx/>
              <a:buNone/>
            </a:pPr>
            <a:endParaRPr lang="en-US" altLang="en-US" sz="1200" b="1">
              <a:latin typeface="Arial Narrow" panose="020B0606020202030204" pitchFamily="34" charset="0"/>
              <a:cs typeface="Times New Roman" panose="02020603050405020304" pitchFamily="18" charset="0"/>
            </a:endParaRPr>
          </a:p>
        </p:txBody>
      </p:sp>
      <p:pic>
        <p:nvPicPr>
          <p:cNvPr id="6" name="Picture 2" descr="X:\Links\en_GB\ILL_065_Ladder of perception-01.png">
            <a:extLst>
              <a:ext uri="{FF2B5EF4-FFF2-40B4-BE49-F238E27FC236}">
                <a16:creationId xmlns:a16="http://schemas.microsoft.com/office/drawing/2014/main" id="{6E031920-9DD1-2F4B-8AA9-C35EC9323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0448" y="512928"/>
            <a:ext cx="3491880" cy="608355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9B7B2743-234D-FB41-A65B-2AB43DE64D0D}"/>
              </a:ext>
            </a:extLst>
          </p:cNvPr>
          <p:cNvSpPr txBox="1">
            <a:spLocks/>
          </p:cNvSpPr>
          <p:nvPr/>
        </p:nvSpPr>
        <p:spPr>
          <a:xfrm>
            <a:off x="1031367" y="368912"/>
            <a:ext cx="8101408" cy="1143000"/>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a:t>The Ladder</a:t>
            </a:r>
            <a:br>
              <a:rPr lang="en-GB"/>
            </a:br>
            <a:r>
              <a:rPr lang="en-GB"/>
              <a:t>of perception</a:t>
            </a:r>
            <a:endParaRPr lang="en-GB" dirty="0"/>
          </a:p>
        </p:txBody>
      </p:sp>
      <p:sp>
        <p:nvSpPr>
          <p:cNvPr id="8" name="TextBox 7">
            <a:extLst>
              <a:ext uri="{FF2B5EF4-FFF2-40B4-BE49-F238E27FC236}">
                <a16:creationId xmlns:a16="http://schemas.microsoft.com/office/drawing/2014/main" id="{DAB0C5E3-3EF3-7843-B58A-1229004914EE}"/>
              </a:ext>
            </a:extLst>
          </p:cNvPr>
          <p:cNvSpPr txBox="1"/>
          <p:nvPr/>
        </p:nvSpPr>
        <p:spPr>
          <a:xfrm>
            <a:off x="923863" y="5590159"/>
            <a:ext cx="5179169" cy="338554"/>
          </a:xfrm>
          <a:prstGeom prst="rect">
            <a:avLst/>
          </a:prstGeom>
          <a:noFill/>
        </p:spPr>
        <p:txBody>
          <a:bodyPr wrap="square" rtlCol="0">
            <a:spAutoFit/>
          </a:bodyPr>
          <a:lstStyle/>
          <a:p>
            <a:pPr algn="r"/>
            <a:r>
              <a:rPr lang="en-GB" sz="1600" dirty="0">
                <a:solidFill>
                  <a:srgbClr val="58585A"/>
                </a:solidFill>
                <a:latin typeface="Arial" panose="020B0604020202020204" pitchFamily="34" charset="0"/>
                <a:cs typeface="Arial" pitchFamily="34" charset="0"/>
              </a:rPr>
              <a:t>The event (as a camera would capture it)</a:t>
            </a:r>
          </a:p>
        </p:txBody>
      </p:sp>
      <p:sp>
        <p:nvSpPr>
          <p:cNvPr id="9" name="TextBox 8">
            <a:extLst>
              <a:ext uri="{FF2B5EF4-FFF2-40B4-BE49-F238E27FC236}">
                <a16:creationId xmlns:a16="http://schemas.microsoft.com/office/drawing/2014/main" id="{00CD7911-B7FD-424F-8B11-6FF096F11A89}"/>
              </a:ext>
            </a:extLst>
          </p:cNvPr>
          <p:cNvSpPr txBox="1"/>
          <p:nvPr/>
        </p:nvSpPr>
        <p:spPr>
          <a:xfrm>
            <a:off x="2460458" y="4893148"/>
            <a:ext cx="3717150" cy="338554"/>
          </a:xfrm>
          <a:prstGeom prst="rect">
            <a:avLst/>
          </a:prstGeom>
          <a:noFill/>
        </p:spPr>
        <p:txBody>
          <a:bodyPr wrap="square" rtlCol="0">
            <a:spAutoFit/>
          </a:bodyPr>
          <a:lstStyle/>
          <a:p>
            <a:pPr algn="r"/>
            <a:r>
              <a:rPr lang="en-GB" sz="1600" dirty="0">
                <a:solidFill>
                  <a:srgbClr val="58585A"/>
                </a:solidFill>
                <a:latin typeface="Arial" pitchFamily="34" charset="0"/>
                <a:cs typeface="Arial" pitchFamily="34" charset="0"/>
              </a:rPr>
              <a:t>My perception (selected data)</a:t>
            </a:r>
          </a:p>
        </p:txBody>
      </p:sp>
      <p:sp>
        <p:nvSpPr>
          <p:cNvPr id="10" name="TextBox 9">
            <a:extLst>
              <a:ext uri="{FF2B5EF4-FFF2-40B4-BE49-F238E27FC236}">
                <a16:creationId xmlns:a16="http://schemas.microsoft.com/office/drawing/2014/main" id="{BC6ACBE3-09DB-B247-89FB-0ADC1BF9DF69}"/>
              </a:ext>
            </a:extLst>
          </p:cNvPr>
          <p:cNvSpPr txBox="1"/>
          <p:nvPr/>
        </p:nvSpPr>
        <p:spPr>
          <a:xfrm>
            <a:off x="3012095" y="4285665"/>
            <a:ext cx="3320594" cy="338554"/>
          </a:xfrm>
          <a:prstGeom prst="rect">
            <a:avLst/>
          </a:prstGeom>
          <a:noFill/>
        </p:spPr>
        <p:txBody>
          <a:bodyPr wrap="square" rtlCol="0">
            <a:spAutoFit/>
          </a:bodyPr>
          <a:lstStyle/>
          <a:p>
            <a:pPr algn="r"/>
            <a:r>
              <a:rPr lang="en-GB" sz="1600" dirty="0">
                <a:solidFill>
                  <a:srgbClr val="58585A"/>
                </a:solidFill>
                <a:latin typeface="Arial" panose="020B0604020202020204" pitchFamily="34" charset="0"/>
                <a:cs typeface="Arial" pitchFamily="34" charset="0"/>
              </a:rPr>
              <a:t>Value judgements I made</a:t>
            </a:r>
          </a:p>
        </p:txBody>
      </p:sp>
      <p:sp>
        <p:nvSpPr>
          <p:cNvPr id="11" name="TextBox 10">
            <a:extLst>
              <a:ext uri="{FF2B5EF4-FFF2-40B4-BE49-F238E27FC236}">
                <a16:creationId xmlns:a16="http://schemas.microsoft.com/office/drawing/2014/main" id="{080FDF61-9E26-2745-A605-2F1279436FF0}"/>
              </a:ext>
            </a:extLst>
          </p:cNvPr>
          <p:cNvSpPr txBox="1"/>
          <p:nvPr/>
        </p:nvSpPr>
        <p:spPr>
          <a:xfrm>
            <a:off x="1859967" y="3600977"/>
            <a:ext cx="4832294" cy="338554"/>
          </a:xfrm>
          <a:prstGeom prst="rect">
            <a:avLst/>
          </a:prstGeom>
          <a:noFill/>
        </p:spPr>
        <p:txBody>
          <a:bodyPr wrap="square" rtlCol="0">
            <a:spAutoFit/>
          </a:bodyPr>
          <a:lstStyle/>
          <a:p>
            <a:pPr algn="r"/>
            <a:r>
              <a:rPr lang="en-GB" sz="1600" dirty="0">
                <a:solidFill>
                  <a:srgbClr val="58585A"/>
                </a:solidFill>
                <a:latin typeface="Arial" pitchFamily="34" charset="0"/>
                <a:cs typeface="Arial" pitchFamily="34" charset="0"/>
              </a:rPr>
              <a:t>Interpretations and meanings I gave</a:t>
            </a:r>
          </a:p>
        </p:txBody>
      </p:sp>
      <p:sp>
        <p:nvSpPr>
          <p:cNvPr id="12" name="TextBox 11">
            <a:extLst>
              <a:ext uri="{FF2B5EF4-FFF2-40B4-BE49-F238E27FC236}">
                <a16:creationId xmlns:a16="http://schemas.microsoft.com/office/drawing/2014/main" id="{B22C3893-ED08-6E47-A087-101038485753}"/>
              </a:ext>
            </a:extLst>
          </p:cNvPr>
          <p:cNvSpPr txBox="1"/>
          <p:nvPr/>
        </p:nvSpPr>
        <p:spPr>
          <a:xfrm>
            <a:off x="3407052" y="2840260"/>
            <a:ext cx="3320594" cy="338554"/>
          </a:xfrm>
          <a:prstGeom prst="rect">
            <a:avLst/>
          </a:prstGeom>
          <a:noFill/>
        </p:spPr>
        <p:txBody>
          <a:bodyPr wrap="square" rtlCol="0">
            <a:spAutoFit/>
          </a:bodyPr>
          <a:lstStyle/>
          <a:p>
            <a:pPr algn="r"/>
            <a:r>
              <a:rPr lang="en-GB" sz="1600" dirty="0">
                <a:solidFill>
                  <a:srgbClr val="58585A"/>
                </a:solidFill>
                <a:latin typeface="Arial" panose="020B0604020202020204" pitchFamily="34" charset="0"/>
                <a:cs typeface="Arial" pitchFamily="34" charset="0"/>
              </a:rPr>
              <a:t>Logical conclusions I drew</a:t>
            </a:r>
          </a:p>
        </p:txBody>
      </p:sp>
      <p:sp>
        <p:nvSpPr>
          <p:cNvPr id="13" name="TextBox 12">
            <a:extLst>
              <a:ext uri="{FF2B5EF4-FFF2-40B4-BE49-F238E27FC236}">
                <a16:creationId xmlns:a16="http://schemas.microsoft.com/office/drawing/2014/main" id="{2F90CB3A-878B-A340-A5FE-78D0A037A71C}"/>
              </a:ext>
            </a:extLst>
          </p:cNvPr>
          <p:cNvSpPr txBox="1"/>
          <p:nvPr/>
        </p:nvSpPr>
        <p:spPr>
          <a:xfrm>
            <a:off x="2528047" y="2076165"/>
            <a:ext cx="4460579" cy="338554"/>
          </a:xfrm>
          <a:prstGeom prst="rect">
            <a:avLst/>
          </a:prstGeom>
          <a:noFill/>
        </p:spPr>
        <p:txBody>
          <a:bodyPr wrap="square" rtlCol="0">
            <a:spAutoFit/>
          </a:bodyPr>
          <a:lstStyle/>
          <a:p>
            <a:pPr algn="r"/>
            <a:r>
              <a:rPr lang="en-GB" sz="1600" dirty="0">
                <a:solidFill>
                  <a:srgbClr val="58585A"/>
                </a:solidFill>
                <a:latin typeface="Arial" pitchFamily="34" charset="0"/>
                <a:cs typeface="Arial" pitchFamily="34" charset="0"/>
              </a:rPr>
              <a:t>Emotional and physical responses</a:t>
            </a:r>
          </a:p>
        </p:txBody>
      </p:sp>
      <p:sp>
        <p:nvSpPr>
          <p:cNvPr id="14" name="TextBox 13">
            <a:extLst>
              <a:ext uri="{FF2B5EF4-FFF2-40B4-BE49-F238E27FC236}">
                <a16:creationId xmlns:a16="http://schemas.microsoft.com/office/drawing/2014/main" id="{40EDB235-9034-AD4B-ABA4-14ED16C9B815}"/>
              </a:ext>
            </a:extLst>
          </p:cNvPr>
          <p:cNvSpPr txBox="1"/>
          <p:nvPr/>
        </p:nvSpPr>
        <p:spPr>
          <a:xfrm>
            <a:off x="3804183" y="1289831"/>
            <a:ext cx="3320594" cy="338554"/>
          </a:xfrm>
          <a:prstGeom prst="rect">
            <a:avLst/>
          </a:prstGeom>
          <a:noFill/>
        </p:spPr>
        <p:txBody>
          <a:bodyPr wrap="square" rtlCol="0">
            <a:spAutoFit/>
          </a:bodyPr>
          <a:lstStyle/>
          <a:p>
            <a:pPr algn="r"/>
            <a:r>
              <a:rPr lang="en-US" sz="1600" dirty="0">
                <a:solidFill>
                  <a:srgbClr val="58585A"/>
                </a:solidFill>
                <a:latin typeface="Arial" panose="020B0604020202020204" pitchFamily="34" charset="0"/>
                <a:cs typeface="Arial" pitchFamily="34" charset="0"/>
              </a:rPr>
              <a:t>Beliefs I formed</a:t>
            </a:r>
          </a:p>
        </p:txBody>
      </p:sp>
      <p:sp>
        <p:nvSpPr>
          <p:cNvPr id="15" name="TextBox 14">
            <a:extLst>
              <a:ext uri="{FF2B5EF4-FFF2-40B4-BE49-F238E27FC236}">
                <a16:creationId xmlns:a16="http://schemas.microsoft.com/office/drawing/2014/main" id="{9818C55A-F378-564B-8E03-FAB54D98F255}"/>
              </a:ext>
            </a:extLst>
          </p:cNvPr>
          <p:cNvSpPr txBox="1"/>
          <p:nvPr/>
        </p:nvSpPr>
        <p:spPr>
          <a:xfrm>
            <a:off x="4020207" y="601858"/>
            <a:ext cx="3320594" cy="338554"/>
          </a:xfrm>
          <a:prstGeom prst="rect">
            <a:avLst/>
          </a:prstGeom>
          <a:noFill/>
        </p:spPr>
        <p:txBody>
          <a:bodyPr wrap="square" rtlCol="0">
            <a:spAutoFit/>
          </a:bodyPr>
          <a:lstStyle/>
          <a:p>
            <a:pPr algn="r"/>
            <a:r>
              <a:rPr lang="en-GB" sz="1600" dirty="0">
                <a:solidFill>
                  <a:srgbClr val="58585A"/>
                </a:solidFill>
                <a:latin typeface="Arial" panose="020B0604020202020204" pitchFamily="34" charset="0"/>
                <a:cs typeface="Arial" pitchFamily="34" charset="0"/>
              </a:rPr>
              <a:t>Actions I took</a:t>
            </a:r>
          </a:p>
        </p:txBody>
      </p:sp>
    </p:spTree>
    <p:extLst>
      <p:ext uri="{BB962C8B-B14F-4D97-AF65-F5344CB8AC3E}">
        <p14:creationId xmlns:p14="http://schemas.microsoft.com/office/powerpoint/2010/main" val="35861716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nodePh="1">
                                  <p:stCondLst>
                                    <p:cond delay="0"/>
                                  </p:stCondLst>
                                  <p:endCondLst>
                                    <p:cond evt="begin" delay="0">
                                      <p:tn val="5"/>
                                    </p:cond>
                                  </p:endCondLst>
                                  <p:childTnLst>
                                    <p:set>
                                      <p:cBhvr>
                                        <p:cTn id="6" dur="1" fill="hold">
                                          <p:stCondLst>
                                            <p:cond delay="0"/>
                                          </p:stCondLst>
                                        </p:cTn>
                                        <p:tgtEl>
                                          <p:spTgt spid="1041413"/>
                                        </p:tgtEl>
                                        <p:attrNameLst>
                                          <p:attrName>style.visibility</p:attrName>
                                        </p:attrNameLst>
                                      </p:cBhvr>
                                      <p:to>
                                        <p:strVal val="visible"/>
                                      </p:to>
                                    </p:set>
                                    <p:animEffect transition="in" filter="dissolve">
                                      <p:cBhvr>
                                        <p:cTn id="7" dur="500"/>
                                        <p:tgtEl>
                                          <p:spTgt spid="10414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subTnLst>
                                    <p:animClr clrSpc="rgb" dir="cw">
                                      <p:cBhvr override="childStyle">
                                        <p:cTn dur="1" fill="hold" display="0" masterRel="nextClick" afterEffect="1"/>
                                        <p:tgtEl>
                                          <p:spTgt spid="8"/>
                                        </p:tgtEl>
                                        <p:attrNameLst>
                                          <p:attrName>ppt_c</p:attrName>
                                        </p:attrNameLst>
                                      </p:cBhvr>
                                      <p:to>
                                        <a:srgbClr val="DDDDDD"/>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subTnLst>
                                    <p:animClr clrSpc="rgb" dir="cw">
                                      <p:cBhvr override="childStyle">
                                        <p:cTn dur="1" fill="hold" display="0" masterRel="nextClick" afterEffect="1"/>
                                        <p:tgtEl>
                                          <p:spTgt spid="9"/>
                                        </p:tgtEl>
                                        <p:attrNameLst>
                                          <p:attrName>ppt_c</p:attrName>
                                        </p:attrNameLst>
                                      </p:cBhvr>
                                      <p:to>
                                        <a:srgbClr val="DDDDDD"/>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000"/>
                                        <p:tgtEl>
                                          <p:spTgt spid="10"/>
                                        </p:tgtEl>
                                      </p:cBhvr>
                                    </p:animEffect>
                                  </p:childTnLst>
                                  <p:subTnLst>
                                    <p:animClr clrSpc="rgb" dir="cw">
                                      <p:cBhvr override="childStyle">
                                        <p:cTn dur="1" fill="hold" display="0" masterRel="nextClick" afterEffect="1"/>
                                        <p:tgtEl>
                                          <p:spTgt spid="10"/>
                                        </p:tgtEl>
                                        <p:attrNameLst>
                                          <p:attrName>ppt_c</p:attrName>
                                        </p:attrNameLst>
                                      </p:cBhvr>
                                      <p:to>
                                        <a:srgbClr val="DDDDDD"/>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000"/>
                                        <p:tgtEl>
                                          <p:spTgt spid="11"/>
                                        </p:tgtEl>
                                      </p:cBhvr>
                                    </p:animEffect>
                                  </p:childTnLst>
                                  <p:subTnLst>
                                    <p:animClr clrSpc="rgb" dir="cw">
                                      <p:cBhvr override="childStyle">
                                        <p:cTn dur="1" fill="hold" display="0" masterRel="nextClick" afterEffect="1"/>
                                        <p:tgtEl>
                                          <p:spTgt spid="11"/>
                                        </p:tgtEl>
                                        <p:attrNameLst>
                                          <p:attrName>ppt_c</p:attrName>
                                        </p:attrNameLst>
                                      </p:cBhvr>
                                      <p:to>
                                        <a:srgbClr val="DDDDDD"/>
                                      </p:to>
                                    </p:animClr>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000"/>
                                        <p:tgtEl>
                                          <p:spTgt spid="12"/>
                                        </p:tgtEl>
                                      </p:cBhvr>
                                    </p:animEffect>
                                  </p:childTnLst>
                                  <p:subTnLst>
                                    <p:animClr clrSpc="rgb" dir="cw">
                                      <p:cBhvr override="childStyle">
                                        <p:cTn dur="1" fill="hold" display="0" masterRel="nextClick" afterEffect="1"/>
                                        <p:tgtEl>
                                          <p:spTgt spid="12"/>
                                        </p:tgtEl>
                                        <p:attrNameLst>
                                          <p:attrName>ppt_c</p:attrName>
                                        </p:attrNameLst>
                                      </p:cBhvr>
                                      <p:to>
                                        <a:srgbClr val="DDDDDD"/>
                                      </p:to>
                                    </p:animClr>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DDDDDD"/>
                                      </p:to>
                                    </p:animClr>
                                  </p:sub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2000"/>
                                        <p:tgtEl>
                                          <p:spTgt spid="14"/>
                                        </p:tgtEl>
                                      </p:cBhvr>
                                    </p:animEffect>
                                  </p:childTnLst>
                                  <p:subTnLst>
                                    <p:animClr clrSpc="rgb" dir="cw">
                                      <p:cBhvr override="childStyle">
                                        <p:cTn dur="1" fill="hold" display="0" masterRel="nextClick" afterEffect="1"/>
                                        <p:tgtEl>
                                          <p:spTgt spid="14"/>
                                        </p:tgtEl>
                                        <p:attrNameLst>
                                          <p:attrName>ppt_c</p:attrName>
                                        </p:attrNameLst>
                                      </p:cBhvr>
                                      <p:to>
                                        <a:srgbClr val="DDDDDD"/>
                                      </p:to>
                                    </p:animClr>
                                  </p:sub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2000"/>
                                        <p:tgtEl>
                                          <p:spTgt spid="15"/>
                                        </p:tgtEl>
                                      </p:cBhvr>
                                    </p:animEffect>
                                  </p:childTnLst>
                                  <p:subTnLst>
                                    <p:animClr clrSpc="rgb" dir="cw">
                                      <p:cBhvr override="childStyle">
                                        <p:cTn dur="1" fill="hold" display="0" masterRel="nextClick" afterEffect="1"/>
                                        <p:tgtEl>
                                          <p:spTgt spid="15"/>
                                        </p:tgtEl>
                                        <p:attrNameLst>
                                          <p:attrName>ppt_c</p:attrName>
                                        </p:attrNameLst>
                                      </p:cBhvr>
                                      <p:to>
                                        <a:srgbClr val="DDDDD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413" grpId="0" autoUpdateAnimBg="0"/>
      <p:bldP spid="8" grpId="0"/>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6217AE2-5E93-4C1C-9408-C13B180AC192}"/>
              </a:ext>
            </a:extLst>
          </p:cNvPr>
          <p:cNvSpPr>
            <a:spLocks noGrp="1"/>
          </p:cNvSpPr>
          <p:nvPr>
            <p:ph type="title"/>
          </p:nvPr>
        </p:nvSpPr>
        <p:spPr/>
        <p:txBody>
          <a:bodyPr rtlCol="0">
            <a:normAutofit/>
          </a:bodyPr>
          <a:lstStyle/>
          <a:p>
            <a:pPr>
              <a:defRPr/>
            </a:pPr>
            <a:r>
              <a:rPr lang="en-US" altLang="en-US" dirty="0"/>
              <a:t>Perception and </a:t>
            </a:r>
            <a:br>
              <a:rPr lang="en-US" altLang="en-US" dirty="0"/>
            </a:br>
            <a:r>
              <a:rPr lang="en-US" altLang="en-US" dirty="0"/>
              <a:t>Connecting with Others</a:t>
            </a:r>
          </a:p>
        </p:txBody>
      </p:sp>
      <p:sp>
        <p:nvSpPr>
          <p:cNvPr id="15364" name="Rectangle 3">
            <a:extLst>
              <a:ext uri="{FF2B5EF4-FFF2-40B4-BE49-F238E27FC236}">
                <a16:creationId xmlns:a16="http://schemas.microsoft.com/office/drawing/2014/main" id="{6FA85DE0-E856-4476-9514-5F400090FD58}"/>
              </a:ext>
            </a:extLst>
          </p:cNvPr>
          <p:cNvSpPr>
            <a:spLocks noGrp="1"/>
          </p:cNvSpPr>
          <p:nvPr>
            <p:ph idx="4294967295"/>
          </p:nvPr>
        </p:nvSpPr>
        <p:spPr>
          <a:xfrm>
            <a:off x="838200" y="1690690"/>
            <a:ext cx="5784850" cy="4248150"/>
          </a:xfrm>
        </p:spPr>
        <p:txBody>
          <a:bodyPr rtlCol="0">
            <a:normAutofit/>
          </a:bodyPr>
          <a:lstStyle/>
          <a:p>
            <a:pPr marL="0" indent="0">
              <a:buNone/>
              <a:defRPr/>
            </a:pPr>
            <a:r>
              <a:rPr lang="en-US" altLang="en-US" sz="2400" dirty="0"/>
              <a:t>To connect with others, we should </a:t>
            </a:r>
            <a:r>
              <a:rPr lang="en-US" altLang="en-US" sz="2400" dirty="0">
                <a:solidFill>
                  <a:srgbClr val="C00000"/>
                </a:solidFill>
              </a:rPr>
              <a:t>try to see their perspective</a:t>
            </a:r>
          </a:p>
          <a:p>
            <a:pPr marL="0" indent="0">
              <a:buNone/>
              <a:defRPr/>
            </a:pPr>
            <a:r>
              <a:rPr lang="en-US" altLang="en-US" sz="2400" dirty="0"/>
              <a:t>As a team, we’re all heading in the same direction, but sometimes we carry </a:t>
            </a:r>
            <a:r>
              <a:rPr lang="en-US" altLang="en-US" sz="2400" dirty="0">
                <a:solidFill>
                  <a:srgbClr val="C00000"/>
                </a:solidFill>
              </a:rPr>
              <a:t>different maps</a:t>
            </a:r>
          </a:p>
          <a:p>
            <a:pPr marL="0" indent="0">
              <a:buNone/>
              <a:defRPr/>
            </a:pPr>
            <a:r>
              <a:rPr lang="en-US" altLang="en-US" sz="2400" dirty="0"/>
              <a:t>Insights Discovery is the common map that we can all share</a:t>
            </a:r>
          </a:p>
          <a:p>
            <a:pPr marL="0" indent="0">
              <a:buNone/>
              <a:defRPr/>
            </a:pPr>
            <a:r>
              <a:rPr lang="en-US" altLang="en-US" sz="2400" dirty="0"/>
              <a:t>Insights Discovery is all about </a:t>
            </a:r>
            <a:r>
              <a:rPr lang="en-US" altLang="en-US" sz="2400" dirty="0">
                <a:solidFill>
                  <a:srgbClr val="C00000"/>
                </a:solidFill>
              </a:rPr>
              <a:t>adapting and connecting </a:t>
            </a:r>
            <a:r>
              <a:rPr lang="en-US" altLang="en-US" sz="2400" dirty="0"/>
              <a:t>to each other, to exchange useful information, as effectively as possible</a:t>
            </a:r>
          </a:p>
          <a:p>
            <a:pPr marL="520700" lvl="1" indent="0">
              <a:buNone/>
              <a:defRPr/>
            </a:pPr>
            <a:endParaRPr lang="en-US" altLang="en-US" sz="2400" dirty="0"/>
          </a:p>
        </p:txBody>
      </p:sp>
      <p:pic>
        <p:nvPicPr>
          <p:cNvPr id="5" name="Picture 5" descr="http://aphs.worldnomads.com/thefuegoproject/9419/map_reading.jpg">
            <a:extLst>
              <a:ext uri="{FF2B5EF4-FFF2-40B4-BE49-F238E27FC236}">
                <a16:creationId xmlns:a16="http://schemas.microsoft.com/office/drawing/2014/main" id="{FE40184C-5B1C-4FCF-AB0B-8AFC2462FA69}"/>
              </a:ext>
            </a:extLst>
          </p:cNvPr>
          <p:cNvPicPr>
            <a:picLocks noChangeAspect="1" noChangeArrowheads="1"/>
          </p:cNvPicPr>
          <p:nvPr/>
        </p:nvPicPr>
        <p:blipFill>
          <a:blip r:embed="rId3" cstate="print"/>
          <a:srcRect/>
          <a:stretch>
            <a:fillRect/>
          </a:stretch>
        </p:blipFill>
        <p:spPr bwMode="auto">
          <a:xfrm>
            <a:off x="7936892" y="1842820"/>
            <a:ext cx="2512096" cy="3354388"/>
          </a:xfrm>
          <a:prstGeom prst="rect">
            <a:avLst/>
          </a:prstGeom>
          <a:noFill/>
          <a:effectLst>
            <a:glow rad="228600">
              <a:srgbClr val="004071">
                <a:satMod val="175000"/>
                <a:alpha val="40000"/>
              </a:srgbClr>
            </a:glow>
          </a:effectLst>
        </p:spPr>
      </p:pic>
    </p:spTree>
    <p:extLst>
      <p:ext uri="{BB962C8B-B14F-4D97-AF65-F5344CB8AC3E}">
        <p14:creationId xmlns:p14="http://schemas.microsoft.com/office/powerpoint/2010/main" val="194172902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animEffect transition="in" filter="fade">
                                      <p:cBhvr>
                                        <p:cTn id="7" dur="1000"/>
                                        <p:tgtEl>
                                          <p:spTgt spid="153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64">
                                            <p:txEl>
                                              <p:pRg st="1" end="1"/>
                                            </p:txEl>
                                          </p:spTgt>
                                        </p:tgtEl>
                                        <p:attrNameLst>
                                          <p:attrName>style.visibility</p:attrName>
                                        </p:attrNameLst>
                                      </p:cBhvr>
                                      <p:to>
                                        <p:strVal val="visible"/>
                                      </p:to>
                                    </p:set>
                                    <p:animEffect transition="in" filter="fade">
                                      <p:cBhvr>
                                        <p:cTn id="12" dur="1000"/>
                                        <p:tgtEl>
                                          <p:spTgt spid="1536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364">
                                            <p:txEl>
                                              <p:pRg st="2" end="2"/>
                                            </p:txEl>
                                          </p:spTgt>
                                        </p:tgtEl>
                                        <p:attrNameLst>
                                          <p:attrName>style.visibility</p:attrName>
                                        </p:attrNameLst>
                                      </p:cBhvr>
                                      <p:to>
                                        <p:strVal val="visible"/>
                                      </p:to>
                                    </p:set>
                                    <p:animEffect transition="in" filter="fade">
                                      <p:cBhvr>
                                        <p:cTn id="17" dur="1000"/>
                                        <p:tgtEl>
                                          <p:spTgt spid="1536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364">
                                            <p:txEl>
                                              <p:pRg st="3" end="3"/>
                                            </p:txEl>
                                          </p:spTgt>
                                        </p:tgtEl>
                                        <p:attrNameLst>
                                          <p:attrName>style.visibility</p:attrName>
                                        </p:attrNameLst>
                                      </p:cBhvr>
                                      <p:to>
                                        <p:strVal val="visible"/>
                                      </p:to>
                                    </p:set>
                                    <p:animEffect transition="in" filter="fade">
                                      <p:cBhvr>
                                        <p:cTn id="22" dur="1000"/>
                                        <p:tgtEl>
                                          <p:spTgt spid="153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Insights Discovery Colour Energies</a:t>
            </a:r>
          </a:p>
        </p:txBody>
      </p:sp>
      <p:pic>
        <p:nvPicPr>
          <p:cNvPr id="4" name="Picture 13" descr="standard insights wheel">
            <a:extLst>
              <a:ext uri="{FF2B5EF4-FFF2-40B4-BE49-F238E27FC236}">
                <a16:creationId xmlns:a16="http://schemas.microsoft.com/office/drawing/2014/main" id="{ABED520E-615C-7F4D-B480-0B19CA298D2B}"/>
              </a:ext>
            </a:extLst>
          </p:cNvPr>
          <p:cNvPicPr>
            <a:picLocks noChangeAspect="1" noChangeArrowheads="1"/>
          </p:cNvPicPr>
          <p:nvPr/>
        </p:nvPicPr>
        <p:blipFill>
          <a:blip r:embed="rId3" cstate="print"/>
          <a:srcRect/>
          <a:stretch>
            <a:fillRect/>
          </a:stretch>
        </p:blipFill>
        <p:spPr bwMode="auto">
          <a:xfrm>
            <a:off x="3783012" y="1690690"/>
            <a:ext cx="4625975" cy="4625975"/>
          </a:xfrm>
          <a:prstGeom prst="rect">
            <a:avLst/>
          </a:prstGeom>
          <a:noFill/>
        </p:spPr>
      </p:pic>
    </p:spTree>
    <p:extLst>
      <p:ext uri="{BB962C8B-B14F-4D97-AF65-F5344CB8AC3E}">
        <p14:creationId xmlns:p14="http://schemas.microsoft.com/office/powerpoint/2010/main" val="2108689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D4F4CE-6187-5540-BC82-6FC5E672CEC4}"/>
              </a:ext>
            </a:extLst>
          </p:cNvPr>
          <p:cNvGrpSpPr/>
          <p:nvPr/>
        </p:nvGrpSpPr>
        <p:grpSpPr>
          <a:xfrm>
            <a:off x="1446242" y="438465"/>
            <a:ext cx="9299516" cy="5981069"/>
            <a:chOff x="0" y="174168"/>
            <a:chExt cx="9299516" cy="5981069"/>
          </a:xfrm>
        </p:grpSpPr>
        <p:sp>
          <p:nvSpPr>
            <p:cNvPr id="4" name="TextBox 3">
              <a:extLst>
                <a:ext uri="{FF2B5EF4-FFF2-40B4-BE49-F238E27FC236}">
                  <a16:creationId xmlns:a16="http://schemas.microsoft.com/office/drawing/2014/main" id="{391DD5F4-30C8-F54D-A1B4-306DA1A84273}"/>
                </a:ext>
              </a:extLst>
            </p:cNvPr>
            <p:cNvSpPr txBox="1"/>
            <p:nvPr/>
          </p:nvSpPr>
          <p:spPr>
            <a:xfrm>
              <a:off x="21257" y="244552"/>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cheerful</a:t>
              </a:r>
            </a:p>
          </p:txBody>
        </p:sp>
        <p:sp>
          <p:nvSpPr>
            <p:cNvPr id="5" name="TextBox 4">
              <a:extLst>
                <a:ext uri="{FF2B5EF4-FFF2-40B4-BE49-F238E27FC236}">
                  <a16:creationId xmlns:a16="http://schemas.microsoft.com/office/drawing/2014/main" id="{1AE88041-FFC7-9C4F-B690-9290F1E4264E}"/>
                </a:ext>
              </a:extLst>
            </p:cNvPr>
            <p:cNvSpPr txBox="1"/>
            <p:nvPr/>
          </p:nvSpPr>
          <p:spPr>
            <a:xfrm>
              <a:off x="1529915" y="317124"/>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reflective </a:t>
              </a:r>
            </a:p>
          </p:txBody>
        </p:sp>
        <p:sp>
          <p:nvSpPr>
            <p:cNvPr id="6" name="TextBox 5">
              <a:extLst>
                <a:ext uri="{FF2B5EF4-FFF2-40B4-BE49-F238E27FC236}">
                  <a16:creationId xmlns:a16="http://schemas.microsoft.com/office/drawing/2014/main" id="{D6C224E4-6084-144F-B2D1-AEA1445CF9D2}"/>
                </a:ext>
              </a:extLst>
            </p:cNvPr>
            <p:cNvSpPr txBox="1"/>
            <p:nvPr/>
          </p:nvSpPr>
          <p:spPr>
            <a:xfrm>
              <a:off x="3096631" y="404209"/>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concise </a:t>
              </a:r>
            </a:p>
          </p:txBody>
        </p:sp>
        <p:sp>
          <p:nvSpPr>
            <p:cNvPr id="7" name="TextBox 6">
              <a:extLst>
                <a:ext uri="{FF2B5EF4-FFF2-40B4-BE49-F238E27FC236}">
                  <a16:creationId xmlns:a16="http://schemas.microsoft.com/office/drawing/2014/main" id="{1500B565-5126-0949-9B9E-74265E424D58}"/>
                </a:ext>
              </a:extLst>
            </p:cNvPr>
            <p:cNvSpPr txBox="1"/>
            <p:nvPr/>
          </p:nvSpPr>
          <p:spPr>
            <a:xfrm>
              <a:off x="4503689" y="174168"/>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challenging</a:t>
              </a:r>
            </a:p>
          </p:txBody>
        </p:sp>
        <p:sp>
          <p:nvSpPr>
            <p:cNvPr id="8" name="TextBox 7">
              <a:extLst>
                <a:ext uri="{FF2B5EF4-FFF2-40B4-BE49-F238E27FC236}">
                  <a16:creationId xmlns:a16="http://schemas.microsoft.com/office/drawing/2014/main" id="{3A6CF0F2-D7BC-BF4B-9305-8A63D074A523}"/>
                </a:ext>
              </a:extLst>
            </p:cNvPr>
            <p:cNvSpPr txBox="1"/>
            <p:nvPr/>
          </p:nvSpPr>
          <p:spPr>
            <a:xfrm>
              <a:off x="6142976" y="389695"/>
              <a:ext cx="1382232" cy="625812"/>
            </a:xfrm>
            <a:prstGeom prst="rect">
              <a:avLst/>
            </a:prstGeom>
            <a:noFill/>
          </p:spPr>
          <p:txBody>
            <a:bodyPr wrap="square" rtlCol="0">
              <a:spAutoFit/>
            </a:bodyPr>
            <a:lstStyle/>
            <a:p>
              <a:pPr algn="ctr"/>
              <a:r>
                <a:rPr lang="en-GB" sz="2600" baseline="30000" dirty="0">
                  <a:latin typeface="Arial" pitchFamily="34" charset="0"/>
                  <a:cs typeface="Arial" pitchFamily="34" charset="0"/>
                </a:rPr>
                <a:t>caring</a:t>
              </a:r>
            </a:p>
            <a:p>
              <a:pPr algn="ctr"/>
              <a:endParaRPr lang="en-GB" sz="2600" baseline="30000" dirty="0">
                <a:latin typeface="Arial" pitchFamily="34" charset="0"/>
                <a:cs typeface="Arial" pitchFamily="34" charset="0"/>
              </a:endParaRPr>
            </a:p>
          </p:txBody>
        </p:sp>
        <p:sp>
          <p:nvSpPr>
            <p:cNvPr id="9" name="TextBox 8">
              <a:extLst>
                <a:ext uri="{FF2B5EF4-FFF2-40B4-BE49-F238E27FC236}">
                  <a16:creationId xmlns:a16="http://schemas.microsoft.com/office/drawing/2014/main" id="{C917D2B1-B8F7-5847-97E4-E265DE834A1C}"/>
                </a:ext>
              </a:extLst>
            </p:cNvPr>
            <p:cNvSpPr txBox="1"/>
            <p:nvPr/>
          </p:nvSpPr>
          <p:spPr>
            <a:xfrm>
              <a:off x="7491979" y="244552"/>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assertive </a:t>
              </a:r>
            </a:p>
          </p:txBody>
        </p:sp>
        <p:sp>
          <p:nvSpPr>
            <p:cNvPr id="10" name="TextBox 9">
              <a:extLst>
                <a:ext uri="{FF2B5EF4-FFF2-40B4-BE49-F238E27FC236}">
                  <a16:creationId xmlns:a16="http://schemas.microsoft.com/office/drawing/2014/main" id="{D2C50067-082D-9A40-AD28-3D7A30B54458}"/>
                </a:ext>
              </a:extLst>
            </p:cNvPr>
            <p:cNvSpPr txBox="1"/>
            <p:nvPr/>
          </p:nvSpPr>
          <p:spPr>
            <a:xfrm>
              <a:off x="403019" y="880090"/>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enthusiastic</a:t>
              </a:r>
            </a:p>
          </p:txBody>
        </p:sp>
        <p:sp>
          <p:nvSpPr>
            <p:cNvPr id="11" name="TextBox 10">
              <a:extLst>
                <a:ext uri="{FF2B5EF4-FFF2-40B4-BE49-F238E27FC236}">
                  <a16:creationId xmlns:a16="http://schemas.microsoft.com/office/drawing/2014/main" id="{4F34317E-531F-A849-B414-296B9663FB62}"/>
                </a:ext>
              </a:extLst>
            </p:cNvPr>
            <p:cNvSpPr txBox="1"/>
            <p:nvPr/>
          </p:nvSpPr>
          <p:spPr>
            <a:xfrm>
              <a:off x="1940706" y="778490"/>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determined</a:t>
              </a:r>
            </a:p>
          </p:txBody>
        </p:sp>
        <p:sp>
          <p:nvSpPr>
            <p:cNvPr id="12" name="TextBox 11">
              <a:extLst>
                <a:ext uri="{FF2B5EF4-FFF2-40B4-BE49-F238E27FC236}">
                  <a16:creationId xmlns:a16="http://schemas.microsoft.com/office/drawing/2014/main" id="{D96C0969-1235-7D4F-90E4-C22A3BD967A1}"/>
                </a:ext>
              </a:extLst>
            </p:cNvPr>
            <p:cNvSpPr txBox="1"/>
            <p:nvPr/>
          </p:nvSpPr>
          <p:spPr>
            <a:xfrm>
              <a:off x="3449364" y="923633"/>
              <a:ext cx="1382232" cy="625812"/>
            </a:xfrm>
            <a:prstGeom prst="rect">
              <a:avLst/>
            </a:prstGeom>
            <a:noFill/>
          </p:spPr>
          <p:txBody>
            <a:bodyPr wrap="square" rtlCol="0">
              <a:spAutoFit/>
            </a:bodyPr>
            <a:lstStyle/>
            <a:p>
              <a:pPr algn="ctr"/>
              <a:r>
                <a:rPr lang="en-GB" sz="2600" baseline="30000" dirty="0">
                  <a:latin typeface="Arial" pitchFamily="34" charset="0"/>
                  <a:cs typeface="Arial" pitchFamily="34" charset="0"/>
                </a:rPr>
                <a:t>firm</a:t>
              </a:r>
            </a:p>
            <a:p>
              <a:pPr algn="ctr"/>
              <a:endParaRPr lang="en-GB" sz="2600" baseline="30000" dirty="0">
                <a:latin typeface="Arial" pitchFamily="34" charset="0"/>
                <a:cs typeface="Arial" pitchFamily="34" charset="0"/>
              </a:endParaRPr>
            </a:p>
          </p:txBody>
        </p:sp>
        <p:sp>
          <p:nvSpPr>
            <p:cNvPr id="13" name="TextBox 12">
              <a:extLst>
                <a:ext uri="{FF2B5EF4-FFF2-40B4-BE49-F238E27FC236}">
                  <a16:creationId xmlns:a16="http://schemas.microsoft.com/office/drawing/2014/main" id="{C9DF19DA-75DB-4542-8835-F9D5FF144CE7}"/>
                </a:ext>
              </a:extLst>
            </p:cNvPr>
            <p:cNvSpPr txBox="1"/>
            <p:nvPr/>
          </p:nvSpPr>
          <p:spPr>
            <a:xfrm>
              <a:off x="4928994" y="778490"/>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factual</a:t>
              </a:r>
            </a:p>
          </p:txBody>
        </p:sp>
        <p:sp>
          <p:nvSpPr>
            <p:cNvPr id="14" name="TextBox 13">
              <a:extLst>
                <a:ext uri="{FF2B5EF4-FFF2-40B4-BE49-F238E27FC236}">
                  <a16:creationId xmlns:a16="http://schemas.microsoft.com/office/drawing/2014/main" id="{E498E8F5-78C5-5B43-B837-CD929BD95587}"/>
                </a:ext>
              </a:extLst>
            </p:cNvPr>
            <p:cNvSpPr txBox="1"/>
            <p:nvPr/>
          </p:nvSpPr>
          <p:spPr>
            <a:xfrm>
              <a:off x="6466681" y="880090"/>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well-argued</a:t>
              </a:r>
            </a:p>
          </p:txBody>
        </p:sp>
        <p:sp>
          <p:nvSpPr>
            <p:cNvPr id="15" name="TextBox 14">
              <a:extLst>
                <a:ext uri="{FF2B5EF4-FFF2-40B4-BE49-F238E27FC236}">
                  <a16:creationId xmlns:a16="http://schemas.microsoft.com/office/drawing/2014/main" id="{1D273C46-CEBA-274E-A7FD-7A186584AC4A}"/>
                </a:ext>
              </a:extLst>
            </p:cNvPr>
            <p:cNvSpPr txBox="1"/>
            <p:nvPr/>
          </p:nvSpPr>
          <p:spPr>
            <a:xfrm>
              <a:off x="7917284" y="778490"/>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reliable</a:t>
              </a:r>
            </a:p>
          </p:txBody>
        </p:sp>
        <p:sp>
          <p:nvSpPr>
            <p:cNvPr id="16" name="TextBox 15">
              <a:extLst>
                <a:ext uri="{FF2B5EF4-FFF2-40B4-BE49-F238E27FC236}">
                  <a16:creationId xmlns:a16="http://schemas.microsoft.com/office/drawing/2014/main" id="{9ADBB889-F076-E448-83D8-A4F1F6CD0B6F}"/>
                </a:ext>
              </a:extLst>
            </p:cNvPr>
            <p:cNvSpPr txBox="1"/>
            <p:nvPr/>
          </p:nvSpPr>
          <p:spPr>
            <a:xfrm>
              <a:off x="63797" y="1453329"/>
              <a:ext cx="1850065"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accommodating</a:t>
              </a:r>
            </a:p>
          </p:txBody>
        </p:sp>
        <p:sp>
          <p:nvSpPr>
            <p:cNvPr id="17" name="TextBox 16">
              <a:extLst>
                <a:ext uri="{FF2B5EF4-FFF2-40B4-BE49-F238E27FC236}">
                  <a16:creationId xmlns:a16="http://schemas.microsoft.com/office/drawing/2014/main" id="{F14D5BEF-343B-B64C-8201-FBC1E4EBDE61}"/>
                </a:ext>
              </a:extLst>
            </p:cNvPr>
            <p:cNvSpPr txBox="1"/>
            <p:nvPr/>
          </p:nvSpPr>
          <p:spPr>
            <a:xfrm>
              <a:off x="2154173" y="1409785"/>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objective</a:t>
              </a:r>
            </a:p>
          </p:txBody>
        </p:sp>
        <p:sp>
          <p:nvSpPr>
            <p:cNvPr id="18" name="TextBox 17">
              <a:extLst>
                <a:ext uri="{FF2B5EF4-FFF2-40B4-BE49-F238E27FC236}">
                  <a16:creationId xmlns:a16="http://schemas.microsoft.com/office/drawing/2014/main" id="{821A1BD2-872B-7841-9FA7-90FF75798C30}"/>
                </a:ext>
              </a:extLst>
            </p:cNvPr>
            <p:cNvSpPr txBox="1"/>
            <p:nvPr/>
          </p:nvSpPr>
          <p:spPr>
            <a:xfrm>
              <a:off x="3457402" y="1511386"/>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active</a:t>
              </a:r>
            </a:p>
          </p:txBody>
        </p:sp>
        <p:sp>
          <p:nvSpPr>
            <p:cNvPr id="19" name="TextBox 18">
              <a:extLst>
                <a:ext uri="{FF2B5EF4-FFF2-40B4-BE49-F238E27FC236}">
                  <a16:creationId xmlns:a16="http://schemas.microsoft.com/office/drawing/2014/main" id="{AA743DDC-6493-4740-8CA2-64C97E9DFF02}"/>
                </a:ext>
              </a:extLst>
            </p:cNvPr>
            <p:cNvSpPr txBox="1"/>
            <p:nvPr/>
          </p:nvSpPr>
          <p:spPr>
            <a:xfrm>
              <a:off x="4717089" y="1525900"/>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steady </a:t>
              </a:r>
            </a:p>
          </p:txBody>
        </p:sp>
        <p:sp>
          <p:nvSpPr>
            <p:cNvPr id="20" name="TextBox 19">
              <a:extLst>
                <a:ext uri="{FF2B5EF4-FFF2-40B4-BE49-F238E27FC236}">
                  <a16:creationId xmlns:a16="http://schemas.microsoft.com/office/drawing/2014/main" id="{B4FD550A-C9F0-7E41-93A1-5B9784B6B000}"/>
                </a:ext>
              </a:extLst>
            </p:cNvPr>
            <p:cNvSpPr txBox="1"/>
            <p:nvPr/>
          </p:nvSpPr>
          <p:spPr>
            <a:xfrm>
              <a:off x="6267060" y="1366244"/>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fun</a:t>
              </a:r>
            </a:p>
          </p:txBody>
        </p:sp>
        <p:sp>
          <p:nvSpPr>
            <p:cNvPr id="21" name="TextBox 20">
              <a:extLst>
                <a:ext uri="{FF2B5EF4-FFF2-40B4-BE49-F238E27FC236}">
                  <a16:creationId xmlns:a16="http://schemas.microsoft.com/office/drawing/2014/main" id="{B6E52D50-A691-974E-9A5C-B8ADFCC67137}"/>
                </a:ext>
              </a:extLst>
            </p:cNvPr>
            <p:cNvSpPr txBox="1"/>
            <p:nvPr/>
          </p:nvSpPr>
          <p:spPr>
            <a:xfrm>
              <a:off x="7555777" y="1583957"/>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sensitive </a:t>
              </a:r>
            </a:p>
          </p:txBody>
        </p:sp>
        <p:sp>
          <p:nvSpPr>
            <p:cNvPr id="22" name="TextBox 21">
              <a:extLst>
                <a:ext uri="{FF2B5EF4-FFF2-40B4-BE49-F238E27FC236}">
                  <a16:creationId xmlns:a16="http://schemas.microsoft.com/office/drawing/2014/main" id="{2ECAF44F-ECC8-1249-8BDE-88A2F8BAFF9E}"/>
                </a:ext>
              </a:extLst>
            </p:cNvPr>
            <p:cNvSpPr txBox="1"/>
            <p:nvPr/>
          </p:nvSpPr>
          <p:spPr>
            <a:xfrm>
              <a:off x="446562" y="2051062"/>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accurate </a:t>
              </a:r>
            </a:p>
          </p:txBody>
        </p:sp>
        <p:sp>
          <p:nvSpPr>
            <p:cNvPr id="23" name="TextBox 22">
              <a:extLst>
                <a:ext uri="{FF2B5EF4-FFF2-40B4-BE49-F238E27FC236}">
                  <a16:creationId xmlns:a16="http://schemas.microsoft.com/office/drawing/2014/main" id="{ED4E1F31-FA82-AA42-97D9-925C58B696F2}"/>
                </a:ext>
              </a:extLst>
            </p:cNvPr>
            <p:cNvSpPr txBox="1"/>
            <p:nvPr/>
          </p:nvSpPr>
          <p:spPr>
            <a:xfrm>
              <a:off x="1908808" y="1949462"/>
              <a:ext cx="1382232" cy="625812"/>
            </a:xfrm>
            <a:prstGeom prst="rect">
              <a:avLst/>
            </a:prstGeom>
            <a:noFill/>
          </p:spPr>
          <p:txBody>
            <a:bodyPr wrap="square" rtlCol="0">
              <a:spAutoFit/>
            </a:bodyPr>
            <a:lstStyle/>
            <a:p>
              <a:pPr algn="ctr"/>
              <a:r>
                <a:rPr lang="en-GB" sz="2600" baseline="30000" dirty="0">
                  <a:latin typeface="Arial" pitchFamily="34" charset="0"/>
                  <a:cs typeface="Arial" pitchFamily="34" charset="0"/>
                </a:rPr>
                <a:t>tactful </a:t>
              </a:r>
            </a:p>
            <a:p>
              <a:pPr algn="ctr"/>
              <a:endParaRPr lang="en-GB" sz="2600" baseline="30000" dirty="0">
                <a:latin typeface="Arial" pitchFamily="34" charset="0"/>
                <a:cs typeface="Arial" pitchFamily="34" charset="0"/>
              </a:endParaRPr>
            </a:p>
          </p:txBody>
        </p:sp>
        <p:sp>
          <p:nvSpPr>
            <p:cNvPr id="24" name="TextBox 23">
              <a:extLst>
                <a:ext uri="{FF2B5EF4-FFF2-40B4-BE49-F238E27FC236}">
                  <a16:creationId xmlns:a16="http://schemas.microsoft.com/office/drawing/2014/main" id="{804C897C-2B7E-954C-BAAC-A0CD6ABB9DDE}"/>
                </a:ext>
              </a:extLst>
            </p:cNvPr>
            <p:cNvSpPr txBox="1"/>
            <p:nvPr/>
          </p:nvSpPr>
          <p:spPr>
            <a:xfrm>
              <a:off x="3296627" y="2051062"/>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driving  </a:t>
              </a:r>
            </a:p>
          </p:txBody>
        </p:sp>
        <p:sp>
          <p:nvSpPr>
            <p:cNvPr id="25" name="TextBox 24">
              <a:extLst>
                <a:ext uri="{FF2B5EF4-FFF2-40B4-BE49-F238E27FC236}">
                  <a16:creationId xmlns:a16="http://schemas.microsoft.com/office/drawing/2014/main" id="{EF82EC7A-272D-1D4F-921D-7D80818831AA}"/>
                </a:ext>
              </a:extLst>
            </p:cNvPr>
            <p:cNvSpPr txBox="1"/>
            <p:nvPr/>
          </p:nvSpPr>
          <p:spPr>
            <a:xfrm>
              <a:off x="4822669" y="2051062"/>
              <a:ext cx="1382232" cy="625812"/>
            </a:xfrm>
            <a:prstGeom prst="rect">
              <a:avLst/>
            </a:prstGeom>
            <a:noFill/>
          </p:spPr>
          <p:txBody>
            <a:bodyPr wrap="square" rtlCol="0">
              <a:spAutoFit/>
            </a:bodyPr>
            <a:lstStyle/>
            <a:p>
              <a:pPr algn="ctr"/>
              <a:r>
                <a:rPr lang="en-GB" sz="2600" baseline="30000" dirty="0">
                  <a:latin typeface="Arial" pitchFamily="34" charset="0"/>
                  <a:cs typeface="Arial" pitchFamily="34" charset="0"/>
                </a:rPr>
                <a:t>constant</a:t>
              </a:r>
            </a:p>
            <a:p>
              <a:pPr algn="ctr"/>
              <a:endParaRPr lang="en-GB" sz="2600" baseline="30000" dirty="0">
                <a:latin typeface="Arial" pitchFamily="34" charset="0"/>
                <a:cs typeface="Arial" pitchFamily="34" charset="0"/>
              </a:endParaRPr>
            </a:p>
          </p:txBody>
        </p:sp>
        <p:sp>
          <p:nvSpPr>
            <p:cNvPr id="26" name="TextBox 25">
              <a:extLst>
                <a:ext uri="{FF2B5EF4-FFF2-40B4-BE49-F238E27FC236}">
                  <a16:creationId xmlns:a16="http://schemas.microsoft.com/office/drawing/2014/main" id="{A771247C-89DE-8545-B689-FC34143DA2E6}"/>
                </a:ext>
              </a:extLst>
            </p:cNvPr>
            <p:cNvSpPr txBox="1"/>
            <p:nvPr/>
          </p:nvSpPr>
          <p:spPr>
            <a:xfrm>
              <a:off x="6248123" y="1949463"/>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structured</a:t>
              </a:r>
            </a:p>
          </p:txBody>
        </p:sp>
        <p:sp>
          <p:nvSpPr>
            <p:cNvPr id="27" name="TextBox 26">
              <a:extLst>
                <a:ext uri="{FF2B5EF4-FFF2-40B4-BE49-F238E27FC236}">
                  <a16:creationId xmlns:a16="http://schemas.microsoft.com/office/drawing/2014/main" id="{C11DAA21-B55C-414D-8A45-926D1E2C937D}"/>
                </a:ext>
              </a:extLst>
            </p:cNvPr>
            <p:cNvSpPr txBox="1"/>
            <p:nvPr/>
          </p:nvSpPr>
          <p:spPr>
            <a:xfrm>
              <a:off x="7761768" y="2051062"/>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harmonious</a:t>
              </a:r>
            </a:p>
          </p:txBody>
        </p:sp>
        <p:sp>
          <p:nvSpPr>
            <p:cNvPr id="28" name="TextBox 27">
              <a:extLst>
                <a:ext uri="{FF2B5EF4-FFF2-40B4-BE49-F238E27FC236}">
                  <a16:creationId xmlns:a16="http://schemas.microsoft.com/office/drawing/2014/main" id="{915C663B-7DF0-794A-BBDD-7CDA8E4FA58B}"/>
                </a:ext>
              </a:extLst>
            </p:cNvPr>
            <p:cNvSpPr txBox="1"/>
            <p:nvPr/>
          </p:nvSpPr>
          <p:spPr>
            <a:xfrm>
              <a:off x="0" y="2716092"/>
              <a:ext cx="1626786"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strong-willed</a:t>
              </a:r>
            </a:p>
          </p:txBody>
        </p:sp>
        <p:sp>
          <p:nvSpPr>
            <p:cNvPr id="29" name="TextBox 28">
              <a:extLst>
                <a:ext uri="{FF2B5EF4-FFF2-40B4-BE49-F238E27FC236}">
                  <a16:creationId xmlns:a16="http://schemas.microsoft.com/office/drawing/2014/main" id="{904968BE-2D21-7447-A709-ED416CA5D9D8}"/>
                </a:ext>
              </a:extLst>
            </p:cNvPr>
            <p:cNvSpPr txBox="1"/>
            <p:nvPr/>
          </p:nvSpPr>
          <p:spPr>
            <a:xfrm>
              <a:off x="1776969" y="2556434"/>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purposeful</a:t>
              </a:r>
            </a:p>
          </p:txBody>
        </p:sp>
        <p:sp>
          <p:nvSpPr>
            <p:cNvPr id="30" name="TextBox 29">
              <a:extLst>
                <a:ext uri="{FF2B5EF4-FFF2-40B4-BE49-F238E27FC236}">
                  <a16:creationId xmlns:a16="http://schemas.microsoft.com/office/drawing/2014/main" id="{DA13468E-EA45-6E42-B473-04FF04FCE4AC}"/>
                </a:ext>
              </a:extLst>
            </p:cNvPr>
            <p:cNvSpPr txBox="1"/>
            <p:nvPr/>
          </p:nvSpPr>
          <p:spPr>
            <a:xfrm>
              <a:off x="3213696" y="2759634"/>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convincing </a:t>
              </a:r>
            </a:p>
          </p:txBody>
        </p:sp>
        <p:sp>
          <p:nvSpPr>
            <p:cNvPr id="31" name="TextBox 30">
              <a:extLst>
                <a:ext uri="{FF2B5EF4-FFF2-40B4-BE49-F238E27FC236}">
                  <a16:creationId xmlns:a16="http://schemas.microsoft.com/office/drawing/2014/main" id="{DE9D6474-06A7-A24E-99BB-553150714F60}"/>
                </a:ext>
              </a:extLst>
            </p:cNvPr>
            <p:cNvSpPr txBox="1"/>
            <p:nvPr/>
          </p:nvSpPr>
          <p:spPr>
            <a:xfrm>
              <a:off x="4534309" y="2541920"/>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cautious </a:t>
              </a:r>
            </a:p>
          </p:txBody>
        </p:sp>
        <p:sp>
          <p:nvSpPr>
            <p:cNvPr id="32" name="TextBox 31">
              <a:extLst>
                <a:ext uri="{FF2B5EF4-FFF2-40B4-BE49-F238E27FC236}">
                  <a16:creationId xmlns:a16="http://schemas.microsoft.com/office/drawing/2014/main" id="{7666BBB7-5774-1642-88C9-6832A2FB4B8F}"/>
                </a:ext>
              </a:extLst>
            </p:cNvPr>
            <p:cNvSpPr txBox="1"/>
            <p:nvPr/>
          </p:nvSpPr>
          <p:spPr>
            <a:xfrm>
              <a:off x="6029092" y="2687063"/>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calculating</a:t>
              </a:r>
            </a:p>
          </p:txBody>
        </p:sp>
        <p:sp>
          <p:nvSpPr>
            <p:cNvPr id="33" name="TextBox 32">
              <a:extLst>
                <a:ext uri="{FF2B5EF4-FFF2-40B4-BE49-F238E27FC236}">
                  <a16:creationId xmlns:a16="http://schemas.microsoft.com/office/drawing/2014/main" id="{A5820CA8-65B1-114E-8E80-1F04E1EBFD44}"/>
                </a:ext>
              </a:extLst>
            </p:cNvPr>
            <p:cNvSpPr txBox="1"/>
            <p:nvPr/>
          </p:nvSpPr>
          <p:spPr>
            <a:xfrm>
              <a:off x="7523876" y="2541920"/>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amenable</a:t>
              </a:r>
            </a:p>
          </p:txBody>
        </p:sp>
        <p:sp>
          <p:nvSpPr>
            <p:cNvPr id="34" name="TextBox 33">
              <a:extLst>
                <a:ext uri="{FF2B5EF4-FFF2-40B4-BE49-F238E27FC236}">
                  <a16:creationId xmlns:a16="http://schemas.microsoft.com/office/drawing/2014/main" id="{9B150A3A-F4D0-8640-9B7B-111897B2AEE8}"/>
                </a:ext>
              </a:extLst>
            </p:cNvPr>
            <p:cNvSpPr txBox="1"/>
            <p:nvPr/>
          </p:nvSpPr>
          <p:spPr>
            <a:xfrm>
              <a:off x="519133" y="3179314"/>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persuasive </a:t>
              </a:r>
            </a:p>
          </p:txBody>
        </p:sp>
        <p:sp>
          <p:nvSpPr>
            <p:cNvPr id="35" name="TextBox 34">
              <a:extLst>
                <a:ext uri="{FF2B5EF4-FFF2-40B4-BE49-F238E27FC236}">
                  <a16:creationId xmlns:a16="http://schemas.microsoft.com/office/drawing/2014/main" id="{05A12EF7-8391-444A-9F5E-5234CBE8525D}"/>
                </a:ext>
              </a:extLst>
            </p:cNvPr>
            <p:cNvSpPr txBox="1"/>
            <p:nvPr/>
          </p:nvSpPr>
          <p:spPr>
            <a:xfrm>
              <a:off x="1940706" y="3251886"/>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patient </a:t>
              </a:r>
            </a:p>
          </p:txBody>
        </p:sp>
        <p:sp>
          <p:nvSpPr>
            <p:cNvPr id="36" name="TextBox 35">
              <a:extLst>
                <a:ext uri="{FF2B5EF4-FFF2-40B4-BE49-F238E27FC236}">
                  <a16:creationId xmlns:a16="http://schemas.microsoft.com/office/drawing/2014/main" id="{FF72F1B9-44F3-8C43-A892-ACE6853E0FF0}"/>
                </a:ext>
              </a:extLst>
            </p:cNvPr>
            <p:cNvSpPr txBox="1"/>
            <p:nvPr/>
          </p:nvSpPr>
          <p:spPr>
            <a:xfrm>
              <a:off x="3449364" y="3324457"/>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influencing </a:t>
              </a:r>
            </a:p>
          </p:txBody>
        </p:sp>
        <p:sp>
          <p:nvSpPr>
            <p:cNvPr id="37" name="TextBox 36">
              <a:extLst>
                <a:ext uri="{FF2B5EF4-FFF2-40B4-BE49-F238E27FC236}">
                  <a16:creationId xmlns:a16="http://schemas.microsoft.com/office/drawing/2014/main" id="{AF1F3FA2-D3CC-8E4F-A3BD-CA846F8071B0}"/>
                </a:ext>
              </a:extLst>
            </p:cNvPr>
            <p:cNvSpPr txBox="1"/>
            <p:nvPr/>
          </p:nvSpPr>
          <p:spPr>
            <a:xfrm>
              <a:off x="5045108" y="3092228"/>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diplomatic</a:t>
              </a:r>
            </a:p>
          </p:txBody>
        </p:sp>
        <p:sp>
          <p:nvSpPr>
            <p:cNvPr id="38" name="TextBox 37">
              <a:extLst>
                <a:ext uri="{FF2B5EF4-FFF2-40B4-BE49-F238E27FC236}">
                  <a16:creationId xmlns:a16="http://schemas.microsoft.com/office/drawing/2014/main" id="{AD65FEB8-E3A1-E448-9043-F8C8A0F45251}"/>
                </a:ext>
              </a:extLst>
            </p:cNvPr>
            <p:cNvSpPr txBox="1"/>
            <p:nvPr/>
          </p:nvSpPr>
          <p:spPr>
            <a:xfrm>
              <a:off x="6423138" y="3338972"/>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logical </a:t>
              </a:r>
            </a:p>
          </p:txBody>
        </p:sp>
        <p:sp>
          <p:nvSpPr>
            <p:cNvPr id="39" name="TextBox 38">
              <a:extLst>
                <a:ext uri="{FF2B5EF4-FFF2-40B4-BE49-F238E27FC236}">
                  <a16:creationId xmlns:a16="http://schemas.microsoft.com/office/drawing/2014/main" id="{161B84C5-988C-D24D-B000-0CC85C1F5C20}"/>
                </a:ext>
              </a:extLst>
            </p:cNvPr>
            <p:cNvSpPr txBox="1"/>
            <p:nvPr/>
          </p:nvSpPr>
          <p:spPr>
            <a:xfrm>
              <a:off x="7917284" y="3251886"/>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sociable </a:t>
              </a:r>
            </a:p>
          </p:txBody>
        </p:sp>
        <p:sp>
          <p:nvSpPr>
            <p:cNvPr id="40" name="TextBox 39">
              <a:extLst>
                <a:ext uri="{FF2B5EF4-FFF2-40B4-BE49-F238E27FC236}">
                  <a16:creationId xmlns:a16="http://schemas.microsoft.com/office/drawing/2014/main" id="{B11EA0B6-C646-E74C-BC0C-B5E08CBE1AC2}"/>
                </a:ext>
              </a:extLst>
            </p:cNvPr>
            <p:cNvSpPr txBox="1"/>
            <p:nvPr/>
          </p:nvSpPr>
          <p:spPr>
            <a:xfrm>
              <a:off x="21257" y="3852298"/>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outgoing  </a:t>
              </a:r>
            </a:p>
          </p:txBody>
        </p:sp>
        <p:sp>
          <p:nvSpPr>
            <p:cNvPr id="41" name="TextBox 40">
              <a:extLst>
                <a:ext uri="{FF2B5EF4-FFF2-40B4-BE49-F238E27FC236}">
                  <a16:creationId xmlns:a16="http://schemas.microsoft.com/office/drawing/2014/main" id="{1EDEDE05-C2A3-8840-98B3-DDE1D06BEFDE}"/>
                </a:ext>
              </a:extLst>
            </p:cNvPr>
            <p:cNvSpPr txBox="1"/>
            <p:nvPr/>
          </p:nvSpPr>
          <p:spPr>
            <a:xfrm>
              <a:off x="1544429" y="3765213"/>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courageous  </a:t>
              </a:r>
            </a:p>
          </p:txBody>
        </p:sp>
        <p:sp>
          <p:nvSpPr>
            <p:cNvPr id="42" name="TextBox 41">
              <a:extLst>
                <a:ext uri="{FF2B5EF4-FFF2-40B4-BE49-F238E27FC236}">
                  <a16:creationId xmlns:a16="http://schemas.microsoft.com/office/drawing/2014/main" id="{1E7973F2-EBF0-4044-857F-E9C3B41783CE}"/>
                </a:ext>
              </a:extLst>
            </p:cNvPr>
            <p:cNvSpPr txBox="1"/>
            <p:nvPr/>
          </p:nvSpPr>
          <p:spPr>
            <a:xfrm>
              <a:off x="2966003" y="3968412"/>
              <a:ext cx="1573088"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co-operative </a:t>
              </a:r>
            </a:p>
          </p:txBody>
        </p:sp>
        <p:sp>
          <p:nvSpPr>
            <p:cNvPr id="43" name="TextBox 42">
              <a:extLst>
                <a:ext uri="{FF2B5EF4-FFF2-40B4-BE49-F238E27FC236}">
                  <a16:creationId xmlns:a16="http://schemas.microsoft.com/office/drawing/2014/main" id="{254C502D-9FA9-BD4E-8E47-CDD5A55C7934}"/>
                </a:ext>
              </a:extLst>
            </p:cNvPr>
            <p:cNvSpPr txBox="1"/>
            <p:nvPr/>
          </p:nvSpPr>
          <p:spPr>
            <a:xfrm>
              <a:off x="4648832" y="3765212"/>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forceful</a:t>
              </a:r>
            </a:p>
          </p:txBody>
        </p:sp>
        <p:sp>
          <p:nvSpPr>
            <p:cNvPr id="44" name="TextBox 43">
              <a:extLst>
                <a:ext uri="{FF2B5EF4-FFF2-40B4-BE49-F238E27FC236}">
                  <a16:creationId xmlns:a16="http://schemas.microsoft.com/office/drawing/2014/main" id="{AF366B6B-7CF7-8345-88FF-DDD1F453E1FE}"/>
                </a:ext>
              </a:extLst>
            </p:cNvPr>
            <p:cNvSpPr txBox="1"/>
            <p:nvPr/>
          </p:nvSpPr>
          <p:spPr>
            <a:xfrm>
              <a:off x="5811115" y="4011955"/>
              <a:ext cx="1510893"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conventional</a:t>
              </a:r>
            </a:p>
          </p:txBody>
        </p:sp>
        <p:sp>
          <p:nvSpPr>
            <p:cNvPr id="45" name="TextBox 44">
              <a:extLst>
                <a:ext uri="{FF2B5EF4-FFF2-40B4-BE49-F238E27FC236}">
                  <a16:creationId xmlns:a16="http://schemas.microsoft.com/office/drawing/2014/main" id="{7242C887-A54E-E243-8A18-16CE1C25820B}"/>
                </a:ext>
              </a:extLst>
            </p:cNvPr>
            <p:cNvSpPr txBox="1"/>
            <p:nvPr/>
          </p:nvSpPr>
          <p:spPr>
            <a:xfrm>
              <a:off x="7491979" y="3852298"/>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 optimistic</a:t>
              </a:r>
            </a:p>
          </p:txBody>
        </p:sp>
        <p:sp>
          <p:nvSpPr>
            <p:cNvPr id="46" name="TextBox 45">
              <a:extLst>
                <a:ext uri="{FF2B5EF4-FFF2-40B4-BE49-F238E27FC236}">
                  <a16:creationId xmlns:a16="http://schemas.microsoft.com/office/drawing/2014/main" id="{E5D05B8D-F80A-004B-BB82-65BE3DABC57C}"/>
                </a:ext>
              </a:extLst>
            </p:cNvPr>
            <p:cNvSpPr txBox="1"/>
            <p:nvPr/>
          </p:nvSpPr>
          <p:spPr>
            <a:xfrm>
              <a:off x="359476" y="4393830"/>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mobile </a:t>
              </a:r>
            </a:p>
          </p:txBody>
        </p:sp>
        <p:sp>
          <p:nvSpPr>
            <p:cNvPr id="47" name="TextBox 46">
              <a:extLst>
                <a:ext uri="{FF2B5EF4-FFF2-40B4-BE49-F238E27FC236}">
                  <a16:creationId xmlns:a16="http://schemas.microsoft.com/office/drawing/2014/main" id="{4B0A682B-E251-704C-A2AA-305618884D92}"/>
                </a:ext>
              </a:extLst>
            </p:cNvPr>
            <p:cNvSpPr txBox="1"/>
            <p:nvPr/>
          </p:nvSpPr>
          <p:spPr>
            <a:xfrm>
              <a:off x="1635906" y="4568001"/>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friendly</a:t>
              </a:r>
            </a:p>
          </p:txBody>
        </p:sp>
        <p:sp>
          <p:nvSpPr>
            <p:cNvPr id="48" name="TextBox 47">
              <a:extLst>
                <a:ext uri="{FF2B5EF4-FFF2-40B4-BE49-F238E27FC236}">
                  <a16:creationId xmlns:a16="http://schemas.microsoft.com/office/drawing/2014/main" id="{2A35C3DA-D8E1-8549-ACB5-522EEA94AF0F}"/>
                </a:ext>
              </a:extLst>
            </p:cNvPr>
            <p:cNvSpPr txBox="1"/>
            <p:nvPr/>
          </p:nvSpPr>
          <p:spPr>
            <a:xfrm>
              <a:off x="3275193" y="4451886"/>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stable</a:t>
              </a:r>
            </a:p>
          </p:txBody>
        </p:sp>
        <p:sp>
          <p:nvSpPr>
            <p:cNvPr id="49" name="TextBox 48">
              <a:extLst>
                <a:ext uri="{FF2B5EF4-FFF2-40B4-BE49-F238E27FC236}">
                  <a16:creationId xmlns:a16="http://schemas.microsoft.com/office/drawing/2014/main" id="{21791DED-D7A1-B742-9265-BC871EB3CCE6}"/>
                </a:ext>
              </a:extLst>
            </p:cNvPr>
            <p:cNvSpPr txBox="1"/>
            <p:nvPr/>
          </p:nvSpPr>
          <p:spPr>
            <a:xfrm>
              <a:off x="4754823" y="4553486"/>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 consistent  </a:t>
              </a:r>
            </a:p>
          </p:txBody>
        </p:sp>
        <p:sp>
          <p:nvSpPr>
            <p:cNvPr id="50" name="TextBox 49">
              <a:extLst>
                <a:ext uri="{FF2B5EF4-FFF2-40B4-BE49-F238E27FC236}">
                  <a16:creationId xmlns:a16="http://schemas.microsoft.com/office/drawing/2014/main" id="{4866C5D0-36E9-9C47-AF1E-10ACF300EBDD}"/>
                </a:ext>
              </a:extLst>
            </p:cNvPr>
            <p:cNvSpPr txBox="1"/>
            <p:nvPr/>
          </p:nvSpPr>
          <p:spPr>
            <a:xfrm>
              <a:off x="6466681" y="4422858"/>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decisive </a:t>
              </a:r>
            </a:p>
          </p:txBody>
        </p:sp>
        <p:sp>
          <p:nvSpPr>
            <p:cNvPr id="51" name="TextBox 50">
              <a:extLst>
                <a:ext uri="{FF2B5EF4-FFF2-40B4-BE49-F238E27FC236}">
                  <a16:creationId xmlns:a16="http://schemas.microsoft.com/office/drawing/2014/main" id="{4E5A21CE-7BE9-D34D-BB36-915C1F6ABE0D}"/>
                </a:ext>
              </a:extLst>
            </p:cNvPr>
            <p:cNvSpPr txBox="1"/>
            <p:nvPr/>
          </p:nvSpPr>
          <p:spPr>
            <a:xfrm>
              <a:off x="7761768" y="4742173"/>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correct</a:t>
              </a:r>
            </a:p>
          </p:txBody>
        </p:sp>
        <p:sp>
          <p:nvSpPr>
            <p:cNvPr id="52" name="TextBox 51">
              <a:extLst>
                <a:ext uri="{FF2B5EF4-FFF2-40B4-BE49-F238E27FC236}">
                  <a16:creationId xmlns:a16="http://schemas.microsoft.com/office/drawing/2014/main" id="{38A9C2E9-D44A-BD41-97C0-ECF3462FC299}"/>
                </a:ext>
              </a:extLst>
            </p:cNvPr>
            <p:cNvSpPr txBox="1"/>
            <p:nvPr/>
          </p:nvSpPr>
          <p:spPr>
            <a:xfrm>
              <a:off x="21257" y="5034535"/>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loyal</a:t>
              </a:r>
            </a:p>
          </p:txBody>
        </p:sp>
        <p:sp>
          <p:nvSpPr>
            <p:cNvPr id="53" name="TextBox 52">
              <a:extLst>
                <a:ext uri="{FF2B5EF4-FFF2-40B4-BE49-F238E27FC236}">
                  <a16:creationId xmlns:a16="http://schemas.microsoft.com/office/drawing/2014/main" id="{30015916-955B-2141-81C4-E75D6586DA45}"/>
                </a:ext>
              </a:extLst>
            </p:cNvPr>
            <p:cNvSpPr txBox="1"/>
            <p:nvPr/>
          </p:nvSpPr>
          <p:spPr>
            <a:xfrm>
              <a:off x="1515401" y="5034535"/>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calm</a:t>
              </a:r>
            </a:p>
          </p:txBody>
        </p:sp>
        <p:sp>
          <p:nvSpPr>
            <p:cNvPr id="54" name="TextBox 53">
              <a:extLst>
                <a:ext uri="{FF2B5EF4-FFF2-40B4-BE49-F238E27FC236}">
                  <a16:creationId xmlns:a16="http://schemas.microsoft.com/office/drawing/2014/main" id="{3CCA49F8-6E16-8C49-B10B-F43665BA213C}"/>
                </a:ext>
              </a:extLst>
            </p:cNvPr>
            <p:cNvSpPr txBox="1"/>
            <p:nvPr/>
          </p:nvSpPr>
          <p:spPr>
            <a:xfrm>
              <a:off x="2806345" y="4990991"/>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daring</a:t>
              </a:r>
            </a:p>
          </p:txBody>
        </p:sp>
        <p:sp>
          <p:nvSpPr>
            <p:cNvPr id="55" name="TextBox 54">
              <a:extLst>
                <a:ext uri="{FF2B5EF4-FFF2-40B4-BE49-F238E27FC236}">
                  <a16:creationId xmlns:a16="http://schemas.microsoft.com/office/drawing/2014/main" id="{8FE355E9-977A-E148-9D95-0C14E140B672}"/>
                </a:ext>
              </a:extLst>
            </p:cNvPr>
            <p:cNvSpPr txBox="1"/>
            <p:nvPr/>
          </p:nvSpPr>
          <p:spPr>
            <a:xfrm>
              <a:off x="4706889" y="5107106"/>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analytical</a:t>
              </a:r>
            </a:p>
          </p:txBody>
        </p:sp>
        <p:sp>
          <p:nvSpPr>
            <p:cNvPr id="56" name="TextBox 55">
              <a:extLst>
                <a:ext uri="{FF2B5EF4-FFF2-40B4-BE49-F238E27FC236}">
                  <a16:creationId xmlns:a16="http://schemas.microsoft.com/office/drawing/2014/main" id="{1A2C77A4-1C34-9748-9EBC-30C689973EBB}"/>
                </a:ext>
              </a:extLst>
            </p:cNvPr>
            <p:cNvSpPr txBox="1"/>
            <p:nvPr/>
          </p:nvSpPr>
          <p:spPr>
            <a:xfrm>
              <a:off x="6172004" y="5208706"/>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engaging  </a:t>
              </a:r>
            </a:p>
          </p:txBody>
        </p:sp>
        <p:sp>
          <p:nvSpPr>
            <p:cNvPr id="57" name="TextBox 56">
              <a:extLst>
                <a:ext uri="{FF2B5EF4-FFF2-40B4-BE49-F238E27FC236}">
                  <a16:creationId xmlns:a16="http://schemas.microsoft.com/office/drawing/2014/main" id="{2E4D60C1-1600-7E43-B155-8BF1661F997E}"/>
                </a:ext>
              </a:extLst>
            </p:cNvPr>
            <p:cNvSpPr txBox="1"/>
            <p:nvPr/>
          </p:nvSpPr>
          <p:spPr>
            <a:xfrm>
              <a:off x="7477465" y="5484478"/>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exact</a:t>
              </a:r>
            </a:p>
          </p:txBody>
        </p:sp>
        <p:sp>
          <p:nvSpPr>
            <p:cNvPr id="58" name="TextBox 57">
              <a:extLst>
                <a:ext uri="{FF2B5EF4-FFF2-40B4-BE49-F238E27FC236}">
                  <a16:creationId xmlns:a16="http://schemas.microsoft.com/office/drawing/2014/main" id="{6C6A471B-70E6-ED4B-BDF2-61885D456610}"/>
                </a:ext>
              </a:extLst>
            </p:cNvPr>
            <p:cNvSpPr txBox="1"/>
            <p:nvPr/>
          </p:nvSpPr>
          <p:spPr>
            <a:xfrm>
              <a:off x="986400" y="5529425"/>
              <a:ext cx="1382232" cy="625812"/>
            </a:xfrm>
            <a:prstGeom prst="rect">
              <a:avLst/>
            </a:prstGeom>
            <a:noFill/>
          </p:spPr>
          <p:txBody>
            <a:bodyPr wrap="square" rtlCol="0">
              <a:spAutoFit/>
            </a:bodyPr>
            <a:lstStyle/>
            <a:p>
              <a:pPr algn="ctr"/>
              <a:r>
                <a:rPr lang="en-GB" sz="2600" baseline="30000" dirty="0">
                  <a:latin typeface="Arial" pitchFamily="34" charset="0"/>
                  <a:cs typeface="Arial" pitchFamily="34" charset="0"/>
                </a:rPr>
                <a:t>impulsive</a:t>
              </a:r>
            </a:p>
            <a:p>
              <a:pPr algn="ctr"/>
              <a:endParaRPr lang="en-GB" sz="2600" baseline="30000" dirty="0">
                <a:latin typeface="Arial" pitchFamily="34" charset="0"/>
                <a:cs typeface="Arial" pitchFamily="34" charset="0"/>
              </a:endParaRPr>
            </a:p>
          </p:txBody>
        </p:sp>
        <p:sp>
          <p:nvSpPr>
            <p:cNvPr id="59" name="TextBox 58">
              <a:extLst>
                <a:ext uri="{FF2B5EF4-FFF2-40B4-BE49-F238E27FC236}">
                  <a16:creationId xmlns:a16="http://schemas.microsoft.com/office/drawing/2014/main" id="{53D91C81-84B2-D145-A102-849F55763FE3}"/>
                </a:ext>
              </a:extLst>
            </p:cNvPr>
            <p:cNvSpPr txBox="1"/>
            <p:nvPr/>
          </p:nvSpPr>
          <p:spPr>
            <a:xfrm>
              <a:off x="3662167" y="5505766"/>
              <a:ext cx="1382232" cy="359073"/>
            </a:xfrm>
            <a:prstGeom prst="rect">
              <a:avLst/>
            </a:prstGeom>
            <a:noFill/>
          </p:spPr>
          <p:txBody>
            <a:bodyPr wrap="square" rtlCol="0">
              <a:spAutoFit/>
            </a:bodyPr>
            <a:lstStyle/>
            <a:p>
              <a:pPr algn="ctr"/>
              <a:r>
                <a:rPr lang="en-GB" sz="2600" baseline="30000" dirty="0">
                  <a:latin typeface="Arial" pitchFamily="34" charset="0"/>
                  <a:cs typeface="Arial" pitchFamily="34" charset="0"/>
                </a:rPr>
                <a:t>realistic</a:t>
              </a:r>
            </a:p>
          </p:txBody>
        </p:sp>
      </p:grpSp>
    </p:spTree>
    <p:extLst>
      <p:ext uri="{BB962C8B-B14F-4D97-AF65-F5344CB8AC3E}">
        <p14:creationId xmlns:p14="http://schemas.microsoft.com/office/powerpoint/2010/main" val="373498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6F75AAB-8D8A-8942-8D22-D78096B30519}"/>
              </a:ext>
            </a:extLst>
          </p:cNvPr>
          <p:cNvGrpSpPr/>
          <p:nvPr/>
        </p:nvGrpSpPr>
        <p:grpSpPr>
          <a:xfrm>
            <a:off x="1446242" y="437974"/>
            <a:ext cx="9299516" cy="5982289"/>
            <a:chOff x="0" y="174168"/>
            <a:chExt cx="9299516" cy="5982289"/>
          </a:xfrm>
        </p:grpSpPr>
        <p:sp>
          <p:nvSpPr>
            <p:cNvPr id="4" name="TextBox 3">
              <a:extLst>
                <a:ext uri="{FF2B5EF4-FFF2-40B4-BE49-F238E27FC236}">
                  <a16:creationId xmlns:a16="http://schemas.microsoft.com/office/drawing/2014/main" id="{7C59EEF0-2AF4-8345-B0BE-83B64CA9E6EE}"/>
                </a:ext>
              </a:extLst>
            </p:cNvPr>
            <p:cNvSpPr txBox="1"/>
            <p:nvPr/>
          </p:nvSpPr>
          <p:spPr>
            <a:xfrm>
              <a:off x="21257" y="244552"/>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cheerful</a:t>
              </a:r>
            </a:p>
          </p:txBody>
        </p:sp>
        <p:sp>
          <p:nvSpPr>
            <p:cNvPr id="5" name="TextBox 4">
              <a:extLst>
                <a:ext uri="{FF2B5EF4-FFF2-40B4-BE49-F238E27FC236}">
                  <a16:creationId xmlns:a16="http://schemas.microsoft.com/office/drawing/2014/main" id="{B35BA78E-AA6A-0B4F-AF2D-B4FAD864A592}"/>
                </a:ext>
              </a:extLst>
            </p:cNvPr>
            <p:cNvSpPr txBox="1"/>
            <p:nvPr/>
          </p:nvSpPr>
          <p:spPr>
            <a:xfrm>
              <a:off x="1529915" y="317124"/>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reflective </a:t>
              </a:r>
            </a:p>
          </p:txBody>
        </p:sp>
        <p:sp>
          <p:nvSpPr>
            <p:cNvPr id="6" name="TextBox 5">
              <a:extLst>
                <a:ext uri="{FF2B5EF4-FFF2-40B4-BE49-F238E27FC236}">
                  <a16:creationId xmlns:a16="http://schemas.microsoft.com/office/drawing/2014/main" id="{468DD2DC-58C6-7F4F-980F-DBE2E40488AD}"/>
                </a:ext>
              </a:extLst>
            </p:cNvPr>
            <p:cNvSpPr txBox="1"/>
            <p:nvPr/>
          </p:nvSpPr>
          <p:spPr>
            <a:xfrm>
              <a:off x="3096631" y="404209"/>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concise </a:t>
              </a:r>
            </a:p>
          </p:txBody>
        </p:sp>
        <p:sp>
          <p:nvSpPr>
            <p:cNvPr id="7" name="TextBox 6">
              <a:extLst>
                <a:ext uri="{FF2B5EF4-FFF2-40B4-BE49-F238E27FC236}">
                  <a16:creationId xmlns:a16="http://schemas.microsoft.com/office/drawing/2014/main" id="{F75CBFAD-C71B-7A47-8C25-F2B32020DEBD}"/>
                </a:ext>
              </a:extLst>
            </p:cNvPr>
            <p:cNvSpPr txBox="1"/>
            <p:nvPr/>
          </p:nvSpPr>
          <p:spPr>
            <a:xfrm>
              <a:off x="4503689" y="174168"/>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challenging</a:t>
              </a:r>
            </a:p>
          </p:txBody>
        </p:sp>
        <p:sp>
          <p:nvSpPr>
            <p:cNvPr id="8" name="TextBox 7">
              <a:extLst>
                <a:ext uri="{FF2B5EF4-FFF2-40B4-BE49-F238E27FC236}">
                  <a16:creationId xmlns:a16="http://schemas.microsoft.com/office/drawing/2014/main" id="{CA13F70F-5206-B540-9A29-3A34D619AEAB}"/>
                </a:ext>
              </a:extLst>
            </p:cNvPr>
            <p:cNvSpPr txBox="1"/>
            <p:nvPr/>
          </p:nvSpPr>
          <p:spPr>
            <a:xfrm>
              <a:off x="6142976" y="389695"/>
              <a:ext cx="1382232" cy="625812"/>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caring</a:t>
              </a:r>
            </a:p>
            <a:p>
              <a:pPr algn="ctr"/>
              <a:endParaRPr lang="en-GB" sz="2600" baseline="30000" dirty="0">
                <a:solidFill>
                  <a:srgbClr val="000000"/>
                </a:solidFill>
                <a:latin typeface="Arial" pitchFamily="34" charset="0"/>
                <a:cs typeface="Arial" pitchFamily="34" charset="0"/>
              </a:endParaRPr>
            </a:p>
          </p:txBody>
        </p:sp>
        <p:sp>
          <p:nvSpPr>
            <p:cNvPr id="9" name="TextBox 8">
              <a:extLst>
                <a:ext uri="{FF2B5EF4-FFF2-40B4-BE49-F238E27FC236}">
                  <a16:creationId xmlns:a16="http://schemas.microsoft.com/office/drawing/2014/main" id="{298A1E13-A9F2-EA4C-95D1-071643DB0ECA}"/>
                </a:ext>
              </a:extLst>
            </p:cNvPr>
            <p:cNvSpPr txBox="1"/>
            <p:nvPr/>
          </p:nvSpPr>
          <p:spPr>
            <a:xfrm>
              <a:off x="7491979" y="244552"/>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assertive </a:t>
              </a:r>
            </a:p>
          </p:txBody>
        </p:sp>
        <p:sp>
          <p:nvSpPr>
            <p:cNvPr id="10" name="TextBox 9">
              <a:extLst>
                <a:ext uri="{FF2B5EF4-FFF2-40B4-BE49-F238E27FC236}">
                  <a16:creationId xmlns:a16="http://schemas.microsoft.com/office/drawing/2014/main" id="{A13CE2C7-4A16-714E-B42F-2E8DBA4303CF}"/>
                </a:ext>
              </a:extLst>
            </p:cNvPr>
            <p:cNvSpPr txBox="1"/>
            <p:nvPr/>
          </p:nvSpPr>
          <p:spPr>
            <a:xfrm>
              <a:off x="403019" y="880090"/>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enthusiastic</a:t>
              </a:r>
            </a:p>
          </p:txBody>
        </p:sp>
        <p:sp>
          <p:nvSpPr>
            <p:cNvPr id="11" name="TextBox 10">
              <a:extLst>
                <a:ext uri="{FF2B5EF4-FFF2-40B4-BE49-F238E27FC236}">
                  <a16:creationId xmlns:a16="http://schemas.microsoft.com/office/drawing/2014/main" id="{5FF55DC0-5070-7B44-8AB6-697BBCEEBECA}"/>
                </a:ext>
              </a:extLst>
            </p:cNvPr>
            <p:cNvSpPr txBox="1"/>
            <p:nvPr/>
          </p:nvSpPr>
          <p:spPr>
            <a:xfrm>
              <a:off x="1940706" y="778490"/>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determined</a:t>
              </a:r>
            </a:p>
          </p:txBody>
        </p:sp>
        <p:sp>
          <p:nvSpPr>
            <p:cNvPr id="12" name="TextBox 11">
              <a:extLst>
                <a:ext uri="{FF2B5EF4-FFF2-40B4-BE49-F238E27FC236}">
                  <a16:creationId xmlns:a16="http://schemas.microsoft.com/office/drawing/2014/main" id="{BE166B15-C208-D641-9B02-75D0FC6A6AB3}"/>
                </a:ext>
              </a:extLst>
            </p:cNvPr>
            <p:cNvSpPr txBox="1"/>
            <p:nvPr/>
          </p:nvSpPr>
          <p:spPr>
            <a:xfrm>
              <a:off x="3449364" y="923633"/>
              <a:ext cx="1382232" cy="625812"/>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firm</a:t>
              </a:r>
            </a:p>
            <a:p>
              <a:pPr algn="ctr"/>
              <a:endParaRPr lang="en-GB" sz="2600" baseline="30000" dirty="0">
                <a:solidFill>
                  <a:srgbClr val="0000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69EF52CE-7502-F44D-8010-5FD43CE36360}"/>
                </a:ext>
              </a:extLst>
            </p:cNvPr>
            <p:cNvSpPr txBox="1"/>
            <p:nvPr/>
          </p:nvSpPr>
          <p:spPr>
            <a:xfrm>
              <a:off x="4928994" y="778490"/>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factual</a:t>
              </a:r>
            </a:p>
          </p:txBody>
        </p:sp>
        <p:sp>
          <p:nvSpPr>
            <p:cNvPr id="14" name="TextBox 13">
              <a:extLst>
                <a:ext uri="{FF2B5EF4-FFF2-40B4-BE49-F238E27FC236}">
                  <a16:creationId xmlns:a16="http://schemas.microsoft.com/office/drawing/2014/main" id="{BCB98668-E907-F746-84B8-B0BB46B60EFF}"/>
                </a:ext>
              </a:extLst>
            </p:cNvPr>
            <p:cNvSpPr txBox="1"/>
            <p:nvPr/>
          </p:nvSpPr>
          <p:spPr>
            <a:xfrm>
              <a:off x="6466681" y="880090"/>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well-argued</a:t>
              </a:r>
            </a:p>
          </p:txBody>
        </p:sp>
        <p:sp>
          <p:nvSpPr>
            <p:cNvPr id="15" name="TextBox 14">
              <a:extLst>
                <a:ext uri="{FF2B5EF4-FFF2-40B4-BE49-F238E27FC236}">
                  <a16:creationId xmlns:a16="http://schemas.microsoft.com/office/drawing/2014/main" id="{1B0ACACC-E279-784E-AD95-C55499A6AE31}"/>
                </a:ext>
              </a:extLst>
            </p:cNvPr>
            <p:cNvSpPr txBox="1"/>
            <p:nvPr/>
          </p:nvSpPr>
          <p:spPr>
            <a:xfrm>
              <a:off x="7917284" y="778490"/>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reliable</a:t>
              </a:r>
            </a:p>
          </p:txBody>
        </p:sp>
        <p:sp>
          <p:nvSpPr>
            <p:cNvPr id="16" name="TextBox 15">
              <a:extLst>
                <a:ext uri="{FF2B5EF4-FFF2-40B4-BE49-F238E27FC236}">
                  <a16:creationId xmlns:a16="http://schemas.microsoft.com/office/drawing/2014/main" id="{0E535F84-C491-5041-894D-8D25FCDE1212}"/>
                </a:ext>
              </a:extLst>
            </p:cNvPr>
            <p:cNvSpPr txBox="1"/>
            <p:nvPr/>
          </p:nvSpPr>
          <p:spPr>
            <a:xfrm>
              <a:off x="63797" y="1453329"/>
              <a:ext cx="1850065"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accommodating</a:t>
              </a:r>
            </a:p>
          </p:txBody>
        </p:sp>
        <p:sp>
          <p:nvSpPr>
            <p:cNvPr id="17" name="TextBox 16">
              <a:extLst>
                <a:ext uri="{FF2B5EF4-FFF2-40B4-BE49-F238E27FC236}">
                  <a16:creationId xmlns:a16="http://schemas.microsoft.com/office/drawing/2014/main" id="{79008CD6-BE04-434E-9346-A4BF88352958}"/>
                </a:ext>
              </a:extLst>
            </p:cNvPr>
            <p:cNvSpPr txBox="1"/>
            <p:nvPr/>
          </p:nvSpPr>
          <p:spPr>
            <a:xfrm>
              <a:off x="2154173" y="1409785"/>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objective</a:t>
              </a:r>
            </a:p>
          </p:txBody>
        </p:sp>
        <p:sp>
          <p:nvSpPr>
            <p:cNvPr id="18" name="TextBox 17">
              <a:extLst>
                <a:ext uri="{FF2B5EF4-FFF2-40B4-BE49-F238E27FC236}">
                  <a16:creationId xmlns:a16="http://schemas.microsoft.com/office/drawing/2014/main" id="{E8682B14-AA9B-1345-92A2-DC7E1FFE5834}"/>
                </a:ext>
              </a:extLst>
            </p:cNvPr>
            <p:cNvSpPr txBox="1"/>
            <p:nvPr/>
          </p:nvSpPr>
          <p:spPr>
            <a:xfrm>
              <a:off x="3457402" y="1511386"/>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active</a:t>
              </a:r>
            </a:p>
          </p:txBody>
        </p:sp>
        <p:sp>
          <p:nvSpPr>
            <p:cNvPr id="19" name="TextBox 18">
              <a:extLst>
                <a:ext uri="{FF2B5EF4-FFF2-40B4-BE49-F238E27FC236}">
                  <a16:creationId xmlns:a16="http://schemas.microsoft.com/office/drawing/2014/main" id="{DCCCCF15-D91B-2748-B189-C23D38702667}"/>
                </a:ext>
              </a:extLst>
            </p:cNvPr>
            <p:cNvSpPr txBox="1"/>
            <p:nvPr/>
          </p:nvSpPr>
          <p:spPr>
            <a:xfrm>
              <a:off x="4717089" y="1525900"/>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steady </a:t>
              </a:r>
            </a:p>
          </p:txBody>
        </p:sp>
        <p:sp>
          <p:nvSpPr>
            <p:cNvPr id="20" name="TextBox 19">
              <a:extLst>
                <a:ext uri="{FF2B5EF4-FFF2-40B4-BE49-F238E27FC236}">
                  <a16:creationId xmlns:a16="http://schemas.microsoft.com/office/drawing/2014/main" id="{B71C3DB1-0EB5-B34A-BD1B-260C8E3298B1}"/>
                </a:ext>
              </a:extLst>
            </p:cNvPr>
            <p:cNvSpPr txBox="1"/>
            <p:nvPr/>
          </p:nvSpPr>
          <p:spPr>
            <a:xfrm>
              <a:off x="6267060" y="1366244"/>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fun</a:t>
              </a:r>
            </a:p>
          </p:txBody>
        </p:sp>
        <p:sp>
          <p:nvSpPr>
            <p:cNvPr id="21" name="TextBox 20">
              <a:extLst>
                <a:ext uri="{FF2B5EF4-FFF2-40B4-BE49-F238E27FC236}">
                  <a16:creationId xmlns:a16="http://schemas.microsoft.com/office/drawing/2014/main" id="{7B170B13-9BCE-9E44-8735-30F8AD0D27D6}"/>
                </a:ext>
              </a:extLst>
            </p:cNvPr>
            <p:cNvSpPr txBox="1"/>
            <p:nvPr/>
          </p:nvSpPr>
          <p:spPr>
            <a:xfrm>
              <a:off x="7555777" y="1583957"/>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sensitive </a:t>
              </a:r>
            </a:p>
          </p:txBody>
        </p:sp>
        <p:sp>
          <p:nvSpPr>
            <p:cNvPr id="22" name="TextBox 21">
              <a:extLst>
                <a:ext uri="{FF2B5EF4-FFF2-40B4-BE49-F238E27FC236}">
                  <a16:creationId xmlns:a16="http://schemas.microsoft.com/office/drawing/2014/main" id="{B93B27A4-E04E-074B-8000-9042F5B30C83}"/>
                </a:ext>
              </a:extLst>
            </p:cNvPr>
            <p:cNvSpPr txBox="1"/>
            <p:nvPr/>
          </p:nvSpPr>
          <p:spPr>
            <a:xfrm>
              <a:off x="446562" y="2051062"/>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accurate </a:t>
              </a:r>
            </a:p>
          </p:txBody>
        </p:sp>
        <p:sp>
          <p:nvSpPr>
            <p:cNvPr id="23" name="TextBox 22">
              <a:extLst>
                <a:ext uri="{FF2B5EF4-FFF2-40B4-BE49-F238E27FC236}">
                  <a16:creationId xmlns:a16="http://schemas.microsoft.com/office/drawing/2014/main" id="{70B94D34-C356-EF47-8057-4571C52B3500}"/>
                </a:ext>
              </a:extLst>
            </p:cNvPr>
            <p:cNvSpPr txBox="1"/>
            <p:nvPr/>
          </p:nvSpPr>
          <p:spPr>
            <a:xfrm>
              <a:off x="1908808" y="1949462"/>
              <a:ext cx="1382232" cy="625812"/>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tactful </a:t>
              </a:r>
            </a:p>
            <a:p>
              <a:pPr algn="ctr"/>
              <a:endParaRPr lang="en-GB" sz="2600" baseline="30000" dirty="0">
                <a:solidFill>
                  <a:srgbClr val="000000"/>
                </a:solidFill>
                <a:latin typeface="Arial" pitchFamily="34" charset="0"/>
                <a:cs typeface="Arial" pitchFamily="34" charset="0"/>
              </a:endParaRPr>
            </a:p>
          </p:txBody>
        </p:sp>
        <p:sp>
          <p:nvSpPr>
            <p:cNvPr id="24" name="TextBox 23">
              <a:extLst>
                <a:ext uri="{FF2B5EF4-FFF2-40B4-BE49-F238E27FC236}">
                  <a16:creationId xmlns:a16="http://schemas.microsoft.com/office/drawing/2014/main" id="{B1702910-DFB6-0D40-893E-828EB9742B00}"/>
                </a:ext>
              </a:extLst>
            </p:cNvPr>
            <p:cNvSpPr txBox="1"/>
            <p:nvPr/>
          </p:nvSpPr>
          <p:spPr>
            <a:xfrm>
              <a:off x="3296627" y="2051062"/>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driving  </a:t>
              </a:r>
            </a:p>
          </p:txBody>
        </p:sp>
        <p:sp>
          <p:nvSpPr>
            <p:cNvPr id="25" name="TextBox 24">
              <a:extLst>
                <a:ext uri="{FF2B5EF4-FFF2-40B4-BE49-F238E27FC236}">
                  <a16:creationId xmlns:a16="http://schemas.microsoft.com/office/drawing/2014/main" id="{1125C310-D76E-4A4E-8623-BA2CE5B404D0}"/>
                </a:ext>
              </a:extLst>
            </p:cNvPr>
            <p:cNvSpPr txBox="1"/>
            <p:nvPr/>
          </p:nvSpPr>
          <p:spPr>
            <a:xfrm>
              <a:off x="4822669" y="2051062"/>
              <a:ext cx="1382232" cy="625812"/>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constant</a:t>
              </a:r>
            </a:p>
            <a:p>
              <a:pPr algn="ctr"/>
              <a:endParaRPr lang="en-GB" sz="2600" baseline="30000" dirty="0">
                <a:solidFill>
                  <a:srgbClr val="000000"/>
                </a:solidFill>
                <a:latin typeface="Arial" pitchFamily="34" charset="0"/>
                <a:cs typeface="Arial" pitchFamily="34" charset="0"/>
              </a:endParaRPr>
            </a:p>
          </p:txBody>
        </p:sp>
        <p:sp>
          <p:nvSpPr>
            <p:cNvPr id="26" name="TextBox 25">
              <a:extLst>
                <a:ext uri="{FF2B5EF4-FFF2-40B4-BE49-F238E27FC236}">
                  <a16:creationId xmlns:a16="http://schemas.microsoft.com/office/drawing/2014/main" id="{513EB6D2-787A-4E45-8C2D-947966C1B6BC}"/>
                </a:ext>
              </a:extLst>
            </p:cNvPr>
            <p:cNvSpPr txBox="1"/>
            <p:nvPr/>
          </p:nvSpPr>
          <p:spPr>
            <a:xfrm>
              <a:off x="6248123" y="1949463"/>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structured</a:t>
              </a:r>
            </a:p>
          </p:txBody>
        </p:sp>
        <p:sp>
          <p:nvSpPr>
            <p:cNvPr id="27" name="TextBox 26">
              <a:extLst>
                <a:ext uri="{FF2B5EF4-FFF2-40B4-BE49-F238E27FC236}">
                  <a16:creationId xmlns:a16="http://schemas.microsoft.com/office/drawing/2014/main" id="{ACA4BB05-E112-C746-901A-8C2E7A429E0D}"/>
                </a:ext>
              </a:extLst>
            </p:cNvPr>
            <p:cNvSpPr txBox="1"/>
            <p:nvPr/>
          </p:nvSpPr>
          <p:spPr>
            <a:xfrm>
              <a:off x="7761768" y="2051062"/>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harmonious</a:t>
              </a:r>
            </a:p>
          </p:txBody>
        </p:sp>
        <p:sp>
          <p:nvSpPr>
            <p:cNvPr id="28" name="TextBox 27">
              <a:extLst>
                <a:ext uri="{FF2B5EF4-FFF2-40B4-BE49-F238E27FC236}">
                  <a16:creationId xmlns:a16="http://schemas.microsoft.com/office/drawing/2014/main" id="{9A2B59A8-8985-3E42-93CD-2A0538D40548}"/>
                </a:ext>
              </a:extLst>
            </p:cNvPr>
            <p:cNvSpPr txBox="1"/>
            <p:nvPr/>
          </p:nvSpPr>
          <p:spPr>
            <a:xfrm>
              <a:off x="0" y="2716092"/>
              <a:ext cx="1626786"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strong-willed</a:t>
              </a:r>
            </a:p>
          </p:txBody>
        </p:sp>
        <p:sp>
          <p:nvSpPr>
            <p:cNvPr id="29" name="TextBox 28">
              <a:extLst>
                <a:ext uri="{FF2B5EF4-FFF2-40B4-BE49-F238E27FC236}">
                  <a16:creationId xmlns:a16="http://schemas.microsoft.com/office/drawing/2014/main" id="{4E0B5024-E206-9047-966E-5A1F3DDF6B3E}"/>
                </a:ext>
              </a:extLst>
            </p:cNvPr>
            <p:cNvSpPr txBox="1"/>
            <p:nvPr/>
          </p:nvSpPr>
          <p:spPr>
            <a:xfrm>
              <a:off x="1776969" y="2556434"/>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purposeful</a:t>
              </a:r>
            </a:p>
          </p:txBody>
        </p:sp>
        <p:sp>
          <p:nvSpPr>
            <p:cNvPr id="30" name="TextBox 29">
              <a:extLst>
                <a:ext uri="{FF2B5EF4-FFF2-40B4-BE49-F238E27FC236}">
                  <a16:creationId xmlns:a16="http://schemas.microsoft.com/office/drawing/2014/main" id="{37AF9C83-414D-F442-A584-87C92891FC86}"/>
                </a:ext>
              </a:extLst>
            </p:cNvPr>
            <p:cNvSpPr txBox="1"/>
            <p:nvPr/>
          </p:nvSpPr>
          <p:spPr>
            <a:xfrm>
              <a:off x="3213696" y="2759634"/>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convincing </a:t>
              </a:r>
            </a:p>
          </p:txBody>
        </p:sp>
        <p:sp>
          <p:nvSpPr>
            <p:cNvPr id="31" name="TextBox 30">
              <a:extLst>
                <a:ext uri="{FF2B5EF4-FFF2-40B4-BE49-F238E27FC236}">
                  <a16:creationId xmlns:a16="http://schemas.microsoft.com/office/drawing/2014/main" id="{BB2A975F-A56D-E94A-9A5A-8EA9120AF02E}"/>
                </a:ext>
              </a:extLst>
            </p:cNvPr>
            <p:cNvSpPr txBox="1"/>
            <p:nvPr/>
          </p:nvSpPr>
          <p:spPr>
            <a:xfrm>
              <a:off x="4534309" y="2541920"/>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cautious </a:t>
              </a:r>
            </a:p>
          </p:txBody>
        </p:sp>
        <p:sp>
          <p:nvSpPr>
            <p:cNvPr id="32" name="TextBox 31">
              <a:extLst>
                <a:ext uri="{FF2B5EF4-FFF2-40B4-BE49-F238E27FC236}">
                  <a16:creationId xmlns:a16="http://schemas.microsoft.com/office/drawing/2014/main" id="{2568CACF-A4EF-7941-83DE-FC6DCE049797}"/>
                </a:ext>
              </a:extLst>
            </p:cNvPr>
            <p:cNvSpPr txBox="1"/>
            <p:nvPr/>
          </p:nvSpPr>
          <p:spPr>
            <a:xfrm>
              <a:off x="6029092" y="2687063"/>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calculating</a:t>
              </a:r>
            </a:p>
          </p:txBody>
        </p:sp>
        <p:sp>
          <p:nvSpPr>
            <p:cNvPr id="33" name="TextBox 32">
              <a:extLst>
                <a:ext uri="{FF2B5EF4-FFF2-40B4-BE49-F238E27FC236}">
                  <a16:creationId xmlns:a16="http://schemas.microsoft.com/office/drawing/2014/main" id="{DE66614F-4E89-B648-9DE1-A21162B1A43B}"/>
                </a:ext>
              </a:extLst>
            </p:cNvPr>
            <p:cNvSpPr txBox="1"/>
            <p:nvPr/>
          </p:nvSpPr>
          <p:spPr>
            <a:xfrm>
              <a:off x="7523876" y="2541920"/>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amenable</a:t>
              </a:r>
            </a:p>
          </p:txBody>
        </p:sp>
        <p:sp>
          <p:nvSpPr>
            <p:cNvPr id="34" name="TextBox 33">
              <a:extLst>
                <a:ext uri="{FF2B5EF4-FFF2-40B4-BE49-F238E27FC236}">
                  <a16:creationId xmlns:a16="http://schemas.microsoft.com/office/drawing/2014/main" id="{8192AA17-2F5F-5841-B87F-3A85F0AC08E6}"/>
                </a:ext>
              </a:extLst>
            </p:cNvPr>
            <p:cNvSpPr txBox="1"/>
            <p:nvPr/>
          </p:nvSpPr>
          <p:spPr>
            <a:xfrm>
              <a:off x="519133" y="3179314"/>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persuasive </a:t>
              </a:r>
            </a:p>
          </p:txBody>
        </p:sp>
        <p:sp>
          <p:nvSpPr>
            <p:cNvPr id="35" name="TextBox 34">
              <a:extLst>
                <a:ext uri="{FF2B5EF4-FFF2-40B4-BE49-F238E27FC236}">
                  <a16:creationId xmlns:a16="http://schemas.microsoft.com/office/drawing/2014/main" id="{666EBAF7-75D1-FC4B-A154-353C1BE64567}"/>
                </a:ext>
              </a:extLst>
            </p:cNvPr>
            <p:cNvSpPr txBox="1"/>
            <p:nvPr/>
          </p:nvSpPr>
          <p:spPr>
            <a:xfrm>
              <a:off x="1940706" y="3251886"/>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patient </a:t>
              </a:r>
            </a:p>
          </p:txBody>
        </p:sp>
        <p:sp>
          <p:nvSpPr>
            <p:cNvPr id="36" name="TextBox 35">
              <a:extLst>
                <a:ext uri="{FF2B5EF4-FFF2-40B4-BE49-F238E27FC236}">
                  <a16:creationId xmlns:a16="http://schemas.microsoft.com/office/drawing/2014/main" id="{10119022-DC83-A649-AA70-76B169222FF3}"/>
                </a:ext>
              </a:extLst>
            </p:cNvPr>
            <p:cNvSpPr txBox="1"/>
            <p:nvPr/>
          </p:nvSpPr>
          <p:spPr>
            <a:xfrm>
              <a:off x="3449364" y="3324457"/>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influencing </a:t>
              </a:r>
            </a:p>
          </p:txBody>
        </p:sp>
        <p:sp>
          <p:nvSpPr>
            <p:cNvPr id="37" name="TextBox 36">
              <a:extLst>
                <a:ext uri="{FF2B5EF4-FFF2-40B4-BE49-F238E27FC236}">
                  <a16:creationId xmlns:a16="http://schemas.microsoft.com/office/drawing/2014/main" id="{D9FB1F69-1D70-A847-893E-687F0ECBFB80}"/>
                </a:ext>
              </a:extLst>
            </p:cNvPr>
            <p:cNvSpPr txBox="1"/>
            <p:nvPr/>
          </p:nvSpPr>
          <p:spPr>
            <a:xfrm>
              <a:off x="5045108" y="3092228"/>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diplomatic</a:t>
              </a:r>
            </a:p>
          </p:txBody>
        </p:sp>
        <p:sp>
          <p:nvSpPr>
            <p:cNvPr id="38" name="TextBox 37">
              <a:extLst>
                <a:ext uri="{FF2B5EF4-FFF2-40B4-BE49-F238E27FC236}">
                  <a16:creationId xmlns:a16="http://schemas.microsoft.com/office/drawing/2014/main" id="{C2892A4E-1982-674E-9A02-FAC6BEB806C6}"/>
                </a:ext>
              </a:extLst>
            </p:cNvPr>
            <p:cNvSpPr txBox="1"/>
            <p:nvPr/>
          </p:nvSpPr>
          <p:spPr>
            <a:xfrm>
              <a:off x="6423138" y="3338972"/>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logical </a:t>
              </a:r>
            </a:p>
          </p:txBody>
        </p:sp>
        <p:sp>
          <p:nvSpPr>
            <p:cNvPr id="39" name="TextBox 38">
              <a:extLst>
                <a:ext uri="{FF2B5EF4-FFF2-40B4-BE49-F238E27FC236}">
                  <a16:creationId xmlns:a16="http://schemas.microsoft.com/office/drawing/2014/main" id="{476F8EC1-AC22-284F-A934-5F1F4F7EBAEC}"/>
                </a:ext>
              </a:extLst>
            </p:cNvPr>
            <p:cNvSpPr txBox="1"/>
            <p:nvPr/>
          </p:nvSpPr>
          <p:spPr>
            <a:xfrm>
              <a:off x="7917284" y="3251886"/>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sociable </a:t>
              </a:r>
            </a:p>
          </p:txBody>
        </p:sp>
        <p:sp>
          <p:nvSpPr>
            <p:cNvPr id="40" name="TextBox 39">
              <a:extLst>
                <a:ext uri="{FF2B5EF4-FFF2-40B4-BE49-F238E27FC236}">
                  <a16:creationId xmlns:a16="http://schemas.microsoft.com/office/drawing/2014/main" id="{53D727FC-8044-0B4B-9253-ACF15D0CBDFC}"/>
                </a:ext>
              </a:extLst>
            </p:cNvPr>
            <p:cNvSpPr txBox="1"/>
            <p:nvPr/>
          </p:nvSpPr>
          <p:spPr>
            <a:xfrm>
              <a:off x="21257" y="3852298"/>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outgoing  </a:t>
              </a:r>
            </a:p>
          </p:txBody>
        </p:sp>
        <p:sp>
          <p:nvSpPr>
            <p:cNvPr id="41" name="TextBox 40">
              <a:extLst>
                <a:ext uri="{FF2B5EF4-FFF2-40B4-BE49-F238E27FC236}">
                  <a16:creationId xmlns:a16="http://schemas.microsoft.com/office/drawing/2014/main" id="{6C505FE2-1674-3C45-B5E3-802C61F30702}"/>
                </a:ext>
              </a:extLst>
            </p:cNvPr>
            <p:cNvSpPr txBox="1"/>
            <p:nvPr/>
          </p:nvSpPr>
          <p:spPr>
            <a:xfrm>
              <a:off x="1544429" y="3765213"/>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courageous  </a:t>
              </a:r>
            </a:p>
          </p:txBody>
        </p:sp>
        <p:sp>
          <p:nvSpPr>
            <p:cNvPr id="42" name="TextBox 41">
              <a:extLst>
                <a:ext uri="{FF2B5EF4-FFF2-40B4-BE49-F238E27FC236}">
                  <a16:creationId xmlns:a16="http://schemas.microsoft.com/office/drawing/2014/main" id="{B6245020-88FD-7B49-90F9-6F8BC74C9717}"/>
                </a:ext>
              </a:extLst>
            </p:cNvPr>
            <p:cNvSpPr txBox="1"/>
            <p:nvPr/>
          </p:nvSpPr>
          <p:spPr>
            <a:xfrm>
              <a:off x="2966003" y="3968412"/>
              <a:ext cx="1573088"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co-operative </a:t>
              </a:r>
            </a:p>
          </p:txBody>
        </p:sp>
        <p:sp>
          <p:nvSpPr>
            <p:cNvPr id="43" name="TextBox 42">
              <a:extLst>
                <a:ext uri="{FF2B5EF4-FFF2-40B4-BE49-F238E27FC236}">
                  <a16:creationId xmlns:a16="http://schemas.microsoft.com/office/drawing/2014/main" id="{5724A63D-1462-3F43-9ADF-C0FA760517E4}"/>
                </a:ext>
              </a:extLst>
            </p:cNvPr>
            <p:cNvSpPr txBox="1"/>
            <p:nvPr/>
          </p:nvSpPr>
          <p:spPr>
            <a:xfrm>
              <a:off x="4648832" y="3765212"/>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forceful</a:t>
              </a:r>
            </a:p>
          </p:txBody>
        </p:sp>
        <p:sp>
          <p:nvSpPr>
            <p:cNvPr id="44" name="TextBox 43">
              <a:extLst>
                <a:ext uri="{FF2B5EF4-FFF2-40B4-BE49-F238E27FC236}">
                  <a16:creationId xmlns:a16="http://schemas.microsoft.com/office/drawing/2014/main" id="{4B0B8DAA-1709-114B-B836-0A07D7E31620}"/>
                </a:ext>
              </a:extLst>
            </p:cNvPr>
            <p:cNvSpPr txBox="1"/>
            <p:nvPr/>
          </p:nvSpPr>
          <p:spPr>
            <a:xfrm>
              <a:off x="5811115" y="4011955"/>
              <a:ext cx="1510893"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conventional</a:t>
              </a:r>
            </a:p>
          </p:txBody>
        </p:sp>
        <p:sp>
          <p:nvSpPr>
            <p:cNvPr id="45" name="TextBox 44">
              <a:extLst>
                <a:ext uri="{FF2B5EF4-FFF2-40B4-BE49-F238E27FC236}">
                  <a16:creationId xmlns:a16="http://schemas.microsoft.com/office/drawing/2014/main" id="{32368D60-6B29-4845-B392-89793D9FA89C}"/>
                </a:ext>
              </a:extLst>
            </p:cNvPr>
            <p:cNvSpPr txBox="1"/>
            <p:nvPr/>
          </p:nvSpPr>
          <p:spPr>
            <a:xfrm>
              <a:off x="7491979" y="3852298"/>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 optimistic</a:t>
              </a:r>
            </a:p>
          </p:txBody>
        </p:sp>
        <p:sp>
          <p:nvSpPr>
            <p:cNvPr id="46" name="TextBox 45">
              <a:extLst>
                <a:ext uri="{FF2B5EF4-FFF2-40B4-BE49-F238E27FC236}">
                  <a16:creationId xmlns:a16="http://schemas.microsoft.com/office/drawing/2014/main" id="{C1695D3F-D6BD-E644-8DF5-0B636638A9F8}"/>
                </a:ext>
              </a:extLst>
            </p:cNvPr>
            <p:cNvSpPr txBox="1"/>
            <p:nvPr/>
          </p:nvSpPr>
          <p:spPr>
            <a:xfrm>
              <a:off x="359476" y="4393830"/>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mobile </a:t>
              </a:r>
            </a:p>
          </p:txBody>
        </p:sp>
        <p:sp>
          <p:nvSpPr>
            <p:cNvPr id="47" name="TextBox 46">
              <a:extLst>
                <a:ext uri="{FF2B5EF4-FFF2-40B4-BE49-F238E27FC236}">
                  <a16:creationId xmlns:a16="http://schemas.microsoft.com/office/drawing/2014/main" id="{A77C0BF5-20D4-B946-8595-5D06CC545128}"/>
                </a:ext>
              </a:extLst>
            </p:cNvPr>
            <p:cNvSpPr txBox="1"/>
            <p:nvPr/>
          </p:nvSpPr>
          <p:spPr>
            <a:xfrm>
              <a:off x="1635906" y="4568001"/>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friendly</a:t>
              </a:r>
            </a:p>
          </p:txBody>
        </p:sp>
        <p:sp>
          <p:nvSpPr>
            <p:cNvPr id="48" name="TextBox 47">
              <a:extLst>
                <a:ext uri="{FF2B5EF4-FFF2-40B4-BE49-F238E27FC236}">
                  <a16:creationId xmlns:a16="http://schemas.microsoft.com/office/drawing/2014/main" id="{4F4EDE43-3BD3-2844-AB04-7F4AA6E016A6}"/>
                </a:ext>
              </a:extLst>
            </p:cNvPr>
            <p:cNvSpPr txBox="1"/>
            <p:nvPr/>
          </p:nvSpPr>
          <p:spPr>
            <a:xfrm>
              <a:off x="3275193" y="4451886"/>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stable</a:t>
              </a:r>
            </a:p>
          </p:txBody>
        </p:sp>
        <p:sp>
          <p:nvSpPr>
            <p:cNvPr id="49" name="TextBox 48">
              <a:extLst>
                <a:ext uri="{FF2B5EF4-FFF2-40B4-BE49-F238E27FC236}">
                  <a16:creationId xmlns:a16="http://schemas.microsoft.com/office/drawing/2014/main" id="{AC4A5012-D82E-4340-9707-F3DF523A6205}"/>
                </a:ext>
              </a:extLst>
            </p:cNvPr>
            <p:cNvSpPr txBox="1"/>
            <p:nvPr/>
          </p:nvSpPr>
          <p:spPr>
            <a:xfrm>
              <a:off x="4754823" y="4553486"/>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 consistent  </a:t>
              </a:r>
            </a:p>
          </p:txBody>
        </p:sp>
        <p:sp>
          <p:nvSpPr>
            <p:cNvPr id="50" name="TextBox 49">
              <a:extLst>
                <a:ext uri="{FF2B5EF4-FFF2-40B4-BE49-F238E27FC236}">
                  <a16:creationId xmlns:a16="http://schemas.microsoft.com/office/drawing/2014/main" id="{02DD5CC9-61D1-1547-8ADD-8B4DF2827EAB}"/>
                </a:ext>
              </a:extLst>
            </p:cNvPr>
            <p:cNvSpPr txBox="1"/>
            <p:nvPr/>
          </p:nvSpPr>
          <p:spPr>
            <a:xfrm>
              <a:off x="6466681" y="4422858"/>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decisive </a:t>
              </a:r>
            </a:p>
          </p:txBody>
        </p:sp>
        <p:sp>
          <p:nvSpPr>
            <p:cNvPr id="51" name="TextBox 50">
              <a:extLst>
                <a:ext uri="{FF2B5EF4-FFF2-40B4-BE49-F238E27FC236}">
                  <a16:creationId xmlns:a16="http://schemas.microsoft.com/office/drawing/2014/main" id="{A54D1680-F9F0-5447-A85D-5ECA5BDE1135}"/>
                </a:ext>
              </a:extLst>
            </p:cNvPr>
            <p:cNvSpPr txBox="1"/>
            <p:nvPr/>
          </p:nvSpPr>
          <p:spPr>
            <a:xfrm>
              <a:off x="7761768" y="4742173"/>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correct</a:t>
              </a:r>
            </a:p>
          </p:txBody>
        </p:sp>
        <p:sp>
          <p:nvSpPr>
            <p:cNvPr id="52" name="TextBox 51">
              <a:extLst>
                <a:ext uri="{FF2B5EF4-FFF2-40B4-BE49-F238E27FC236}">
                  <a16:creationId xmlns:a16="http://schemas.microsoft.com/office/drawing/2014/main" id="{8C61C0B6-27C6-3F45-9808-08EFEE0F7C60}"/>
                </a:ext>
              </a:extLst>
            </p:cNvPr>
            <p:cNvSpPr txBox="1"/>
            <p:nvPr/>
          </p:nvSpPr>
          <p:spPr>
            <a:xfrm>
              <a:off x="21257" y="5034535"/>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loyal</a:t>
              </a:r>
            </a:p>
          </p:txBody>
        </p:sp>
        <p:sp>
          <p:nvSpPr>
            <p:cNvPr id="53" name="TextBox 52">
              <a:extLst>
                <a:ext uri="{FF2B5EF4-FFF2-40B4-BE49-F238E27FC236}">
                  <a16:creationId xmlns:a16="http://schemas.microsoft.com/office/drawing/2014/main" id="{C5851A34-5E29-A940-8B99-8102CB76D15E}"/>
                </a:ext>
              </a:extLst>
            </p:cNvPr>
            <p:cNvSpPr txBox="1"/>
            <p:nvPr/>
          </p:nvSpPr>
          <p:spPr>
            <a:xfrm>
              <a:off x="1515401" y="5034535"/>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calm</a:t>
              </a:r>
            </a:p>
          </p:txBody>
        </p:sp>
        <p:sp>
          <p:nvSpPr>
            <p:cNvPr id="54" name="TextBox 53">
              <a:extLst>
                <a:ext uri="{FF2B5EF4-FFF2-40B4-BE49-F238E27FC236}">
                  <a16:creationId xmlns:a16="http://schemas.microsoft.com/office/drawing/2014/main" id="{C7F482E0-FF3A-474F-BC3E-35673B18BF5B}"/>
                </a:ext>
              </a:extLst>
            </p:cNvPr>
            <p:cNvSpPr txBox="1"/>
            <p:nvPr/>
          </p:nvSpPr>
          <p:spPr>
            <a:xfrm>
              <a:off x="2806345" y="4990991"/>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daring</a:t>
              </a:r>
            </a:p>
          </p:txBody>
        </p:sp>
        <p:sp>
          <p:nvSpPr>
            <p:cNvPr id="55" name="TextBox 54">
              <a:extLst>
                <a:ext uri="{FF2B5EF4-FFF2-40B4-BE49-F238E27FC236}">
                  <a16:creationId xmlns:a16="http://schemas.microsoft.com/office/drawing/2014/main" id="{5B4B6481-F95A-8142-BDBC-B98F94B388BC}"/>
                </a:ext>
              </a:extLst>
            </p:cNvPr>
            <p:cNvSpPr txBox="1"/>
            <p:nvPr/>
          </p:nvSpPr>
          <p:spPr>
            <a:xfrm>
              <a:off x="4706889" y="5107106"/>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analytical</a:t>
              </a:r>
            </a:p>
          </p:txBody>
        </p:sp>
        <p:sp>
          <p:nvSpPr>
            <p:cNvPr id="56" name="TextBox 55">
              <a:extLst>
                <a:ext uri="{FF2B5EF4-FFF2-40B4-BE49-F238E27FC236}">
                  <a16:creationId xmlns:a16="http://schemas.microsoft.com/office/drawing/2014/main" id="{1A9CD336-E3EA-C84C-88DB-02A58C565D3A}"/>
                </a:ext>
              </a:extLst>
            </p:cNvPr>
            <p:cNvSpPr txBox="1"/>
            <p:nvPr/>
          </p:nvSpPr>
          <p:spPr>
            <a:xfrm>
              <a:off x="6172004" y="5208706"/>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engaging  </a:t>
              </a:r>
            </a:p>
          </p:txBody>
        </p:sp>
        <p:sp>
          <p:nvSpPr>
            <p:cNvPr id="57" name="TextBox 56">
              <a:extLst>
                <a:ext uri="{FF2B5EF4-FFF2-40B4-BE49-F238E27FC236}">
                  <a16:creationId xmlns:a16="http://schemas.microsoft.com/office/drawing/2014/main" id="{1A6274C4-6639-3648-8DE9-1B195100C970}"/>
                </a:ext>
              </a:extLst>
            </p:cNvPr>
            <p:cNvSpPr txBox="1"/>
            <p:nvPr/>
          </p:nvSpPr>
          <p:spPr>
            <a:xfrm>
              <a:off x="7477465" y="5484478"/>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exact</a:t>
              </a:r>
            </a:p>
          </p:txBody>
        </p:sp>
        <p:sp>
          <p:nvSpPr>
            <p:cNvPr id="58" name="TextBox 57">
              <a:extLst>
                <a:ext uri="{FF2B5EF4-FFF2-40B4-BE49-F238E27FC236}">
                  <a16:creationId xmlns:a16="http://schemas.microsoft.com/office/drawing/2014/main" id="{E5A6383C-04FC-BF4C-A1D3-0F36B1353745}"/>
                </a:ext>
              </a:extLst>
            </p:cNvPr>
            <p:cNvSpPr txBox="1"/>
            <p:nvPr/>
          </p:nvSpPr>
          <p:spPr>
            <a:xfrm>
              <a:off x="988829" y="5530645"/>
              <a:ext cx="1382232" cy="625812"/>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impulsive</a:t>
              </a:r>
            </a:p>
            <a:p>
              <a:pPr algn="ctr"/>
              <a:endParaRPr lang="en-GB" sz="2600" baseline="30000" dirty="0">
                <a:solidFill>
                  <a:srgbClr val="000000"/>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8640C03D-F15D-8149-91DB-7879D9938A4B}"/>
                </a:ext>
              </a:extLst>
            </p:cNvPr>
            <p:cNvSpPr txBox="1"/>
            <p:nvPr/>
          </p:nvSpPr>
          <p:spPr>
            <a:xfrm>
              <a:off x="3662167" y="5505766"/>
              <a:ext cx="1382232" cy="359073"/>
            </a:xfrm>
            <a:prstGeom prst="rect">
              <a:avLst/>
            </a:prstGeom>
            <a:noFill/>
          </p:spPr>
          <p:txBody>
            <a:bodyPr wrap="square" rtlCol="0">
              <a:spAutoFit/>
            </a:bodyPr>
            <a:lstStyle/>
            <a:p>
              <a:pPr algn="ctr"/>
              <a:r>
                <a:rPr lang="en-GB" sz="2600" baseline="30000" dirty="0">
                  <a:solidFill>
                    <a:srgbClr val="000000"/>
                  </a:solidFill>
                  <a:latin typeface="Arial" pitchFamily="34" charset="0"/>
                  <a:cs typeface="Arial" pitchFamily="34" charset="0"/>
                </a:rPr>
                <a:t>realistic</a:t>
              </a:r>
            </a:p>
          </p:txBody>
        </p:sp>
      </p:grpSp>
      <p:grpSp>
        <p:nvGrpSpPr>
          <p:cNvPr id="60" name="Group 84">
            <a:extLst>
              <a:ext uri="{FF2B5EF4-FFF2-40B4-BE49-F238E27FC236}">
                <a16:creationId xmlns:a16="http://schemas.microsoft.com/office/drawing/2014/main" id="{FF2F617F-8B16-8B46-9953-0A495AA4D6D7}"/>
              </a:ext>
            </a:extLst>
          </p:cNvPr>
          <p:cNvGrpSpPr/>
          <p:nvPr/>
        </p:nvGrpSpPr>
        <p:grpSpPr>
          <a:xfrm>
            <a:off x="1446242" y="437974"/>
            <a:ext cx="9299516" cy="5982051"/>
            <a:chOff x="0" y="174168"/>
            <a:chExt cx="9299516" cy="5982051"/>
          </a:xfrm>
        </p:grpSpPr>
        <p:sp>
          <p:nvSpPr>
            <p:cNvPr id="61" name="TextBox 60">
              <a:extLst>
                <a:ext uri="{FF2B5EF4-FFF2-40B4-BE49-F238E27FC236}">
                  <a16:creationId xmlns:a16="http://schemas.microsoft.com/office/drawing/2014/main" id="{07883421-FE2A-BF49-A1F6-B37B7EA3D06C}"/>
                </a:ext>
              </a:extLst>
            </p:cNvPr>
            <p:cNvSpPr txBox="1"/>
            <p:nvPr/>
          </p:nvSpPr>
          <p:spPr>
            <a:xfrm>
              <a:off x="21257" y="244552"/>
              <a:ext cx="1382232" cy="359073"/>
            </a:xfrm>
            <a:prstGeom prst="rect">
              <a:avLst/>
            </a:prstGeom>
            <a:noFill/>
          </p:spPr>
          <p:txBody>
            <a:bodyPr wrap="square" rtlCol="0">
              <a:spAutoFit/>
            </a:bodyPr>
            <a:lstStyle/>
            <a:p>
              <a:pPr algn="ctr"/>
              <a:r>
                <a:rPr lang="en-GB" sz="2600" baseline="30000" dirty="0">
                  <a:solidFill>
                    <a:srgbClr val="FEC436"/>
                  </a:solidFill>
                  <a:latin typeface="Arial" pitchFamily="34" charset="0"/>
                  <a:cs typeface="Arial" pitchFamily="34" charset="0"/>
                </a:rPr>
                <a:t>cheerful</a:t>
              </a:r>
            </a:p>
          </p:txBody>
        </p:sp>
        <p:sp>
          <p:nvSpPr>
            <p:cNvPr id="62" name="TextBox 61">
              <a:extLst>
                <a:ext uri="{FF2B5EF4-FFF2-40B4-BE49-F238E27FC236}">
                  <a16:creationId xmlns:a16="http://schemas.microsoft.com/office/drawing/2014/main" id="{18EAEAFC-E9AC-E54E-B5A3-AB481058AA71}"/>
                </a:ext>
              </a:extLst>
            </p:cNvPr>
            <p:cNvSpPr txBox="1"/>
            <p:nvPr/>
          </p:nvSpPr>
          <p:spPr>
            <a:xfrm>
              <a:off x="1529915" y="317124"/>
              <a:ext cx="1382232"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reflective </a:t>
              </a:r>
            </a:p>
          </p:txBody>
        </p:sp>
        <p:sp>
          <p:nvSpPr>
            <p:cNvPr id="63" name="TextBox 62">
              <a:extLst>
                <a:ext uri="{FF2B5EF4-FFF2-40B4-BE49-F238E27FC236}">
                  <a16:creationId xmlns:a16="http://schemas.microsoft.com/office/drawing/2014/main" id="{34E3063A-86A1-AB42-BB56-C754DAFEF8AC}"/>
                </a:ext>
              </a:extLst>
            </p:cNvPr>
            <p:cNvSpPr txBox="1"/>
            <p:nvPr/>
          </p:nvSpPr>
          <p:spPr>
            <a:xfrm>
              <a:off x="3096631" y="404209"/>
              <a:ext cx="1382232" cy="359073"/>
            </a:xfrm>
            <a:prstGeom prst="rect">
              <a:avLst/>
            </a:prstGeom>
            <a:noFill/>
          </p:spPr>
          <p:txBody>
            <a:bodyPr wrap="square" rtlCol="0">
              <a:spAutoFit/>
            </a:bodyPr>
            <a:lstStyle/>
            <a:p>
              <a:pPr algn="ctr"/>
              <a:r>
                <a:rPr lang="en-GB" sz="2600" baseline="30000" dirty="0">
                  <a:solidFill>
                    <a:srgbClr val="095BA6"/>
                  </a:solidFill>
                  <a:latin typeface="Arial" pitchFamily="34" charset="0"/>
                  <a:cs typeface="Arial" pitchFamily="34" charset="0"/>
                </a:rPr>
                <a:t>concise </a:t>
              </a:r>
            </a:p>
          </p:txBody>
        </p:sp>
        <p:sp>
          <p:nvSpPr>
            <p:cNvPr id="64" name="TextBox 63">
              <a:extLst>
                <a:ext uri="{FF2B5EF4-FFF2-40B4-BE49-F238E27FC236}">
                  <a16:creationId xmlns:a16="http://schemas.microsoft.com/office/drawing/2014/main" id="{48C5E7D5-F6B3-6340-B2D2-0A608F0A664E}"/>
                </a:ext>
              </a:extLst>
            </p:cNvPr>
            <p:cNvSpPr txBox="1"/>
            <p:nvPr/>
          </p:nvSpPr>
          <p:spPr>
            <a:xfrm>
              <a:off x="4503689" y="174168"/>
              <a:ext cx="1382232" cy="359073"/>
            </a:xfrm>
            <a:prstGeom prst="rect">
              <a:avLst/>
            </a:prstGeom>
            <a:noFill/>
          </p:spPr>
          <p:txBody>
            <a:bodyPr wrap="square" rtlCol="0">
              <a:spAutoFit/>
            </a:bodyPr>
            <a:lstStyle/>
            <a:p>
              <a:pPr algn="ctr"/>
              <a:r>
                <a:rPr lang="en-GB" sz="2600" baseline="30000" dirty="0">
                  <a:solidFill>
                    <a:srgbClr val="B71A1D"/>
                  </a:solidFill>
                  <a:latin typeface="Arial" pitchFamily="34" charset="0"/>
                  <a:cs typeface="Arial" pitchFamily="34" charset="0"/>
                </a:rPr>
                <a:t>challenging</a:t>
              </a:r>
            </a:p>
          </p:txBody>
        </p:sp>
        <p:sp>
          <p:nvSpPr>
            <p:cNvPr id="65" name="TextBox 64">
              <a:extLst>
                <a:ext uri="{FF2B5EF4-FFF2-40B4-BE49-F238E27FC236}">
                  <a16:creationId xmlns:a16="http://schemas.microsoft.com/office/drawing/2014/main" id="{6EFADB54-841D-9B40-BA20-8FF8DB177CE4}"/>
                </a:ext>
              </a:extLst>
            </p:cNvPr>
            <p:cNvSpPr txBox="1"/>
            <p:nvPr/>
          </p:nvSpPr>
          <p:spPr>
            <a:xfrm>
              <a:off x="6142976" y="389695"/>
              <a:ext cx="1382232" cy="625812"/>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caring</a:t>
              </a:r>
            </a:p>
            <a:p>
              <a:pPr algn="ctr"/>
              <a:endParaRPr lang="en-GB" sz="2600" baseline="30000" dirty="0">
                <a:solidFill>
                  <a:srgbClr val="000000"/>
                </a:solidFill>
                <a:latin typeface="Arial" pitchFamily="34" charset="0"/>
                <a:cs typeface="Arial" pitchFamily="34" charset="0"/>
              </a:endParaRPr>
            </a:p>
          </p:txBody>
        </p:sp>
        <p:sp>
          <p:nvSpPr>
            <p:cNvPr id="66" name="TextBox 65">
              <a:extLst>
                <a:ext uri="{FF2B5EF4-FFF2-40B4-BE49-F238E27FC236}">
                  <a16:creationId xmlns:a16="http://schemas.microsoft.com/office/drawing/2014/main" id="{EA9CB703-8547-9F44-AE2A-01791CB135EB}"/>
                </a:ext>
              </a:extLst>
            </p:cNvPr>
            <p:cNvSpPr txBox="1"/>
            <p:nvPr/>
          </p:nvSpPr>
          <p:spPr>
            <a:xfrm>
              <a:off x="7491979" y="244552"/>
              <a:ext cx="1382232" cy="359073"/>
            </a:xfrm>
            <a:prstGeom prst="rect">
              <a:avLst/>
            </a:prstGeom>
            <a:noFill/>
          </p:spPr>
          <p:txBody>
            <a:bodyPr wrap="square" rtlCol="0">
              <a:spAutoFit/>
            </a:bodyPr>
            <a:lstStyle/>
            <a:p>
              <a:pPr algn="ctr"/>
              <a:r>
                <a:rPr lang="en-GB" sz="2600" baseline="30000" dirty="0">
                  <a:solidFill>
                    <a:srgbClr val="C00000"/>
                  </a:solidFill>
                  <a:latin typeface="Arial" pitchFamily="34" charset="0"/>
                  <a:cs typeface="Arial" pitchFamily="34" charset="0"/>
                </a:rPr>
                <a:t>assertive </a:t>
              </a:r>
            </a:p>
          </p:txBody>
        </p:sp>
        <p:sp>
          <p:nvSpPr>
            <p:cNvPr id="67" name="TextBox 66">
              <a:extLst>
                <a:ext uri="{FF2B5EF4-FFF2-40B4-BE49-F238E27FC236}">
                  <a16:creationId xmlns:a16="http://schemas.microsoft.com/office/drawing/2014/main" id="{CC6F52A2-DB02-3E48-9D6B-F8A7191CB806}"/>
                </a:ext>
              </a:extLst>
            </p:cNvPr>
            <p:cNvSpPr txBox="1"/>
            <p:nvPr/>
          </p:nvSpPr>
          <p:spPr>
            <a:xfrm>
              <a:off x="403019" y="880090"/>
              <a:ext cx="1382232" cy="359073"/>
            </a:xfrm>
            <a:prstGeom prst="rect">
              <a:avLst/>
            </a:prstGeom>
            <a:noFill/>
          </p:spPr>
          <p:txBody>
            <a:bodyPr wrap="square" rtlCol="0">
              <a:spAutoFit/>
            </a:bodyPr>
            <a:lstStyle/>
            <a:p>
              <a:pPr algn="ctr"/>
              <a:r>
                <a:rPr lang="en-GB" sz="2600" baseline="30000" dirty="0">
                  <a:solidFill>
                    <a:srgbClr val="FFC000"/>
                  </a:solidFill>
                  <a:latin typeface="Arial" pitchFamily="34" charset="0"/>
                  <a:cs typeface="Arial" pitchFamily="34" charset="0"/>
                </a:rPr>
                <a:t>enthusiastic</a:t>
              </a:r>
            </a:p>
          </p:txBody>
        </p:sp>
        <p:sp>
          <p:nvSpPr>
            <p:cNvPr id="68" name="TextBox 67">
              <a:extLst>
                <a:ext uri="{FF2B5EF4-FFF2-40B4-BE49-F238E27FC236}">
                  <a16:creationId xmlns:a16="http://schemas.microsoft.com/office/drawing/2014/main" id="{524F53CE-4C61-BD45-BD05-498D5CF66D7F}"/>
                </a:ext>
              </a:extLst>
            </p:cNvPr>
            <p:cNvSpPr txBox="1"/>
            <p:nvPr/>
          </p:nvSpPr>
          <p:spPr>
            <a:xfrm>
              <a:off x="1940706" y="778490"/>
              <a:ext cx="1382232" cy="359073"/>
            </a:xfrm>
            <a:prstGeom prst="rect">
              <a:avLst/>
            </a:prstGeom>
            <a:noFill/>
          </p:spPr>
          <p:txBody>
            <a:bodyPr wrap="square" rtlCol="0">
              <a:spAutoFit/>
            </a:bodyPr>
            <a:lstStyle/>
            <a:p>
              <a:pPr algn="ctr"/>
              <a:r>
                <a:rPr lang="en-GB" sz="2600" baseline="30000" dirty="0">
                  <a:solidFill>
                    <a:srgbClr val="C00000"/>
                  </a:solidFill>
                  <a:latin typeface="Arial" pitchFamily="34" charset="0"/>
                  <a:cs typeface="Arial" pitchFamily="34" charset="0"/>
                </a:rPr>
                <a:t>determined</a:t>
              </a:r>
            </a:p>
          </p:txBody>
        </p:sp>
        <p:sp>
          <p:nvSpPr>
            <p:cNvPr id="69" name="TextBox 68">
              <a:extLst>
                <a:ext uri="{FF2B5EF4-FFF2-40B4-BE49-F238E27FC236}">
                  <a16:creationId xmlns:a16="http://schemas.microsoft.com/office/drawing/2014/main" id="{FAE422AD-56CB-C54B-B3B9-C82F66CBD489}"/>
                </a:ext>
              </a:extLst>
            </p:cNvPr>
            <p:cNvSpPr txBox="1"/>
            <p:nvPr/>
          </p:nvSpPr>
          <p:spPr>
            <a:xfrm>
              <a:off x="3449364" y="923633"/>
              <a:ext cx="1382232" cy="625812"/>
            </a:xfrm>
            <a:prstGeom prst="rect">
              <a:avLst/>
            </a:prstGeom>
            <a:noFill/>
          </p:spPr>
          <p:txBody>
            <a:bodyPr wrap="square" rtlCol="0">
              <a:spAutoFit/>
            </a:bodyPr>
            <a:lstStyle/>
            <a:p>
              <a:pPr algn="ctr"/>
              <a:r>
                <a:rPr lang="en-GB" sz="2600" baseline="30000" dirty="0">
                  <a:solidFill>
                    <a:srgbClr val="C00000"/>
                  </a:solidFill>
                  <a:latin typeface="Arial" pitchFamily="34" charset="0"/>
                  <a:cs typeface="Arial" pitchFamily="34" charset="0"/>
                </a:rPr>
                <a:t>firm</a:t>
              </a:r>
            </a:p>
            <a:p>
              <a:pPr algn="ctr"/>
              <a:endParaRPr lang="en-GB" sz="2600" baseline="30000" dirty="0">
                <a:solidFill>
                  <a:srgbClr val="000000"/>
                </a:solidFill>
                <a:latin typeface="Arial" pitchFamily="34" charset="0"/>
                <a:cs typeface="Arial" pitchFamily="34" charset="0"/>
              </a:endParaRPr>
            </a:p>
          </p:txBody>
        </p:sp>
        <p:sp>
          <p:nvSpPr>
            <p:cNvPr id="70" name="TextBox 69">
              <a:extLst>
                <a:ext uri="{FF2B5EF4-FFF2-40B4-BE49-F238E27FC236}">
                  <a16:creationId xmlns:a16="http://schemas.microsoft.com/office/drawing/2014/main" id="{FCD581E3-044F-A64D-AC3F-01178614D70F}"/>
                </a:ext>
              </a:extLst>
            </p:cNvPr>
            <p:cNvSpPr txBox="1"/>
            <p:nvPr/>
          </p:nvSpPr>
          <p:spPr>
            <a:xfrm>
              <a:off x="4928994" y="778490"/>
              <a:ext cx="1382232" cy="359073"/>
            </a:xfrm>
            <a:prstGeom prst="rect">
              <a:avLst/>
            </a:prstGeom>
            <a:noFill/>
          </p:spPr>
          <p:txBody>
            <a:bodyPr wrap="square" rtlCol="0">
              <a:spAutoFit/>
            </a:bodyPr>
            <a:lstStyle/>
            <a:p>
              <a:pPr algn="ctr"/>
              <a:r>
                <a:rPr lang="en-GB" sz="2600" baseline="30000" dirty="0">
                  <a:solidFill>
                    <a:srgbClr val="095BA6"/>
                  </a:solidFill>
                  <a:latin typeface="Arial" pitchFamily="34" charset="0"/>
                  <a:cs typeface="Arial" pitchFamily="34" charset="0"/>
                </a:rPr>
                <a:t>factual</a:t>
              </a:r>
            </a:p>
          </p:txBody>
        </p:sp>
        <p:sp>
          <p:nvSpPr>
            <p:cNvPr id="71" name="TextBox 70">
              <a:extLst>
                <a:ext uri="{FF2B5EF4-FFF2-40B4-BE49-F238E27FC236}">
                  <a16:creationId xmlns:a16="http://schemas.microsoft.com/office/drawing/2014/main" id="{68911F53-9481-AA43-AE18-92CABCA0A1A0}"/>
                </a:ext>
              </a:extLst>
            </p:cNvPr>
            <p:cNvSpPr txBox="1"/>
            <p:nvPr/>
          </p:nvSpPr>
          <p:spPr>
            <a:xfrm>
              <a:off x="6466681" y="880090"/>
              <a:ext cx="1382232" cy="359073"/>
            </a:xfrm>
            <a:prstGeom prst="rect">
              <a:avLst/>
            </a:prstGeom>
            <a:noFill/>
          </p:spPr>
          <p:txBody>
            <a:bodyPr wrap="square" rtlCol="0">
              <a:spAutoFit/>
            </a:bodyPr>
            <a:lstStyle/>
            <a:p>
              <a:pPr algn="ctr"/>
              <a:r>
                <a:rPr lang="en-GB" sz="2600" baseline="30000" dirty="0">
                  <a:solidFill>
                    <a:srgbClr val="B71A1D"/>
                  </a:solidFill>
                  <a:latin typeface="Arial" pitchFamily="34" charset="0"/>
                  <a:cs typeface="Arial" pitchFamily="34" charset="0"/>
                </a:rPr>
                <a:t>well-argued</a:t>
              </a:r>
            </a:p>
          </p:txBody>
        </p:sp>
        <p:sp>
          <p:nvSpPr>
            <p:cNvPr id="72" name="TextBox 71">
              <a:extLst>
                <a:ext uri="{FF2B5EF4-FFF2-40B4-BE49-F238E27FC236}">
                  <a16:creationId xmlns:a16="http://schemas.microsoft.com/office/drawing/2014/main" id="{39B44F7B-9923-7D4C-BE28-532F4B6A711E}"/>
                </a:ext>
              </a:extLst>
            </p:cNvPr>
            <p:cNvSpPr txBox="1"/>
            <p:nvPr/>
          </p:nvSpPr>
          <p:spPr>
            <a:xfrm>
              <a:off x="7917284" y="778490"/>
              <a:ext cx="1382232"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reliable</a:t>
              </a:r>
            </a:p>
          </p:txBody>
        </p:sp>
        <p:sp>
          <p:nvSpPr>
            <p:cNvPr id="73" name="TextBox 72">
              <a:extLst>
                <a:ext uri="{FF2B5EF4-FFF2-40B4-BE49-F238E27FC236}">
                  <a16:creationId xmlns:a16="http://schemas.microsoft.com/office/drawing/2014/main" id="{C4F1F455-49D1-F04E-B705-B2679B80C0E0}"/>
                </a:ext>
              </a:extLst>
            </p:cNvPr>
            <p:cNvSpPr txBox="1"/>
            <p:nvPr/>
          </p:nvSpPr>
          <p:spPr>
            <a:xfrm>
              <a:off x="63797" y="1453329"/>
              <a:ext cx="1850065"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accommodating</a:t>
              </a:r>
            </a:p>
          </p:txBody>
        </p:sp>
        <p:sp>
          <p:nvSpPr>
            <p:cNvPr id="74" name="TextBox 73">
              <a:extLst>
                <a:ext uri="{FF2B5EF4-FFF2-40B4-BE49-F238E27FC236}">
                  <a16:creationId xmlns:a16="http://schemas.microsoft.com/office/drawing/2014/main" id="{294FC9C0-4ACC-8248-9421-10FD930A6980}"/>
                </a:ext>
              </a:extLst>
            </p:cNvPr>
            <p:cNvSpPr txBox="1"/>
            <p:nvPr/>
          </p:nvSpPr>
          <p:spPr>
            <a:xfrm>
              <a:off x="2154173" y="1409785"/>
              <a:ext cx="1382232" cy="359073"/>
            </a:xfrm>
            <a:prstGeom prst="rect">
              <a:avLst/>
            </a:prstGeom>
            <a:noFill/>
          </p:spPr>
          <p:txBody>
            <a:bodyPr wrap="square" rtlCol="0">
              <a:spAutoFit/>
            </a:bodyPr>
            <a:lstStyle/>
            <a:p>
              <a:pPr algn="ctr"/>
              <a:r>
                <a:rPr lang="en-GB" sz="2600" baseline="30000" dirty="0">
                  <a:solidFill>
                    <a:srgbClr val="B71A1D"/>
                  </a:solidFill>
                  <a:latin typeface="Arial" pitchFamily="34" charset="0"/>
                  <a:cs typeface="Arial" pitchFamily="34" charset="0"/>
                </a:rPr>
                <a:t>objective</a:t>
              </a:r>
            </a:p>
          </p:txBody>
        </p:sp>
        <p:sp>
          <p:nvSpPr>
            <p:cNvPr id="75" name="TextBox 74">
              <a:extLst>
                <a:ext uri="{FF2B5EF4-FFF2-40B4-BE49-F238E27FC236}">
                  <a16:creationId xmlns:a16="http://schemas.microsoft.com/office/drawing/2014/main" id="{731B7A43-D897-7741-A525-B3930D0EC44B}"/>
                </a:ext>
              </a:extLst>
            </p:cNvPr>
            <p:cNvSpPr txBox="1"/>
            <p:nvPr/>
          </p:nvSpPr>
          <p:spPr>
            <a:xfrm>
              <a:off x="3457402" y="1511386"/>
              <a:ext cx="1382232" cy="359073"/>
            </a:xfrm>
            <a:prstGeom prst="rect">
              <a:avLst/>
            </a:prstGeom>
            <a:noFill/>
          </p:spPr>
          <p:txBody>
            <a:bodyPr wrap="square" rtlCol="0">
              <a:spAutoFit/>
            </a:bodyPr>
            <a:lstStyle/>
            <a:p>
              <a:pPr algn="ctr"/>
              <a:r>
                <a:rPr lang="en-GB" sz="2600" baseline="30000" dirty="0">
                  <a:solidFill>
                    <a:srgbClr val="FEC436"/>
                  </a:solidFill>
                  <a:latin typeface="Arial" pitchFamily="34" charset="0"/>
                  <a:cs typeface="Arial" pitchFamily="34" charset="0"/>
                </a:rPr>
                <a:t>active</a:t>
              </a:r>
            </a:p>
          </p:txBody>
        </p:sp>
        <p:sp>
          <p:nvSpPr>
            <p:cNvPr id="76" name="TextBox 75">
              <a:extLst>
                <a:ext uri="{FF2B5EF4-FFF2-40B4-BE49-F238E27FC236}">
                  <a16:creationId xmlns:a16="http://schemas.microsoft.com/office/drawing/2014/main" id="{68E1B8E1-9D4B-2D4C-B0A4-F432CE638A15}"/>
                </a:ext>
              </a:extLst>
            </p:cNvPr>
            <p:cNvSpPr txBox="1"/>
            <p:nvPr/>
          </p:nvSpPr>
          <p:spPr>
            <a:xfrm>
              <a:off x="4717089" y="1525900"/>
              <a:ext cx="1382232"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steady </a:t>
              </a:r>
            </a:p>
          </p:txBody>
        </p:sp>
        <p:sp>
          <p:nvSpPr>
            <p:cNvPr id="77" name="TextBox 76">
              <a:extLst>
                <a:ext uri="{FF2B5EF4-FFF2-40B4-BE49-F238E27FC236}">
                  <a16:creationId xmlns:a16="http://schemas.microsoft.com/office/drawing/2014/main" id="{FC122120-58F2-1E41-A1CD-1C07250421C3}"/>
                </a:ext>
              </a:extLst>
            </p:cNvPr>
            <p:cNvSpPr txBox="1"/>
            <p:nvPr/>
          </p:nvSpPr>
          <p:spPr>
            <a:xfrm>
              <a:off x="6267060" y="1366244"/>
              <a:ext cx="1382232" cy="359073"/>
            </a:xfrm>
            <a:prstGeom prst="rect">
              <a:avLst/>
            </a:prstGeom>
            <a:noFill/>
          </p:spPr>
          <p:txBody>
            <a:bodyPr wrap="square" rtlCol="0">
              <a:spAutoFit/>
            </a:bodyPr>
            <a:lstStyle/>
            <a:p>
              <a:pPr algn="ctr"/>
              <a:r>
                <a:rPr lang="en-GB" sz="2600" baseline="30000" dirty="0">
                  <a:solidFill>
                    <a:srgbClr val="FFC000"/>
                  </a:solidFill>
                  <a:latin typeface="Arial" pitchFamily="34" charset="0"/>
                  <a:cs typeface="Arial" pitchFamily="34" charset="0"/>
                </a:rPr>
                <a:t>fun</a:t>
              </a:r>
            </a:p>
          </p:txBody>
        </p:sp>
        <p:sp>
          <p:nvSpPr>
            <p:cNvPr id="78" name="TextBox 77">
              <a:extLst>
                <a:ext uri="{FF2B5EF4-FFF2-40B4-BE49-F238E27FC236}">
                  <a16:creationId xmlns:a16="http://schemas.microsoft.com/office/drawing/2014/main" id="{C9E382E6-D187-BA41-BFD2-E95C6F8A1C2B}"/>
                </a:ext>
              </a:extLst>
            </p:cNvPr>
            <p:cNvSpPr txBox="1"/>
            <p:nvPr/>
          </p:nvSpPr>
          <p:spPr>
            <a:xfrm>
              <a:off x="7555777" y="1583957"/>
              <a:ext cx="1382232"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sensitive </a:t>
              </a:r>
            </a:p>
          </p:txBody>
        </p:sp>
        <p:sp>
          <p:nvSpPr>
            <p:cNvPr id="79" name="TextBox 78">
              <a:extLst>
                <a:ext uri="{FF2B5EF4-FFF2-40B4-BE49-F238E27FC236}">
                  <a16:creationId xmlns:a16="http://schemas.microsoft.com/office/drawing/2014/main" id="{8F156A8B-1173-7A42-BCB3-9AA517D22E09}"/>
                </a:ext>
              </a:extLst>
            </p:cNvPr>
            <p:cNvSpPr txBox="1"/>
            <p:nvPr/>
          </p:nvSpPr>
          <p:spPr>
            <a:xfrm>
              <a:off x="446562" y="2051062"/>
              <a:ext cx="1382232" cy="359073"/>
            </a:xfrm>
            <a:prstGeom prst="rect">
              <a:avLst/>
            </a:prstGeom>
            <a:noFill/>
          </p:spPr>
          <p:txBody>
            <a:bodyPr wrap="square" rtlCol="0">
              <a:spAutoFit/>
            </a:bodyPr>
            <a:lstStyle/>
            <a:p>
              <a:pPr algn="ctr"/>
              <a:r>
                <a:rPr lang="en-GB" sz="2600" baseline="30000" dirty="0">
                  <a:solidFill>
                    <a:srgbClr val="0070C0"/>
                  </a:solidFill>
                  <a:latin typeface="Arial" pitchFamily="34" charset="0"/>
                  <a:cs typeface="Arial" pitchFamily="34" charset="0"/>
                </a:rPr>
                <a:t>accurate </a:t>
              </a:r>
            </a:p>
          </p:txBody>
        </p:sp>
        <p:sp>
          <p:nvSpPr>
            <p:cNvPr id="80" name="TextBox 79">
              <a:extLst>
                <a:ext uri="{FF2B5EF4-FFF2-40B4-BE49-F238E27FC236}">
                  <a16:creationId xmlns:a16="http://schemas.microsoft.com/office/drawing/2014/main" id="{3ED0F9F8-1858-5442-986A-D900D52908C3}"/>
                </a:ext>
              </a:extLst>
            </p:cNvPr>
            <p:cNvSpPr txBox="1"/>
            <p:nvPr/>
          </p:nvSpPr>
          <p:spPr>
            <a:xfrm>
              <a:off x="1908808" y="1949462"/>
              <a:ext cx="1382232" cy="625812"/>
            </a:xfrm>
            <a:prstGeom prst="rect">
              <a:avLst/>
            </a:prstGeom>
            <a:noFill/>
          </p:spPr>
          <p:txBody>
            <a:bodyPr wrap="square" rtlCol="0">
              <a:spAutoFit/>
            </a:bodyPr>
            <a:lstStyle/>
            <a:p>
              <a:pPr algn="ctr"/>
              <a:r>
                <a:rPr lang="en-GB" sz="2600" baseline="30000" dirty="0">
                  <a:solidFill>
                    <a:srgbClr val="0070C0"/>
                  </a:solidFill>
                  <a:latin typeface="Arial" pitchFamily="34" charset="0"/>
                  <a:cs typeface="Arial" pitchFamily="34" charset="0"/>
                </a:rPr>
                <a:t>tactful </a:t>
              </a:r>
            </a:p>
            <a:p>
              <a:pPr algn="ctr"/>
              <a:endParaRPr lang="en-GB" sz="2600" baseline="30000" dirty="0">
                <a:solidFill>
                  <a:srgbClr val="000000"/>
                </a:solidFill>
                <a:latin typeface="Arial" pitchFamily="34" charset="0"/>
                <a:cs typeface="Arial" pitchFamily="34" charset="0"/>
              </a:endParaRPr>
            </a:p>
          </p:txBody>
        </p:sp>
        <p:sp>
          <p:nvSpPr>
            <p:cNvPr id="81" name="TextBox 80">
              <a:extLst>
                <a:ext uri="{FF2B5EF4-FFF2-40B4-BE49-F238E27FC236}">
                  <a16:creationId xmlns:a16="http://schemas.microsoft.com/office/drawing/2014/main" id="{3BF35840-6AEA-DF4F-8C44-A6D4B591BF35}"/>
                </a:ext>
              </a:extLst>
            </p:cNvPr>
            <p:cNvSpPr txBox="1"/>
            <p:nvPr/>
          </p:nvSpPr>
          <p:spPr>
            <a:xfrm>
              <a:off x="3296627" y="2051062"/>
              <a:ext cx="1382232" cy="359073"/>
            </a:xfrm>
            <a:prstGeom prst="rect">
              <a:avLst/>
            </a:prstGeom>
            <a:noFill/>
          </p:spPr>
          <p:txBody>
            <a:bodyPr wrap="square" rtlCol="0">
              <a:spAutoFit/>
            </a:bodyPr>
            <a:lstStyle/>
            <a:p>
              <a:pPr algn="ctr"/>
              <a:r>
                <a:rPr lang="en-GB" sz="2600" baseline="30000" dirty="0">
                  <a:solidFill>
                    <a:srgbClr val="B71A1D"/>
                  </a:solidFill>
                  <a:latin typeface="Arial" pitchFamily="34" charset="0"/>
                  <a:cs typeface="Arial" pitchFamily="34" charset="0"/>
                </a:rPr>
                <a:t>driving  </a:t>
              </a:r>
            </a:p>
          </p:txBody>
        </p:sp>
        <p:sp>
          <p:nvSpPr>
            <p:cNvPr id="82" name="TextBox 81">
              <a:extLst>
                <a:ext uri="{FF2B5EF4-FFF2-40B4-BE49-F238E27FC236}">
                  <a16:creationId xmlns:a16="http://schemas.microsoft.com/office/drawing/2014/main" id="{8D0CDE76-A7F3-9B4E-8892-70E49E66EC59}"/>
                </a:ext>
              </a:extLst>
            </p:cNvPr>
            <p:cNvSpPr txBox="1"/>
            <p:nvPr/>
          </p:nvSpPr>
          <p:spPr>
            <a:xfrm>
              <a:off x="4822669" y="2051062"/>
              <a:ext cx="1382232" cy="625812"/>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constant</a:t>
              </a:r>
            </a:p>
            <a:p>
              <a:pPr algn="ctr"/>
              <a:endParaRPr lang="en-GB" sz="2600" baseline="30000" dirty="0">
                <a:solidFill>
                  <a:srgbClr val="000000"/>
                </a:solidFill>
                <a:latin typeface="Arial" pitchFamily="34" charset="0"/>
                <a:cs typeface="Arial" pitchFamily="34" charset="0"/>
              </a:endParaRPr>
            </a:p>
          </p:txBody>
        </p:sp>
        <p:sp>
          <p:nvSpPr>
            <p:cNvPr id="83" name="TextBox 82">
              <a:extLst>
                <a:ext uri="{FF2B5EF4-FFF2-40B4-BE49-F238E27FC236}">
                  <a16:creationId xmlns:a16="http://schemas.microsoft.com/office/drawing/2014/main" id="{E646C04F-3844-7546-8BC2-E8223B7347ED}"/>
                </a:ext>
              </a:extLst>
            </p:cNvPr>
            <p:cNvSpPr txBox="1"/>
            <p:nvPr/>
          </p:nvSpPr>
          <p:spPr>
            <a:xfrm>
              <a:off x="6248123" y="1949463"/>
              <a:ext cx="1382232" cy="359073"/>
            </a:xfrm>
            <a:prstGeom prst="rect">
              <a:avLst/>
            </a:prstGeom>
            <a:noFill/>
          </p:spPr>
          <p:txBody>
            <a:bodyPr wrap="square" rtlCol="0">
              <a:spAutoFit/>
            </a:bodyPr>
            <a:lstStyle/>
            <a:p>
              <a:pPr algn="ctr"/>
              <a:r>
                <a:rPr lang="en-GB" sz="2600" baseline="30000" dirty="0">
                  <a:solidFill>
                    <a:srgbClr val="0070C0"/>
                  </a:solidFill>
                  <a:latin typeface="Arial" pitchFamily="34" charset="0"/>
                  <a:cs typeface="Arial" pitchFamily="34" charset="0"/>
                </a:rPr>
                <a:t>structured</a:t>
              </a:r>
            </a:p>
          </p:txBody>
        </p:sp>
        <p:sp>
          <p:nvSpPr>
            <p:cNvPr id="84" name="TextBox 83">
              <a:extLst>
                <a:ext uri="{FF2B5EF4-FFF2-40B4-BE49-F238E27FC236}">
                  <a16:creationId xmlns:a16="http://schemas.microsoft.com/office/drawing/2014/main" id="{8139E8D7-8350-0C4B-8DAC-5260C5D1CE31}"/>
                </a:ext>
              </a:extLst>
            </p:cNvPr>
            <p:cNvSpPr txBox="1"/>
            <p:nvPr/>
          </p:nvSpPr>
          <p:spPr>
            <a:xfrm>
              <a:off x="7761768" y="2051062"/>
              <a:ext cx="1382232"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harmonious</a:t>
              </a:r>
            </a:p>
          </p:txBody>
        </p:sp>
        <p:sp>
          <p:nvSpPr>
            <p:cNvPr id="85" name="TextBox 84">
              <a:extLst>
                <a:ext uri="{FF2B5EF4-FFF2-40B4-BE49-F238E27FC236}">
                  <a16:creationId xmlns:a16="http://schemas.microsoft.com/office/drawing/2014/main" id="{3CC05E7B-861F-264C-8AAC-CD6D867074F2}"/>
                </a:ext>
              </a:extLst>
            </p:cNvPr>
            <p:cNvSpPr txBox="1"/>
            <p:nvPr/>
          </p:nvSpPr>
          <p:spPr>
            <a:xfrm>
              <a:off x="0" y="2716092"/>
              <a:ext cx="1626786" cy="359073"/>
            </a:xfrm>
            <a:prstGeom prst="rect">
              <a:avLst/>
            </a:prstGeom>
            <a:noFill/>
          </p:spPr>
          <p:txBody>
            <a:bodyPr wrap="square" rtlCol="0">
              <a:spAutoFit/>
            </a:bodyPr>
            <a:lstStyle/>
            <a:p>
              <a:pPr algn="ctr"/>
              <a:r>
                <a:rPr lang="en-GB" sz="2600" baseline="30000" dirty="0">
                  <a:solidFill>
                    <a:srgbClr val="C00000"/>
                  </a:solidFill>
                  <a:latin typeface="Arial" pitchFamily="34" charset="0"/>
                  <a:cs typeface="Arial" pitchFamily="34" charset="0"/>
                </a:rPr>
                <a:t>strong-willed</a:t>
              </a:r>
            </a:p>
          </p:txBody>
        </p:sp>
        <p:sp>
          <p:nvSpPr>
            <p:cNvPr id="86" name="TextBox 85">
              <a:extLst>
                <a:ext uri="{FF2B5EF4-FFF2-40B4-BE49-F238E27FC236}">
                  <a16:creationId xmlns:a16="http://schemas.microsoft.com/office/drawing/2014/main" id="{3217DBC9-086B-9545-BCDC-EA867C7E3DC4}"/>
                </a:ext>
              </a:extLst>
            </p:cNvPr>
            <p:cNvSpPr txBox="1"/>
            <p:nvPr/>
          </p:nvSpPr>
          <p:spPr>
            <a:xfrm>
              <a:off x="1776969" y="2556434"/>
              <a:ext cx="1382232" cy="359073"/>
            </a:xfrm>
            <a:prstGeom prst="rect">
              <a:avLst/>
            </a:prstGeom>
            <a:noFill/>
          </p:spPr>
          <p:txBody>
            <a:bodyPr wrap="square" rtlCol="0">
              <a:spAutoFit/>
            </a:bodyPr>
            <a:lstStyle/>
            <a:p>
              <a:pPr algn="ctr"/>
              <a:r>
                <a:rPr lang="en-GB" sz="2600" baseline="30000" dirty="0">
                  <a:solidFill>
                    <a:srgbClr val="C00000"/>
                  </a:solidFill>
                  <a:latin typeface="Arial" pitchFamily="34" charset="0"/>
                  <a:cs typeface="Arial" pitchFamily="34" charset="0"/>
                </a:rPr>
                <a:t>purposeful</a:t>
              </a:r>
            </a:p>
          </p:txBody>
        </p:sp>
        <p:sp>
          <p:nvSpPr>
            <p:cNvPr id="87" name="TextBox 86">
              <a:extLst>
                <a:ext uri="{FF2B5EF4-FFF2-40B4-BE49-F238E27FC236}">
                  <a16:creationId xmlns:a16="http://schemas.microsoft.com/office/drawing/2014/main" id="{A7CA7BC7-742A-EC4E-9203-2C9C31CF1C79}"/>
                </a:ext>
              </a:extLst>
            </p:cNvPr>
            <p:cNvSpPr txBox="1"/>
            <p:nvPr/>
          </p:nvSpPr>
          <p:spPr>
            <a:xfrm>
              <a:off x="3213696" y="2759634"/>
              <a:ext cx="1382232" cy="359073"/>
            </a:xfrm>
            <a:prstGeom prst="rect">
              <a:avLst/>
            </a:prstGeom>
            <a:noFill/>
          </p:spPr>
          <p:txBody>
            <a:bodyPr wrap="square" rtlCol="0">
              <a:spAutoFit/>
            </a:bodyPr>
            <a:lstStyle/>
            <a:p>
              <a:pPr algn="ctr"/>
              <a:r>
                <a:rPr lang="en-GB" sz="2600" baseline="30000" dirty="0">
                  <a:solidFill>
                    <a:srgbClr val="FFC000"/>
                  </a:solidFill>
                  <a:latin typeface="Arial" pitchFamily="34" charset="0"/>
                  <a:cs typeface="Arial" pitchFamily="34" charset="0"/>
                </a:rPr>
                <a:t>convincing </a:t>
              </a:r>
            </a:p>
          </p:txBody>
        </p:sp>
        <p:sp>
          <p:nvSpPr>
            <p:cNvPr id="88" name="TextBox 87">
              <a:extLst>
                <a:ext uri="{FF2B5EF4-FFF2-40B4-BE49-F238E27FC236}">
                  <a16:creationId xmlns:a16="http://schemas.microsoft.com/office/drawing/2014/main" id="{7264A43E-B5AC-DB45-8AE5-E8CE89A86F39}"/>
                </a:ext>
              </a:extLst>
            </p:cNvPr>
            <p:cNvSpPr txBox="1"/>
            <p:nvPr/>
          </p:nvSpPr>
          <p:spPr>
            <a:xfrm>
              <a:off x="4534309" y="2541920"/>
              <a:ext cx="1382232" cy="359073"/>
            </a:xfrm>
            <a:prstGeom prst="rect">
              <a:avLst/>
            </a:prstGeom>
            <a:noFill/>
          </p:spPr>
          <p:txBody>
            <a:bodyPr wrap="square" rtlCol="0">
              <a:spAutoFit/>
            </a:bodyPr>
            <a:lstStyle/>
            <a:p>
              <a:pPr algn="ctr"/>
              <a:r>
                <a:rPr lang="en-GB" sz="2600" baseline="30000" dirty="0">
                  <a:solidFill>
                    <a:srgbClr val="0070C0"/>
                  </a:solidFill>
                  <a:latin typeface="Arial" pitchFamily="34" charset="0"/>
                  <a:cs typeface="Arial" pitchFamily="34" charset="0"/>
                </a:rPr>
                <a:t>cautious </a:t>
              </a:r>
            </a:p>
          </p:txBody>
        </p:sp>
        <p:sp>
          <p:nvSpPr>
            <p:cNvPr id="89" name="TextBox 88">
              <a:extLst>
                <a:ext uri="{FF2B5EF4-FFF2-40B4-BE49-F238E27FC236}">
                  <a16:creationId xmlns:a16="http://schemas.microsoft.com/office/drawing/2014/main" id="{DA19B484-20BD-064C-A34D-96E49619E929}"/>
                </a:ext>
              </a:extLst>
            </p:cNvPr>
            <p:cNvSpPr txBox="1"/>
            <p:nvPr/>
          </p:nvSpPr>
          <p:spPr>
            <a:xfrm>
              <a:off x="6029092" y="2687063"/>
              <a:ext cx="1382232" cy="359073"/>
            </a:xfrm>
            <a:prstGeom prst="rect">
              <a:avLst/>
            </a:prstGeom>
            <a:noFill/>
          </p:spPr>
          <p:txBody>
            <a:bodyPr wrap="square" rtlCol="0">
              <a:spAutoFit/>
            </a:bodyPr>
            <a:lstStyle/>
            <a:p>
              <a:pPr algn="ctr"/>
              <a:r>
                <a:rPr lang="en-GB" sz="2600" baseline="30000" dirty="0">
                  <a:solidFill>
                    <a:srgbClr val="0070C0"/>
                  </a:solidFill>
                  <a:latin typeface="Arial" pitchFamily="34" charset="0"/>
                  <a:cs typeface="Arial" pitchFamily="34" charset="0"/>
                </a:rPr>
                <a:t>calculating</a:t>
              </a:r>
            </a:p>
          </p:txBody>
        </p:sp>
        <p:sp>
          <p:nvSpPr>
            <p:cNvPr id="90" name="TextBox 89">
              <a:extLst>
                <a:ext uri="{FF2B5EF4-FFF2-40B4-BE49-F238E27FC236}">
                  <a16:creationId xmlns:a16="http://schemas.microsoft.com/office/drawing/2014/main" id="{F355137F-D6E3-8C48-B2D3-8EA630EA1545}"/>
                </a:ext>
              </a:extLst>
            </p:cNvPr>
            <p:cNvSpPr txBox="1"/>
            <p:nvPr/>
          </p:nvSpPr>
          <p:spPr>
            <a:xfrm>
              <a:off x="7523876" y="2541920"/>
              <a:ext cx="1382232"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amenable</a:t>
              </a:r>
            </a:p>
          </p:txBody>
        </p:sp>
        <p:sp>
          <p:nvSpPr>
            <p:cNvPr id="91" name="TextBox 90">
              <a:extLst>
                <a:ext uri="{FF2B5EF4-FFF2-40B4-BE49-F238E27FC236}">
                  <a16:creationId xmlns:a16="http://schemas.microsoft.com/office/drawing/2014/main" id="{C8E09FD6-7490-214C-91EE-C8E23C9981C5}"/>
                </a:ext>
              </a:extLst>
            </p:cNvPr>
            <p:cNvSpPr txBox="1"/>
            <p:nvPr/>
          </p:nvSpPr>
          <p:spPr>
            <a:xfrm>
              <a:off x="519133" y="3179314"/>
              <a:ext cx="1382232" cy="359073"/>
            </a:xfrm>
            <a:prstGeom prst="rect">
              <a:avLst/>
            </a:prstGeom>
            <a:noFill/>
          </p:spPr>
          <p:txBody>
            <a:bodyPr wrap="square" rtlCol="0">
              <a:spAutoFit/>
            </a:bodyPr>
            <a:lstStyle/>
            <a:p>
              <a:pPr algn="ctr"/>
              <a:r>
                <a:rPr lang="en-GB" sz="2600" baseline="30000" dirty="0">
                  <a:solidFill>
                    <a:srgbClr val="FEC436"/>
                  </a:solidFill>
                  <a:latin typeface="Arial" pitchFamily="34" charset="0"/>
                  <a:cs typeface="Arial" pitchFamily="34" charset="0"/>
                </a:rPr>
                <a:t>persuasive </a:t>
              </a:r>
            </a:p>
          </p:txBody>
        </p:sp>
        <p:sp>
          <p:nvSpPr>
            <p:cNvPr id="92" name="TextBox 91">
              <a:extLst>
                <a:ext uri="{FF2B5EF4-FFF2-40B4-BE49-F238E27FC236}">
                  <a16:creationId xmlns:a16="http://schemas.microsoft.com/office/drawing/2014/main" id="{54989C5F-B598-DA4D-A218-94BDA6449E88}"/>
                </a:ext>
              </a:extLst>
            </p:cNvPr>
            <p:cNvSpPr txBox="1"/>
            <p:nvPr/>
          </p:nvSpPr>
          <p:spPr>
            <a:xfrm>
              <a:off x="1940706" y="3251886"/>
              <a:ext cx="1382232"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patient </a:t>
              </a:r>
            </a:p>
          </p:txBody>
        </p:sp>
        <p:sp>
          <p:nvSpPr>
            <p:cNvPr id="93" name="TextBox 92">
              <a:extLst>
                <a:ext uri="{FF2B5EF4-FFF2-40B4-BE49-F238E27FC236}">
                  <a16:creationId xmlns:a16="http://schemas.microsoft.com/office/drawing/2014/main" id="{C15CD9B5-B211-6448-8CDE-2764EBB128BE}"/>
                </a:ext>
              </a:extLst>
            </p:cNvPr>
            <p:cNvSpPr txBox="1"/>
            <p:nvPr/>
          </p:nvSpPr>
          <p:spPr>
            <a:xfrm>
              <a:off x="3449364" y="3324457"/>
              <a:ext cx="1382232" cy="359073"/>
            </a:xfrm>
            <a:prstGeom prst="rect">
              <a:avLst/>
            </a:prstGeom>
            <a:noFill/>
          </p:spPr>
          <p:txBody>
            <a:bodyPr wrap="square" rtlCol="0">
              <a:spAutoFit/>
            </a:bodyPr>
            <a:lstStyle/>
            <a:p>
              <a:pPr algn="ctr"/>
              <a:r>
                <a:rPr lang="en-GB" sz="2600" baseline="30000" dirty="0">
                  <a:solidFill>
                    <a:srgbClr val="FFC000"/>
                  </a:solidFill>
                  <a:latin typeface="Arial" pitchFamily="34" charset="0"/>
                  <a:cs typeface="Arial" pitchFamily="34" charset="0"/>
                </a:rPr>
                <a:t>influencing </a:t>
              </a:r>
            </a:p>
          </p:txBody>
        </p:sp>
        <p:sp>
          <p:nvSpPr>
            <p:cNvPr id="94" name="TextBox 93">
              <a:extLst>
                <a:ext uri="{FF2B5EF4-FFF2-40B4-BE49-F238E27FC236}">
                  <a16:creationId xmlns:a16="http://schemas.microsoft.com/office/drawing/2014/main" id="{82B7992E-0EBD-2547-9E64-60855EDF7FAA}"/>
                </a:ext>
              </a:extLst>
            </p:cNvPr>
            <p:cNvSpPr txBox="1"/>
            <p:nvPr/>
          </p:nvSpPr>
          <p:spPr>
            <a:xfrm>
              <a:off x="5045108" y="3092228"/>
              <a:ext cx="1382232" cy="359073"/>
            </a:xfrm>
            <a:prstGeom prst="rect">
              <a:avLst/>
            </a:prstGeom>
            <a:noFill/>
          </p:spPr>
          <p:txBody>
            <a:bodyPr wrap="square" rtlCol="0">
              <a:spAutoFit/>
            </a:bodyPr>
            <a:lstStyle/>
            <a:p>
              <a:pPr algn="ctr"/>
              <a:r>
                <a:rPr lang="en-GB" sz="2600" baseline="30000" dirty="0">
                  <a:solidFill>
                    <a:srgbClr val="0070C0"/>
                  </a:solidFill>
                  <a:latin typeface="Arial" pitchFamily="34" charset="0"/>
                  <a:cs typeface="Arial" pitchFamily="34" charset="0"/>
                </a:rPr>
                <a:t>diplomatic</a:t>
              </a:r>
            </a:p>
          </p:txBody>
        </p:sp>
        <p:sp>
          <p:nvSpPr>
            <p:cNvPr id="95" name="TextBox 94">
              <a:extLst>
                <a:ext uri="{FF2B5EF4-FFF2-40B4-BE49-F238E27FC236}">
                  <a16:creationId xmlns:a16="http://schemas.microsoft.com/office/drawing/2014/main" id="{A193981D-F4CD-8248-A082-DDDA3128C27E}"/>
                </a:ext>
              </a:extLst>
            </p:cNvPr>
            <p:cNvSpPr txBox="1"/>
            <p:nvPr/>
          </p:nvSpPr>
          <p:spPr>
            <a:xfrm>
              <a:off x="6423138" y="3338972"/>
              <a:ext cx="1382232" cy="359073"/>
            </a:xfrm>
            <a:prstGeom prst="rect">
              <a:avLst/>
            </a:prstGeom>
            <a:noFill/>
          </p:spPr>
          <p:txBody>
            <a:bodyPr wrap="square" rtlCol="0">
              <a:spAutoFit/>
            </a:bodyPr>
            <a:lstStyle/>
            <a:p>
              <a:pPr algn="ctr"/>
              <a:r>
                <a:rPr lang="en-GB" sz="2600" baseline="30000" dirty="0">
                  <a:solidFill>
                    <a:srgbClr val="0070C0"/>
                  </a:solidFill>
                  <a:latin typeface="Arial" pitchFamily="34" charset="0"/>
                  <a:cs typeface="Arial" pitchFamily="34" charset="0"/>
                </a:rPr>
                <a:t>logical </a:t>
              </a:r>
            </a:p>
          </p:txBody>
        </p:sp>
        <p:sp>
          <p:nvSpPr>
            <p:cNvPr id="96" name="TextBox 95">
              <a:extLst>
                <a:ext uri="{FF2B5EF4-FFF2-40B4-BE49-F238E27FC236}">
                  <a16:creationId xmlns:a16="http://schemas.microsoft.com/office/drawing/2014/main" id="{2934B477-2CB3-CF41-83E8-C1022FE27AB4}"/>
                </a:ext>
              </a:extLst>
            </p:cNvPr>
            <p:cNvSpPr txBox="1"/>
            <p:nvPr/>
          </p:nvSpPr>
          <p:spPr>
            <a:xfrm>
              <a:off x="7917284" y="3251886"/>
              <a:ext cx="1382232" cy="359073"/>
            </a:xfrm>
            <a:prstGeom prst="rect">
              <a:avLst/>
            </a:prstGeom>
            <a:noFill/>
          </p:spPr>
          <p:txBody>
            <a:bodyPr wrap="square" rtlCol="0">
              <a:spAutoFit/>
            </a:bodyPr>
            <a:lstStyle/>
            <a:p>
              <a:pPr algn="ctr"/>
              <a:r>
                <a:rPr lang="en-GB" sz="2600" baseline="30000" dirty="0">
                  <a:solidFill>
                    <a:srgbClr val="FFC000"/>
                  </a:solidFill>
                  <a:latin typeface="Arial" pitchFamily="34" charset="0"/>
                  <a:cs typeface="Arial" pitchFamily="34" charset="0"/>
                </a:rPr>
                <a:t>sociable </a:t>
              </a:r>
            </a:p>
          </p:txBody>
        </p:sp>
        <p:sp>
          <p:nvSpPr>
            <p:cNvPr id="97" name="TextBox 96">
              <a:extLst>
                <a:ext uri="{FF2B5EF4-FFF2-40B4-BE49-F238E27FC236}">
                  <a16:creationId xmlns:a16="http://schemas.microsoft.com/office/drawing/2014/main" id="{DE34B89B-2470-DB46-8E55-5DD3EB6706CF}"/>
                </a:ext>
              </a:extLst>
            </p:cNvPr>
            <p:cNvSpPr txBox="1"/>
            <p:nvPr/>
          </p:nvSpPr>
          <p:spPr>
            <a:xfrm>
              <a:off x="21257" y="3852298"/>
              <a:ext cx="1382232" cy="359073"/>
            </a:xfrm>
            <a:prstGeom prst="rect">
              <a:avLst/>
            </a:prstGeom>
            <a:noFill/>
          </p:spPr>
          <p:txBody>
            <a:bodyPr wrap="square" rtlCol="0">
              <a:spAutoFit/>
            </a:bodyPr>
            <a:lstStyle/>
            <a:p>
              <a:pPr algn="ctr"/>
              <a:r>
                <a:rPr lang="en-GB" sz="2600" baseline="30000" dirty="0">
                  <a:solidFill>
                    <a:srgbClr val="FFC000"/>
                  </a:solidFill>
                  <a:latin typeface="Arial" pitchFamily="34" charset="0"/>
                  <a:cs typeface="Arial" pitchFamily="34" charset="0"/>
                </a:rPr>
                <a:t>outgoing  </a:t>
              </a:r>
            </a:p>
          </p:txBody>
        </p:sp>
        <p:sp>
          <p:nvSpPr>
            <p:cNvPr id="98" name="TextBox 97">
              <a:extLst>
                <a:ext uri="{FF2B5EF4-FFF2-40B4-BE49-F238E27FC236}">
                  <a16:creationId xmlns:a16="http://schemas.microsoft.com/office/drawing/2014/main" id="{8B834A92-91DC-0E4D-9445-5415317B54C2}"/>
                </a:ext>
              </a:extLst>
            </p:cNvPr>
            <p:cNvSpPr txBox="1"/>
            <p:nvPr/>
          </p:nvSpPr>
          <p:spPr>
            <a:xfrm>
              <a:off x="1544429" y="3765213"/>
              <a:ext cx="1382232" cy="359073"/>
            </a:xfrm>
            <a:prstGeom prst="rect">
              <a:avLst/>
            </a:prstGeom>
            <a:noFill/>
          </p:spPr>
          <p:txBody>
            <a:bodyPr wrap="square" rtlCol="0">
              <a:spAutoFit/>
            </a:bodyPr>
            <a:lstStyle/>
            <a:p>
              <a:pPr algn="ctr"/>
              <a:r>
                <a:rPr lang="en-GB" sz="2600" baseline="30000" dirty="0">
                  <a:solidFill>
                    <a:srgbClr val="B71A1D"/>
                  </a:solidFill>
                  <a:latin typeface="Arial" pitchFamily="34" charset="0"/>
                  <a:cs typeface="Arial" pitchFamily="34" charset="0"/>
                </a:rPr>
                <a:t>courageous  </a:t>
              </a:r>
            </a:p>
          </p:txBody>
        </p:sp>
        <p:sp>
          <p:nvSpPr>
            <p:cNvPr id="99" name="TextBox 98">
              <a:extLst>
                <a:ext uri="{FF2B5EF4-FFF2-40B4-BE49-F238E27FC236}">
                  <a16:creationId xmlns:a16="http://schemas.microsoft.com/office/drawing/2014/main" id="{CA3DBAC8-75A7-414E-A779-2963A949BDFE}"/>
                </a:ext>
              </a:extLst>
            </p:cNvPr>
            <p:cNvSpPr txBox="1"/>
            <p:nvPr/>
          </p:nvSpPr>
          <p:spPr>
            <a:xfrm>
              <a:off x="2966003" y="3968412"/>
              <a:ext cx="1573088"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co-operative </a:t>
              </a:r>
            </a:p>
          </p:txBody>
        </p:sp>
        <p:sp>
          <p:nvSpPr>
            <p:cNvPr id="100" name="TextBox 99">
              <a:extLst>
                <a:ext uri="{FF2B5EF4-FFF2-40B4-BE49-F238E27FC236}">
                  <a16:creationId xmlns:a16="http://schemas.microsoft.com/office/drawing/2014/main" id="{5655EE35-434D-7644-8DB1-45B8957968FB}"/>
                </a:ext>
              </a:extLst>
            </p:cNvPr>
            <p:cNvSpPr txBox="1"/>
            <p:nvPr/>
          </p:nvSpPr>
          <p:spPr>
            <a:xfrm>
              <a:off x="4648832" y="3765212"/>
              <a:ext cx="1382232" cy="359073"/>
            </a:xfrm>
            <a:prstGeom prst="rect">
              <a:avLst/>
            </a:prstGeom>
            <a:noFill/>
          </p:spPr>
          <p:txBody>
            <a:bodyPr wrap="square" rtlCol="0">
              <a:spAutoFit/>
            </a:bodyPr>
            <a:lstStyle/>
            <a:p>
              <a:pPr algn="ctr"/>
              <a:r>
                <a:rPr lang="en-GB" sz="2600" baseline="30000" dirty="0">
                  <a:solidFill>
                    <a:srgbClr val="B71A1D"/>
                  </a:solidFill>
                  <a:latin typeface="Arial" pitchFamily="34" charset="0"/>
                  <a:cs typeface="Arial" pitchFamily="34" charset="0"/>
                </a:rPr>
                <a:t>forceful</a:t>
              </a:r>
            </a:p>
          </p:txBody>
        </p:sp>
        <p:sp>
          <p:nvSpPr>
            <p:cNvPr id="101" name="TextBox 100">
              <a:extLst>
                <a:ext uri="{FF2B5EF4-FFF2-40B4-BE49-F238E27FC236}">
                  <a16:creationId xmlns:a16="http://schemas.microsoft.com/office/drawing/2014/main" id="{3DCA4797-0E85-1846-B03D-71233378A109}"/>
                </a:ext>
              </a:extLst>
            </p:cNvPr>
            <p:cNvSpPr txBox="1"/>
            <p:nvPr/>
          </p:nvSpPr>
          <p:spPr>
            <a:xfrm>
              <a:off x="5811115" y="4011955"/>
              <a:ext cx="1510893" cy="359073"/>
            </a:xfrm>
            <a:prstGeom prst="rect">
              <a:avLst/>
            </a:prstGeom>
            <a:noFill/>
          </p:spPr>
          <p:txBody>
            <a:bodyPr wrap="square" rtlCol="0">
              <a:spAutoFit/>
            </a:bodyPr>
            <a:lstStyle/>
            <a:p>
              <a:pPr algn="ctr"/>
              <a:r>
                <a:rPr lang="en-GB" sz="2600" baseline="30000" dirty="0">
                  <a:solidFill>
                    <a:srgbClr val="095BA6"/>
                  </a:solidFill>
                  <a:latin typeface="Arial" pitchFamily="34" charset="0"/>
                  <a:cs typeface="Arial" pitchFamily="34" charset="0"/>
                </a:rPr>
                <a:t>conventional</a:t>
              </a:r>
            </a:p>
          </p:txBody>
        </p:sp>
        <p:sp>
          <p:nvSpPr>
            <p:cNvPr id="102" name="TextBox 101">
              <a:extLst>
                <a:ext uri="{FF2B5EF4-FFF2-40B4-BE49-F238E27FC236}">
                  <a16:creationId xmlns:a16="http://schemas.microsoft.com/office/drawing/2014/main" id="{9E5448F5-DBC8-8942-8B5A-225DF8115CCF}"/>
                </a:ext>
              </a:extLst>
            </p:cNvPr>
            <p:cNvSpPr txBox="1"/>
            <p:nvPr/>
          </p:nvSpPr>
          <p:spPr>
            <a:xfrm>
              <a:off x="7491979" y="3852298"/>
              <a:ext cx="1382232" cy="359073"/>
            </a:xfrm>
            <a:prstGeom prst="rect">
              <a:avLst/>
            </a:prstGeom>
            <a:noFill/>
          </p:spPr>
          <p:txBody>
            <a:bodyPr wrap="square" rtlCol="0">
              <a:spAutoFit/>
            </a:bodyPr>
            <a:lstStyle/>
            <a:p>
              <a:pPr algn="ctr"/>
              <a:r>
                <a:rPr lang="en-GB" sz="2600" baseline="30000" dirty="0">
                  <a:solidFill>
                    <a:srgbClr val="FEC436"/>
                  </a:solidFill>
                  <a:latin typeface="Arial" pitchFamily="34" charset="0"/>
                  <a:cs typeface="Arial" pitchFamily="34" charset="0"/>
                </a:rPr>
                <a:t> optimistic</a:t>
              </a:r>
            </a:p>
          </p:txBody>
        </p:sp>
        <p:sp>
          <p:nvSpPr>
            <p:cNvPr id="103" name="TextBox 102">
              <a:extLst>
                <a:ext uri="{FF2B5EF4-FFF2-40B4-BE49-F238E27FC236}">
                  <a16:creationId xmlns:a16="http://schemas.microsoft.com/office/drawing/2014/main" id="{4AFE9265-022B-9F4D-A517-8AFCBF84C2E9}"/>
                </a:ext>
              </a:extLst>
            </p:cNvPr>
            <p:cNvSpPr txBox="1"/>
            <p:nvPr/>
          </p:nvSpPr>
          <p:spPr>
            <a:xfrm>
              <a:off x="359476" y="4393830"/>
              <a:ext cx="1382232" cy="359073"/>
            </a:xfrm>
            <a:prstGeom prst="rect">
              <a:avLst/>
            </a:prstGeom>
            <a:noFill/>
          </p:spPr>
          <p:txBody>
            <a:bodyPr wrap="square" rtlCol="0">
              <a:spAutoFit/>
            </a:bodyPr>
            <a:lstStyle/>
            <a:p>
              <a:pPr algn="ctr"/>
              <a:r>
                <a:rPr lang="en-GB" sz="2600" baseline="30000" dirty="0">
                  <a:solidFill>
                    <a:srgbClr val="FEC436"/>
                  </a:solidFill>
                  <a:latin typeface="Arial" pitchFamily="34" charset="0"/>
                  <a:cs typeface="Arial" pitchFamily="34" charset="0"/>
                </a:rPr>
                <a:t>mobile </a:t>
              </a:r>
            </a:p>
          </p:txBody>
        </p:sp>
        <p:sp>
          <p:nvSpPr>
            <p:cNvPr id="104" name="TextBox 103">
              <a:extLst>
                <a:ext uri="{FF2B5EF4-FFF2-40B4-BE49-F238E27FC236}">
                  <a16:creationId xmlns:a16="http://schemas.microsoft.com/office/drawing/2014/main" id="{BACB101F-D963-8C48-A309-A1F405BDDFEC}"/>
                </a:ext>
              </a:extLst>
            </p:cNvPr>
            <p:cNvSpPr txBox="1"/>
            <p:nvPr/>
          </p:nvSpPr>
          <p:spPr>
            <a:xfrm>
              <a:off x="1635906" y="4568001"/>
              <a:ext cx="1382232" cy="359073"/>
            </a:xfrm>
            <a:prstGeom prst="rect">
              <a:avLst/>
            </a:prstGeom>
            <a:noFill/>
          </p:spPr>
          <p:txBody>
            <a:bodyPr wrap="square" rtlCol="0">
              <a:spAutoFit/>
            </a:bodyPr>
            <a:lstStyle/>
            <a:p>
              <a:pPr algn="ctr"/>
              <a:r>
                <a:rPr lang="en-GB" sz="2600" baseline="30000" dirty="0">
                  <a:solidFill>
                    <a:srgbClr val="FFC000"/>
                  </a:solidFill>
                  <a:latin typeface="Arial" pitchFamily="34" charset="0"/>
                  <a:cs typeface="Arial" pitchFamily="34" charset="0"/>
                </a:rPr>
                <a:t>friendly</a:t>
              </a:r>
            </a:p>
          </p:txBody>
        </p:sp>
        <p:sp>
          <p:nvSpPr>
            <p:cNvPr id="105" name="TextBox 104">
              <a:extLst>
                <a:ext uri="{FF2B5EF4-FFF2-40B4-BE49-F238E27FC236}">
                  <a16:creationId xmlns:a16="http://schemas.microsoft.com/office/drawing/2014/main" id="{A88AED0A-D50C-CC42-BDAE-C7B26BF44962}"/>
                </a:ext>
              </a:extLst>
            </p:cNvPr>
            <p:cNvSpPr txBox="1"/>
            <p:nvPr/>
          </p:nvSpPr>
          <p:spPr>
            <a:xfrm>
              <a:off x="3275193" y="4451886"/>
              <a:ext cx="1382232"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stable</a:t>
              </a:r>
            </a:p>
          </p:txBody>
        </p:sp>
        <p:sp>
          <p:nvSpPr>
            <p:cNvPr id="106" name="TextBox 105">
              <a:extLst>
                <a:ext uri="{FF2B5EF4-FFF2-40B4-BE49-F238E27FC236}">
                  <a16:creationId xmlns:a16="http://schemas.microsoft.com/office/drawing/2014/main" id="{AAA27898-D089-DE45-AF51-138E1CCC1925}"/>
                </a:ext>
              </a:extLst>
            </p:cNvPr>
            <p:cNvSpPr txBox="1"/>
            <p:nvPr/>
          </p:nvSpPr>
          <p:spPr>
            <a:xfrm>
              <a:off x="4754823" y="4553486"/>
              <a:ext cx="1382232" cy="359073"/>
            </a:xfrm>
            <a:prstGeom prst="rect">
              <a:avLst/>
            </a:prstGeom>
            <a:noFill/>
          </p:spPr>
          <p:txBody>
            <a:bodyPr wrap="square" rtlCol="0">
              <a:spAutoFit/>
            </a:bodyPr>
            <a:lstStyle/>
            <a:p>
              <a:pPr algn="ctr"/>
              <a:r>
                <a:rPr lang="en-GB" sz="2600" baseline="30000" dirty="0">
                  <a:solidFill>
                    <a:srgbClr val="0070C0"/>
                  </a:solidFill>
                  <a:latin typeface="Arial" pitchFamily="34" charset="0"/>
                  <a:cs typeface="Arial" pitchFamily="34" charset="0"/>
                </a:rPr>
                <a:t> consistent  </a:t>
              </a:r>
            </a:p>
          </p:txBody>
        </p:sp>
        <p:sp>
          <p:nvSpPr>
            <p:cNvPr id="107" name="TextBox 106">
              <a:extLst>
                <a:ext uri="{FF2B5EF4-FFF2-40B4-BE49-F238E27FC236}">
                  <a16:creationId xmlns:a16="http://schemas.microsoft.com/office/drawing/2014/main" id="{FDDEE576-F611-3D49-97E8-5ED82C1054CB}"/>
                </a:ext>
              </a:extLst>
            </p:cNvPr>
            <p:cNvSpPr txBox="1"/>
            <p:nvPr/>
          </p:nvSpPr>
          <p:spPr>
            <a:xfrm>
              <a:off x="6466681" y="4422858"/>
              <a:ext cx="1382232" cy="359073"/>
            </a:xfrm>
            <a:prstGeom prst="rect">
              <a:avLst/>
            </a:prstGeom>
            <a:noFill/>
          </p:spPr>
          <p:txBody>
            <a:bodyPr wrap="square" rtlCol="0">
              <a:spAutoFit/>
            </a:bodyPr>
            <a:lstStyle/>
            <a:p>
              <a:pPr algn="ctr"/>
              <a:r>
                <a:rPr lang="en-GB" sz="2600" baseline="30000" dirty="0">
                  <a:solidFill>
                    <a:srgbClr val="B71A1D"/>
                  </a:solidFill>
                  <a:latin typeface="Arial" pitchFamily="34" charset="0"/>
                  <a:cs typeface="Arial" pitchFamily="34" charset="0"/>
                </a:rPr>
                <a:t>decisive </a:t>
              </a:r>
            </a:p>
          </p:txBody>
        </p:sp>
        <p:sp>
          <p:nvSpPr>
            <p:cNvPr id="108" name="TextBox 107">
              <a:extLst>
                <a:ext uri="{FF2B5EF4-FFF2-40B4-BE49-F238E27FC236}">
                  <a16:creationId xmlns:a16="http://schemas.microsoft.com/office/drawing/2014/main" id="{28EF3301-D11C-9D43-9BB1-729457E33A8F}"/>
                </a:ext>
              </a:extLst>
            </p:cNvPr>
            <p:cNvSpPr txBox="1"/>
            <p:nvPr/>
          </p:nvSpPr>
          <p:spPr>
            <a:xfrm>
              <a:off x="7761768" y="4742173"/>
              <a:ext cx="1382232" cy="359073"/>
            </a:xfrm>
            <a:prstGeom prst="rect">
              <a:avLst/>
            </a:prstGeom>
            <a:noFill/>
          </p:spPr>
          <p:txBody>
            <a:bodyPr wrap="square" rtlCol="0">
              <a:spAutoFit/>
            </a:bodyPr>
            <a:lstStyle/>
            <a:p>
              <a:pPr algn="ctr"/>
              <a:r>
                <a:rPr lang="en-GB" sz="2600" baseline="30000" dirty="0">
                  <a:solidFill>
                    <a:srgbClr val="0070C0"/>
                  </a:solidFill>
                  <a:latin typeface="Arial" pitchFamily="34" charset="0"/>
                  <a:cs typeface="Arial" pitchFamily="34" charset="0"/>
                </a:rPr>
                <a:t>correct</a:t>
              </a:r>
            </a:p>
          </p:txBody>
        </p:sp>
        <p:sp>
          <p:nvSpPr>
            <p:cNvPr id="109" name="TextBox 108">
              <a:extLst>
                <a:ext uri="{FF2B5EF4-FFF2-40B4-BE49-F238E27FC236}">
                  <a16:creationId xmlns:a16="http://schemas.microsoft.com/office/drawing/2014/main" id="{D5756FCB-5584-1C4B-98F2-E8A91BE476C8}"/>
                </a:ext>
              </a:extLst>
            </p:cNvPr>
            <p:cNvSpPr txBox="1"/>
            <p:nvPr/>
          </p:nvSpPr>
          <p:spPr>
            <a:xfrm>
              <a:off x="21257" y="5034535"/>
              <a:ext cx="1382232"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loyal</a:t>
              </a:r>
            </a:p>
          </p:txBody>
        </p:sp>
        <p:sp>
          <p:nvSpPr>
            <p:cNvPr id="110" name="TextBox 109">
              <a:extLst>
                <a:ext uri="{FF2B5EF4-FFF2-40B4-BE49-F238E27FC236}">
                  <a16:creationId xmlns:a16="http://schemas.microsoft.com/office/drawing/2014/main" id="{FDCD2FA3-93FA-124B-A9D0-AA5533BC76A2}"/>
                </a:ext>
              </a:extLst>
            </p:cNvPr>
            <p:cNvSpPr txBox="1"/>
            <p:nvPr/>
          </p:nvSpPr>
          <p:spPr>
            <a:xfrm>
              <a:off x="1515401" y="5034535"/>
              <a:ext cx="1382232" cy="359073"/>
            </a:xfrm>
            <a:prstGeom prst="rect">
              <a:avLst/>
            </a:prstGeom>
            <a:noFill/>
          </p:spPr>
          <p:txBody>
            <a:bodyPr wrap="square" rtlCol="0">
              <a:spAutoFit/>
            </a:bodyPr>
            <a:lstStyle/>
            <a:p>
              <a:pPr algn="ctr"/>
              <a:r>
                <a:rPr lang="en-GB" sz="2600" baseline="30000" dirty="0">
                  <a:solidFill>
                    <a:srgbClr val="6F9C12"/>
                  </a:solidFill>
                  <a:latin typeface="Arial" pitchFamily="34" charset="0"/>
                  <a:cs typeface="Arial" pitchFamily="34" charset="0"/>
                </a:rPr>
                <a:t>calm</a:t>
              </a:r>
            </a:p>
          </p:txBody>
        </p:sp>
        <p:sp>
          <p:nvSpPr>
            <p:cNvPr id="111" name="TextBox 110">
              <a:extLst>
                <a:ext uri="{FF2B5EF4-FFF2-40B4-BE49-F238E27FC236}">
                  <a16:creationId xmlns:a16="http://schemas.microsoft.com/office/drawing/2014/main" id="{BA21206E-0897-654C-BC82-3AEA67147EF6}"/>
                </a:ext>
              </a:extLst>
            </p:cNvPr>
            <p:cNvSpPr txBox="1"/>
            <p:nvPr/>
          </p:nvSpPr>
          <p:spPr>
            <a:xfrm>
              <a:off x="2806345" y="4990991"/>
              <a:ext cx="1382232" cy="359073"/>
            </a:xfrm>
            <a:prstGeom prst="rect">
              <a:avLst/>
            </a:prstGeom>
            <a:noFill/>
          </p:spPr>
          <p:txBody>
            <a:bodyPr wrap="square" rtlCol="0">
              <a:spAutoFit/>
            </a:bodyPr>
            <a:lstStyle/>
            <a:p>
              <a:pPr algn="ctr"/>
              <a:r>
                <a:rPr lang="en-GB" sz="2600" baseline="30000" dirty="0">
                  <a:solidFill>
                    <a:srgbClr val="B71A1D"/>
                  </a:solidFill>
                  <a:latin typeface="Arial" pitchFamily="34" charset="0"/>
                  <a:cs typeface="Arial" pitchFamily="34" charset="0"/>
                </a:rPr>
                <a:t>daring</a:t>
              </a:r>
            </a:p>
          </p:txBody>
        </p:sp>
        <p:sp>
          <p:nvSpPr>
            <p:cNvPr id="112" name="TextBox 111">
              <a:extLst>
                <a:ext uri="{FF2B5EF4-FFF2-40B4-BE49-F238E27FC236}">
                  <a16:creationId xmlns:a16="http://schemas.microsoft.com/office/drawing/2014/main" id="{27AD6FBF-9F2A-4E49-8A7A-6A6D7D010572}"/>
                </a:ext>
              </a:extLst>
            </p:cNvPr>
            <p:cNvSpPr txBox="1"/>
            <p:nvPr/>
          </p:nvSpPr>
          <p:spPr>
            <a:xfrm>
              <a:off x="4706889" y="5107106"/>
              <a:ext cx="1382232" cy="359073"/>
            </a:xfrm>
            <a:prstGeom prst="rect">
              <a:avLst/>
            </a:prstGeom>
            <a:noFill/>
          </p:spPr>
          <p:txBody>
            <a:bodyPr wrap="square" rtlCol="0">
              <a:spAutoFit/>
            </a:bodyPr>
            <a:lstStyle/>
            <a:p>
              <a:pPr algn="ctr"/>
              <a:r>
                <a:rPr lang="en-GB" sz="2600" baseline="30000" dirty="0">
                  <a:solidFill>
                    <a:srgbClr val="0070C0"/>
                  </a:solidFill>
                  <a:latin typeface="Arial" pitchFamily="34" charset="0"/>
                  <a:cs typeface="Arial" pitchFamily="34" charset="0"/>
                </a:rPr>
                <a:t>analytical</a:t>
              </a:r>
            </a:p>
          </p:txBody>
        </p:sp>
        <p:sp>
          <p:nvSpPr>
            <p:cNvPr id="113" name="TextBox 112">
              <a:extLst>
                <a:ext uri="{FF2B5EF4-FFF2-40B4-BE49-F238E27FC236}">
                  <a16:creationId xmlns:a16="http://schemas.microsoft.com/office/drawing/2014/main" id="{8374F1A1-AC5D-2649-9946-9DF8E293EE7C}"/>
                </a:ext>
              </a:extLst>
            </p:cNvPr>
            <p:cNvSpPr txBox="1"/>
            <p:nvPr/>
          </p:nvSpPr>
          <p:spPr>
            <a:xfrm>
              <a:off x="6172004" y="5208706"/>
              <a:ext cx="1382232" cy="359073"/>
            </a:xfrm>
            <a:prstGeom prst="rect">
              <a:avLst/>
            </a:prstGeom>
            <a:noFill/>
          </p:spPr>
          <p:txBody>
            <a:bodyPr wrap="square" rtlCol="0">
              <a:spAutoFit/>
            </a:bodyPr>
            <a:lstStyle/>
            <a:p>
              <a:pPr algn="ctr"/>
              <a:r>
                <a:rPr lang="en-GB" sz="2600" baseline="30000" dirty="0">
                  <a:solidFill>
                    <a:srgbClr val="FEC436"/>
                  </a:solidFill>
                  <a:latin typeface="Arial" pitchFamily="34" charset="0"/>
                  <a:cs typeface="Arial" pitchFamily="34" charset="0"/>
                </a:rPr>
                <a:t>engaging  </a:t>
              </a:r>
            </a:p>
          </p:txBody>
        </p:sp>
        <p:sp>
          <p:nvSpPr>
            <p:cNvPr id="114" name="TextBox 113">
              <a:extLst>
                <a:ext uri="{FF2B5EF4-FFF2-40B4-BE49-F238E27FC236}">
                  <a16:creationId xmlns:a16="http://schemas.microsoft.com/office/drawing/2014/main" id="{02242BC8-B6ED-FB4D-A4CF-1C888F6D4CB9}"/>
                </a:ext>
              </a:extLst>
            </p:cNvPr>
            <p:cNvSpPr txBox="1"/>
            <p:nvPr/>
          </p:nvSpPr>
          <p:spPr>
            <a:xfrm>
              <a:off x="7477465" y="5484478"/>
              <a:ext cx="1382232" cy="359073"/>
            </a:xfrm>
            <a:prstGeom prst="rect">
              <a:avLst/>
            </a:prstGeom>
            <a:noFill/>
          </p:spPr>
          <p:txBody>
            <a:bodyPr wrap="square" rtlCol="0">
              <a:spAutoFit/>
            </a:bodyPr>
            <a:lstStyle/>
            <a:p>
              <a:pPr algn="ctr"/>
              <a:r>
                <a:rPr lang="en-GB" sz="2600" baseline="30000" dirty="0">
                  <a:solidFill>
                    <a:srgbClr val="0070C0"/>
                  </a:solidFill>
                  <a:latin typeface="Arial" pitchFamily="34" charset="0"/>
                  <a:cs typeface="Arial" pitchFamily="34" charset="0"/>
                </a:rPr>
                <a:t>exact</a:t>
              </a:r>
            </a:p>
          </p:txBody>
        </p:sp>
        <p:sp>
          <p:nvSpPr>
            <p:cNvPr id="115" name="TextBox 114">
              <a:extLst>
                <a:ext uri="{FF2B5EF4-FFF2-40B4-BE49-F238E27FC236}">
                  <a16:creationId xmlns:a16="http://schemas.microsoft.com/office/drawing/2014/main" id="{76EA8A5D-2B66-2749-AFDF-519F4A06A10D}"/>
                </a:ext>
              </a:extLst>
            </p:cNvPr>
            <p:cNvSpPr txBox="1"/>
            <p:nvPr/>
          </p:nvSpPr>
          <p:spPr>
            <a:xfrm>
              <a:off x="983917" y="5530407"/>
              <a:ext cx="1382232" cy="625812"/>
            </a:xfrm>
            <a:prstGeom prst="rect">
              <a:avLst/>
            </a:prstGeom>
            <a:noFill/>
          </p:spPr>
          <p:txBody>
            <a:bodyPr wrap="square" rtlCol="0">
              <a:spAutoFit/>
            </a:bodyPr>
            <a:lstStyle/>
            <a:p>
              <a:pPr algn="ctr"/>
              <a:r>
                <a:rPr lang="en-GB" sz="2600" baseline="30000" dirty="0">
                  <a:solidFill>
                    <a:srgbClr val="FFC000"/>
                  </a:solidFill>
                  <a:latin typeface="Arial" pitchFamily="34" charset="0"/>
                  <a:cs typeface="Arial" pitchFamily="34" charset="0"/>
                </a:rPr>
                <a:t>impulsive</a:t>
              </a:r>
            </a:p>
            <a:p>
              <a:pPr algn="ctr"/>
              <a:endParaRPr lang="en-GB" sz="2600" baseline="30000" dirty="0">
                <a:solidFill>
                  <a:srgbClr val="000000"/>
                </a:solidFill>
                <a:latin typeface="Arial" pitchFamily="34" charset="0"/>
                <a:cs typeface="Arial" pitchFamily="34" charset="0"/>
              </a:endParaRPr>
            </a:p>
          </p:txBody>
        </p:sp>
        <p:sp>
          <p:nvSpPr>
            <p:cNvPr id="116" name="TextBox 115">
              <a:extLst>
                <a:ext uri="{FF2B5EF4-FFF2-40B4-BE49-F238E27FC236}">
                  <a16:creationId xmlns:a16="http://schemas.microsoft.com/office/drawing/2014/main" id="{718DE418-2986-A848-8755-5825C1B7DF9D}"/>
                </a:ext>
              </a:extLst>
            </p:cNvPr>
            <p:cNvSpPr txBox="1"/>
            <p:nvPr/>
          </p:nvSpPr>
          <p:spPr>
            <a:xfrm>
              <a:off x="3662167" y="5505766"/>
              <a:ext cx="1382232" cy="359073"/>
            </a:xfrm>
            <a:prstGeom prst="rect">
              <a:avLst/>
            </a:prstGeom>
            <a:noFill/>
          </p:spPr>
          <p:txBody>
            <a:bodyPr wrap="square" rtlCol="0">
              <a:spAutoFit/>
            </a:bodyPr>
            <a:lstStyle/>
            <a:p>
              <a:pPr algn="ctr"/>
              <a:r>
                <a:rPr lang="en-GB" sz="2600" baseline="30000" dirty="0">
                  <a:solidFill>
                    <a:srgbClr val="C00000"/>
                  </a:solidFill>
                  <a:latin typeface="Arial" pitchFamily="34" charset="0"/>
                  <a:cs typeface="Arial" pitchFamily="34" charset="0"/>
                </a:rPr>
                <a:t>realistic</a:t>
              </a:r>
            </a:p>
          </p:txBody>
        </p:sp>
      </p:grpSp>
      <p:pic>
        <p:nvPicPr>
          <p:cNvPr id="117" name="Picture 116" descr="Chart&#10;&#10;Description automatically generated with medium confidence">
            <a:extLst>
              <a:ext uri="{FF2B5EF4-FFF2-40B4-BE49-F238E27FC236}">
                <a16:creationId xmlns:a16="http://schemas.microsoft.com/office/drawing/2014/main" id="{C42B6F52-A0CF-1349-897A-11D873A90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26551" y="1358977"/>
            <a:ext cx="787400" cy="4102100"/>
          </a:xfrm>
          <a:prstGeom prst="rect">
            <a:avLst/>
          </a:prstGeom>
        </p:spPr>
      </p:pic>
    </p:spTree>
    <p:extLst>
      <p:ext uri="{BB962C8B-B14F-4D97-AF65-F5344CB8AC3E}">
        <p14:creationId xmlns:p14="http://schemas.microsoft.com/office/powerpoint/2010/main" val="356641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5A62CF-7EC0-0C4D-8F09-C24663CAA1B7}"/>
              </a:ext>
            </a:extLst>
          </p:cNvPr>
          <p:cNvGrpSpPr/>
          <p:nvPr/>
        </p:nvGrpSpPr>
        <p:grpSpPr>
          <a:xfrm>
            <a:off x="1912105" y="476671"/>
            <a:ext cx="1801639" cy="2498757"/>
            <a:chOff x="226337" y="217283"/>
            <a:chExt cx="1801639" cy="2498757"/>
          </a:xfrm>
          <a:solidFill>
            <a:srgbClr val="B73230"/>
          </a:solidFill>
        </p:grpSpPr>
        <p:sp>
          <p:nvSpPr>
            <p:cNvPr id="5" name="Rounded Rectangle 4">
              <a:extLst>
                <a:ext uri="{FF2B5EF4-FFF2-40B4-BE49-F238E27FC236}">
                  <a16:creationId xmlns:a16="http://schemas.microsoft.com/office/drawing/2014/main" id="{412870C8-1E83-304E-B4C9-D04722ADB615}"/>
                </a:ext>
              </a:extLst>
            </p:cNvPr>
            <p:cNvSpPr/>
            <p:nvPr/>
          </p:nvSpPr>
          <p:spPr>
            <a:xfrm>
              <a:off x="226337" y="217283"/>
              <a:ext cx="1801639" cy="2498757"/>
            </a:xfrm>
            <a:prstGeom prst="roundRect">
              <a:avLst>
                <a:gd name="adj" fmla="val 36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938C656A-AE98-7746-BCCD-D966970661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577" y="308646"/>
              <a:ext cx="1213158" cy="638592"/>
            </a:xfrm>
            <a:prstGeom prst="rect">
              <a:avLst/>
            </a:prstGeom>
            <a:grpFill/>
          </p:spPr>
        </p:pic>
        <p:sp>
          <p:nvSpPr>
            <p:cNvPr id="7" name="TextBox 6">
              <a:extLst>
                <a:ext uri="{FF2B5EF4-FFF2-40B4-BE49-F238E27FC236}">
                  <a16:creationId xmlns:a16="http://schemas.microsoft.com/office/drawing/2014/main" id="{9EFF7063-D12F-EE45-A9E9-B4A160405B5B}"/>
                </a:ext>
              </a:extLst>
            </p:cNvPr>
            <p:cNvSpPr txBox="1"/>
            <p:nvPr/>
          </p:nvSpPr>
          <p:spPr>
            <a:xfrm>
              <a:off x="353085" y="1077362"/>
              <a:ext cx="1511929" cy="738664"/>
            </a:xfrm>
            <a:prstGeom prst="rect">
              <a:avLst/>
            </a:prstGeom>
            <a:grpFill/>
          </p:spPr>
          <p:txBody>
            <a:bodyPr wrap="square" rtlCol="0">
              <a:spAutoFit/>
            </a:bodyPr>
            <a:lstStyle/>
            <a:p>
              <a:pPr algn="ctr"/>
              <a:r>
                <a:rPr lang="en-GB" sz="1400" dirty="0">
                  <a:solidFill>
                    <a:schemeClr val="bg1"/>
                  </a:solidFill>
                  <a:latin typeface="Arial" pitchFamily="34" charset="0"/>
                  <a:cs typeface="Arial" pitchFamily="34" charset="0"/>
                </a:rPr>
                <a:t>Finger constantly on the pulse.</a:t>
              </a:r>
            </a:p>
          </p:txBody>
        </p:sp>
      </p:grpSp>
      <p:grpSp>
        <p:nvGrpSpPr>
          <p:cNvPr id="8" name="Group 7">
            <a:extLst>
              <a:ext uri="{FF2B5EF4-FFF2-40B4-BE49-F238E27FC236}">
                <a16:creationId xmlns:a16="http://schemas.microsoft.com/office/drawing/2014/main" id="{AC3B7C9D-75DE-BD4A-B648-C3009F8523ED}"/>
              </a:ext>
            </a:extLst>
          </p:cNvPr>
          <p:cNvGrpSpPr/>
          <p:nvPr/>
        </p:nvGrpSpPr>
        <p:grpSpPr>
          <a:xfrm>
            <a:off x="6069154" y="3435647"/>
            <a:ext cx="1801639" cy="2498757"/>
            <a:chOff x="226337" y="217283"/>
            <a:chExt cx="1801639" cy="2498757"/>
          </a:xfrm>
          <a:solidFill>
            <a:srgbClr val="B73230"/>
          </a:solidFill>
        </p:grpSpPr>
        <p:sp>
          <p:nvSpPr>
            <p:cNvPr id="9" name="Rounded Rectangle 8">
              <a:extLst>
                <a:ext uri="{FF2B5EF4-FFF2-40B4-BE49-F238E27FC236}">
                  <a16:creationId xmlns:a16="http://schemas.microsoft.com/office/drawing/2014/main" id="{D863F650-2716-AD44-A70B-9092B46FA770}"/>
                </a:ext>
              </a:extLst>
            </p:cNvPr>
            <p:cNvSpPr/>
            <p:nvPr/>
          </p:nvSpPr>
          <p:spPr>
            <a:xfrm>
              <a:off x="226337" y="217283"/>
              <a:ext cx="1801639" cy="2498757"/>
            </a:xfrm>
            <a:prstGeom prst="roundRect">
              <a:avLst>
                <a:gd name="adj" fmla="val 36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86E43B3F-5193-8845-88CA-927B56CF6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577" y="308646"/>
              <a:ext cx="1213158" cy="638592"/>
            </a:xfrm>
            <a:prstGeom prst="rect">
              <a:avLst/>
            </a:prstGeom>
            <a:grpFill/>
          </p:spPr>
        </p:pic>
        <p:sp>
          <p:nvSpPr>
            <p:cNvPr id="11" name="TextBox 10">
              <a:extLst>
                <a:ext uri="{FF2B5EF4-FFF2-40B4-BE49-F238E27FC236}">
                  <a16:creationId xmlns:a16="http://schemas.microsoft.com/office/drawing/2014/main" id="{BB65F981-5B03-7D42-987A-1917FE96FBC1}"/>
                </a:ext>
              </a:extLst>
            </p:cNvPr>
            <p:cNvSpPr txBox="1"/>
            <p:nvPr/>
          </p:nvSpPr>
          <p:spPr>
            <a:xfrm>
              <a:off x="353085" y="1077362"/>
              <a:ext cx="1511929" cy="523220"/>
            </a:xfrm>
            <a:prstGeom prst="rect">
              <a:avLst/>
            </a:prstGeom>
            <a:grpFill/>
          </p:spPr>
          <p:txBody>
            <a:bodyPr wrap="square" rtlCol="0">
              <a:spAutoFit/>
            </a:bodyPr>
            <a:lstStyle/>
            <a:p>
              <a:pPr algn="ctr"/>
              <a:r>
                <a:rPr lang="en-GB" sz="1400" dirty="0">
                  <a:solidFill>
                    <a:schemeClr val="bg1"/>
                  </a:solidFill>
                  <a:latin typeface="Arial" pitchFamily="34" charset="0"/>
                  <a:cs typeface="Arial" pitchFamily="34" charset="0"/>
                </a:rPr>
                <a:t>Direct and quick thinking.</a:t>
              </a:r>
            </a:p>
          </p:txBody>
        </p:sp>
      </p:grpSp>
      <p:grpSp>
        <p:nvGrpSpPr>
          <p:cNvPr id="12" name="Group 11">
            <a:extLst>
              <a:ext uri="{FF2B5EF4-FFF2-40B4-BE49-F238E27FC236}">
                <a16:creationId xmlns:a16="http://schemas.microsoft.com/office/drawing/2014/main" id="{B8E15090-3B8A-0A46-A62A-0D1C6BB7FB17}"/>
              </a:ext>
            </a:extLst>
          </p:cNvPr>
          <p:cNvGrpSpPr/>
          <p:nvPr/>
        </p:nvGrpSpPr>
        <p:grpSpPr>
          <a:xfrm>
            <a:off x="8112224" y="476672"/>
            <a:ext cx="1801639" cy="2498757"/>
            <a:chOff x="226337" y="217283"/>
            <a:chExt cx="1801639" cy="2498757"/>
          </a:xfrm>
          <a:solidFill>
            <a:srgbClr val="8AA60F"/>
          </a:solidFill>
        </p:grpSpPr>
        <p:sp>
          <p:nvSpPr>
            <p:cNvPr id="13" name="Rounded Rectangle 12">
              <a:extLst>
                <a:ext uri="{FF2B5EF4-FFF2-40B4-BE49-F238E27FC236}">
                  <a16:creationId xmlns:a16="http://schemas.microsoft.com/office/drawing/2014/main" id="{FCAC7A08-C464-3C49-AFA1-A53B033361C5}"/>
                </a:ext>
              </a:extLst>
            </p:cNvPr>
            <p:cNvSpPr/>
            <p:nvPr/>
          </p:nvSpPr>
          <p:spPr>
            <a:xfrm>
              <a:off x="226337" y="217283"/>
              <a:ext cx="1801639" cy="2498757"/>
            </a:xfrm>
            <a:prstGeom prst="roundRect">
              <a:avLst>
                <a:gd name="adj" fmla="val 36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EE5F2AAE-6A01-C044-9258-AF5F790A75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577" y="308646"/>
              <a:ext cx="1213158" cy="638592"/>
            </a:xfrm>
            <a:prstGeom prst="rect">
              <a:avLst/>
            </a:prstGeom>
            <a:grpFill/>
          </p:spPr>
        </p:pic>
        <p:sp>
          <p:nvSpPr>
            <p:cNvPr id="15" name="TextBox 14">
              <a:extLst>
                <a:ext uri="{FF2B5EF4-FFF2-40B4-BE49-F238E27FC236}">
                  <a16:creationId xmlns:a16="http://schemas.microsoft.com/office/drawing/2014/main" id="{7B7B06E0-2D93-704E-A6B0-3A8E32471215}"/>
                </a:ext>
              </a:extLst>
            </p:cNvPr>
            <p:cNvSpPr txBox="1"/>
            <p:nvPr/>
          </p:nvSpPr>
          <p:spPr>
            <a:xfrm>
              <a:off x="353085" y="1077362"/>
              <a:ext cx="1511929" cy="738664"/>
            </a:xfrm>
            <a:prstGeom prst="rect">
              <a:avLst/>
            </a:prstGeom>
            <a:grpFill/>
          </p:spPr>
          <p:txBody>
            <a:bodyPr wrap="square" rtlCol="0">
              <a:spAutoFit/>
            </a:bodyPr>
            <a:lstStyle/>
            <a:p>
              <a:pPr algn="ctr"/>
              <a:r>
                <a:rPr lang="en-GB" sz="1400" dirty="0">
                  <a:solidFill>
                    <a:schemeClr val="bg1"/>
                  </a:solidFill>
                  <a:latin typeface="Arial" pitchFamily="34" charset="0"/>
                  <a:cs typeface="Arial" pitchFamily="34" charset="0"/>
                </a:rPr>
                <a:t>Sensitive to the needs of the group.</a:t>
              </a:r>
            </a:p>
          </p:txBody>
        </p:sp>
      </p:grpSp>
      <p:grpSp>
        <p:nvGrpSpPr>
          <p:cNvPr id="16" name="Group 15">
            <a:extLst>
              <a:ext uri="{FF2B5EF4-FFF2-40B4-BE49-F238E27FC236}">
                <a16:creationId xmlns:a16="http://schemas.microsoft.com/office/drawing/2014/main" id="{AD7002D1-6FA4-B94E-8072-956180BE324B}"/>
              </a:ext>
            </a:extLst>
          </p:cNvPr>
          <p:cNvGrpSpPr/>
          <p:nvPr/>
        </p:nvGrpSpPr>
        <p:grpSpPr>
          <a:xfrm>
            <a:off x="3988374" y="3435647"/>
            <a:ext cx="1801639" cy="2498757"/>
            <a:chOff x="226337" y="217283"/>
            <a:chExt cx="1801639" cy="2498757"/>
          </a:xfrm>
          <a:solidFill>
            <a:srgbClr val="8AA60F"/>
          </a:solidFill>
        </p:grpSpPr>
        <p:sp>
          <p:nvSpPr>
            <p:cNvPr id="17" name="Rounded Rectangle 16">
              <a:extLst>
                <a:ext uri="{FF2B5EF4-FFF2-40B4-BE49-F238E27FC236}">
                  <a16:creationId xmlns:a16="http://schemas.microsoft.com/office/drawing/2014/main" id="{309C0847-712E-9142-A886-109C3C122066}"/>
                </a:ext>
              </a:extLst>
            </p:cNvPr>
            <p:cNvSpPr/>
            <p:nvPr/>
          </p:nvSpPr>
          <p:spPr>
            <a:xfrm>
              <a:off x="226337" y="217283"/>
              <a:ext cx="1801639" cy="2498757"/>
            </a:xfrm>
            <a:prstGeom prst="roundRect">
              <a:avLst>
                <a:gd name="adj" fmla="val 36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F0F5D97D-4EEC-9A44-A2CE-FE67010B8F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577" y="308646"/>
              <a:ext cx="1213158" cy="638592"/>
            </a:xfrm>
            <a:prstGeom prst="rect">
              <a:avLst/>
            </a:prstGeom>
            <a:grpFill/>
          </p:spPr>
        </p:pic>
        <p:sp>
          <p:nvSpPr>
            <p:cNvPr id="19" name="TextBox 18">
              <a:extLst>
                <a:ext uri="{FF2B5EF4-FFF2-40B4-BE49-F238E27FC236}">
                  <a16:creationId xmlns:a16="http://schemas.microsoft.com/office/drawing/2014/main" id="{46B478EC-F8AE-DF4E-8472-27D661FC30E7}"/>
                </a:ext>
              </a:extLst>
            </p:cNvPr>
            <p:cNvSpPr txBox="1"/>
            <p:nvPr/>
          </p:nvSpPr>
          <p:spPr>
            <a:xfrm>
              <a:off x="353085" y="1077362"/>
              <a:ext cx="1511929" cy="738664"/>
            </a:xfrm>
            <a:prstGeom prst="rect">
              <a:avLst/>
            </a:prstGeom>
            <a:grpFill/>
          </p:spPr>
          <p:txBody>
            <a:bodyPr wrap="square" rtlCol="0">
              <a:spAutoFit/>
            </a:bodyPr>
            <a:lstStyle/>
            <a:p>
              <a:pPr algn="ctr"/>
              <a:r>
                <a:rPr lang="en-GB" sz="1400" dirty="0">
                  <a:solidFill>
                    <a:schemeClr val="bg1"/>
                  </a:solidFill>
                  <a:latin typeface="Arial" pitchFamily="34" charset="0"/>
                  <a:cs typeface="Arial" pitchFamily="34" charset="0"/>
                </a:rPr>
                <a:t>Makes time for people and their problems.</a:t>
              </a:r>
            </a:p>
          </p:txBody>
        </p:sp>
      </p:grpSp>
      <p:grpSp>
        <p:nvGrpSpPr>
          <p:cNvPr id="20" name="Group 19">
            <a:extLst>
              <a:ext uri="{FF2B5EF4-FFF2-40B4-BE49-F238E27FC236}">
                <a16:creationId xmlns:a16="http://schemas.microsoft.com/office/drawing/2014/main" id="{D32D0D7C-ED43-0F4A-9941-A41B70704F28}"/>
              </a:ext>
            </a:extLst>
          </p:cNvPr>
          <p:cNvGrpSpPr/>
          <p:nvPr/>
        </p:nvGrpSpPr>
        <p:grpSpPr>
          <a:xfrm>
            <a:off x="6069154" y="476672"/>
            <a:ext cx="1801639" cy="2498757"/>
            <a:chOff x="226337" y="217283"/>
            <a:chExt cx="1801639" cy="2498757"/>
          </a:xfrm>
          <a:solidFill>
            <a:srgbClr val="FDC94F"/>
          </a:solidFill>
        </p:grpSpPr>
        <p:sp>
          <p:nvSpPr>
            <p:cNvPr id="21" name="Rounded Rectangle 20">
              <a:extLst>
                <a:ext uri="{FF2B5EF4-FFF2-40B4-BE49-F238E27FC236}">
                  <a16:creationId xmlns:a16="http://schemas.microsoft.com/office/drawing/2014/main" id="{263069C4-F2A7-1E43-A01B-58EFCE0DCCA4}"/>
                </a:ext>
              </a:extLst>
            </p:cNvPr>
            <p:cNvSpPr/>
            <p:nvPr/>
          </p:nvSpPr>
          <p:spPr>
            <a:xfrm>
              <a:off x="226337" y="217283"/>
              <a:ext cx="1801639" cy="2498757"/>
            </a:xfrm>
            <a:prstGeom prst="roundRect">
              <a:avLst>
                <a:gd name="adj" fmla="val 36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F5831A82-47A9-8C4E-86EF-5B8A1E75EA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577" y="308646"/>
              <a:ext cx="1213158" cy="638592"/>
            </a:xfrm>
            <a:prstGeom prst="rect">
              <a:avLst/>
            </a:prstGeom>
            <a:grpFill/>
          </p:spPr>
        </p:pic>
        <p:sp>
          <p:nvSpPr>
            <p:cNvPr id="23" name="TextBox 22">
              <a:extLst>
                <a:ext uri="{FF2B5EF4-FFF2-40B4-BE49-F238E27FC236}">
                  <a16:creationId xmlns:a16="http://schemas.microsoft.com/office/drawing/2014/main" id="{39C09CED-656A-0E42-92EE-12E6E3D66A5F}"/>
                </a:ext>
              </a:extLst>
            </p:cNvPr>
            <p:cNvSpPr txBox="1"/>
            <p:nvPr/>
          </p:nvSpPr>
          <p:spPr>
            <a:xfrm>
              <a:off x="353085" y="1077362"/>
              <a:ext cx="1511929" cy="738664"/>
            </a:xfrm>
            <a:prstGeom prst="rect">
              <a:avLst/>
            </a:prstGeom>
            <a:grpFill/>
          </p:spPr>
          <p:txBody>
            <a:bodyPr wrap="square" rtlCol="0">
              <a:spAutoFit/>
            </a:bodyPr>
            <a:lstStyle/>
            <a:p>
              <a:pPr algn="ctr"/>
              <a:r>
                <a:rPr lang="en-GB" sz="1400" dirty="0">
                  <a:solidFill>
                    <a:schemeClr val="bg1"/>
                  </a:solidFill>
                  <a:latin typeface="Arial" pitchFamily="34" charset="0"/>
                  <a:cs typeface="Arial" pitchFamily="34" charset="0"/>
                </a:rPr>
                <a:t>Makes friends quickly and easily.</a:t>
              </a:r>
            </a:p>
          </p:txBody>
        </p:sp>
      </p:grpSp>
      <p:grpSp>
        <p:nvGrpSpPr>
          <p:cNvPr id="24" name="Group 23">
            <a:extLst>
              <a:ext uri="{FF2B5EF4-FFF2-40B4-BE49-F238E27FC236}">
                <a16:creationId xmlns:a16="http://schemas.microsoft.com/office/drawing/2014/main" id="{89C89394-E3BE-6348-BCC4-02E7C6BDFCA9}"/>
              </a:ext>
            </a:extLst>
          </p:cNvPr>
          <p:cNvGrpSpPr/>
          <p:nvPr/>
        </p:nvGrpSpPr>
        <p:grpSpPr>
          <a:xfrm>
            <a:off x="8094114" y="3415679"/>
            <a:ext cx="1801639" cy="2498757"/>
            <a:chOff x="226337" y="217283"/>
            <a:chExt cx="1801639" cy="2498757"/>
          </a:xfrm>
          <a:solidFill>
            <a:srgbClr val="FDC94F"/>
          </a:solidFill>
        </p:grpSpPr>
        <p:sp>
          <p:nvSpPr>
            <p:cNvPr id="25" name="Rounded Rectangle 24">
              <a:extLst>
                <a:ext uri="{FF2B5EF4-FFF2-40B4-BE49-F238E27FC236}">
                  <a16:creationId xmlns:a16="http://schemas.microsoft.com/office/drawing/2014/main" id="{31D7B7C9-C4CA-2847-B9C0-21F395168A5C}"/>
                </a:ext>
              </a:extLst>
            </p:cNvPr>
            <p:cNvSpPr/>
            <p:nvPr/>
          </p:nvSpPr>
          <p:spPr>
            <a:xfrm>
              <a:off x="226337" y="217283"/>
              <a:ext cx="1801639" cy="2498757"/>
            </a:xfrm>
            <a:prstGeom prst="roundRect">
              <a:avLst>
                <a:gd name="adj" fmla="val 36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AD2150BF-7174-A34E-9F1B-1239E183B6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577" y="308646"/>
              <a:ext cx="1213158" cy="638592"/>
            </a:xfrm>
            <a:prstGeom prst="rect">
              <a:avLst/>
            </a:prstGeom>
            <a:grpFill/>
          </p:spPr>
        </p:pic>
        <p:sp>
          <p:nvSpPr>
            <p:cNvPr id="27" name="TextBox 26">
              <a:extLst>
                <a:ext uri="{FF2B5EF4-FFF2-40B4-BE49-F238E27FC236}">
                  <a16:creationId xmlns:a16="http://schemas.microsoft.com/office/drawing/2014/main" id="{5C5DDF3E-0B82-3D45-91AB-1B6E60CB765E}"/>
                </a:ext>
              </a:extLst>
            </p:cNvPr>
            <p:cNvSpPr txBox="1"/>
            <p:nvPr/>
          </p:nvSpPr>
          <p:spPr>
            <a:xfrm>
              <a:off x="353085" y="1077362"/>
              <a:ext cx="1511929" cy="1169551"/>
            </a:xfrm>
            <a:prstGeom prst="rect">
              <a:avLst/>
            </a:prstGeom>
            <a:grpFill/>
          </p:spPr>
          <p:txBody>
            <a:bodyPr wrap="square" rtlCol="0">
              <a:spAutoFit/>
            </a:bodyPr>
            <a:lstStyle/>
            <a:p>
              <a:pPr algn="ctr"/>
              <a:r>
                <a:rPr lang="en-GB" sz="1400" dirty="0">
                  <a:solidFill>
                    <a:schemeClr val="bg1"/>
                  </a:solidFill>
                  <a:latin typeface="Arial" pitchFamily="34" charset="0"/>
                  <a:cs typeface="Arial" pitchFamily="34" charset="0"/>
                </a:rPr>
                <a:t>Boundless energy, capable of adopting a number of roles simultaneously.</a:t>
              </a:r>
            </a:p>
          </p:txBody>
        </p:sp>
      </p:grpSp>
      <p:grpSp>
        <p:nvGrpSpPr>
          <p:cNvPr id="28" name="Group 27">
            <a:extLst>
              <a:ext uri="{FF2B5EF4-FFF2-40B4-BE49-F238E27FC236}">
                <a16:creationId xmlns:a16="http://schemas.microsoft.com/office/drawing/2014/main" id="{E735036B-E082-BB4C-9B99-0EDF4657DB6E}"/>
              </a:ext>
            </a:extLst>
          </p:cNvPr>
          <p:cNvGrpSpPr/>
          <p:nvPr/>
        </p:nvGrpSpPr>
        <p:grpSpPr>
          <a:xfrm>
            <a:off x="3988374" y="476672"/>
            <a:ext cx="1801639" cy="2498757"/>
            <a:chOff x="226337" y="217283"/>
            <a:chExt cx="1801639" cy="2498757"/>
          </a:xfrm>
          <a:solidFill>
            <a:srgbClr val="0071BB"/>
          </a:solidFill>
        </p:grpSpPr>
        <p:sp>
          <p:nvSpPr>
            <p:cNvPr id="29" name="Rounded Rectangle 28">
              <a:extLst>
                <a:ext uri="{FF2B5EF4-FFF2-40B4-BE49-F238E27FC236}">
                  <a16:creationId xmlns:a16="http://schemas.microsoft.com/office/drawing/2014/main" id="{E3D506CC-5537-2B4A-9A7A-9CA03A633347}"/>
                </a:ext>
              </a:extLst>
            </p:cNvPr>
            <p:cNvSpPr/>
            <p:nvPr/>
          </p:nvSpPr>
          <p:spPr>
            <a:xfrm>
              <a:off x="226337" y="217283"/>
              <a:ext cx="1801639" cy="2498757"/>
            </a:xfrm>
            <a:prstGeom prst="roundRect">
              <a:avLst>
                <a:gd name="adj" fmla="val 36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423FE89D-8547-5140-9C0D-BC1DA41297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577" y="308646"/>
              <a:ext cx="1213158" cy="638592"/>
            </a:xfrm>
            <a:prstGeom prst="rect">
              <a:avLst/>
            </a:prstGeom>
            <a:grpFill/>
          </p:spPr>
        </p:pic>
        <p:sp>
          <p:nvSpPr>
            <p:cNvPr id="31" name="TextBox 30">
              <a:extLst>
                <a:ext uri="{FF2B5EF4-FFF2-40B4-BE49-F238E27FC236}">
                  <a16:creationId xmlns:a16="http://schemas.microsoft.com/office/drawing/2014/main" id="{2DA42BB4-5C28-124C-B8F3-94BFE9FE480E}"/>
                </a:ext>
              </a:extLst>
            </p:cNvPr>
            <p:cNvSpPr txBox="1"/>
            <p:nvPr/>
          </p:nvSpPr>
          <p:spPr>
            <a:xfrm>
              <a:off x="353085" y="1077362"/>
              <a:ext cx="1511929" cy="1169551"/>
            </a:xfrm>
            <a:prstGeom prst="rect">
              <a:avLst/>
            </a:prstGeom>
            <a:grpFill/>
          </p:spPr>
          <p:txBody>
            <a:bodyPr wrap="square" rtlCol="0">
              <a:spAutoFit/>
            </a:bodyPr>
            <a:lstStyle/>
            <a:p>
              <a:pPr algn="ctr"/>
              <a:r>
                <a:rPr lang="en-GB" sz="1400" dirty="0">
                  <a:solidFill>
                    <a:schemeClr val="bg1"/>
                  </a:solidFill>
                  <a:latin typeface="Arial" pitchFamily="34" charset="0"/>
                  <a:cs typeface="Arial" pitchFamily="34" charset="0"/>
                </a:rPr>
                <a:t>Responsible, methodical and works well with facts and figures.</a:t>
              </a:r>
            </a:p>
          </p:txBody>
        </p:sp>
      </p:grpSp>
      <p:grpSp>
        <p:nvGrpSpPr>
          <p:cNvPr id="32" name="Group 31">
            <a:extLst>
              <a:ext uri="{FF2B5EF4-FFF2-40B4-BE49-F238E27FC236}">
                <a16:creationId xmlns:a16="http://schemas.microsoft.com/office/drawing/2014/main" id="{6E5392BF-EB1D-A048-9895-CD4E2C8F9252}"/>
              </a:ext>
            </a:extLst>
          </p:cNvPr>
          <p:cNvGrpSpPr/>
          <p:nvPr/>
        </p:nvGrpSpPr>
        <p:grpSpPr>
          <a:xfrm>
            <a:off x="1912105" y="3477361"/>
            <a:ext cx="1801639" cy="2498757"/>
            <a:chOff x="226337" y="217283"/>
            <a:chExt cx="1801639" cy="2498757"/>
          </a:xfrm>
          <a:solidFill>
            <a:srgbClr val="0071BB"/>
          </a:solidFill>
        </p:grpSpPr>
        <p:sp>
          <p:nvSpPr>
            <p:cNvPr id="33" name="Rounded Rectangle 32">
              <a:extLst>
                <a:ext uri="{FF2B5EF4-FFF2-40B4-BE49-F238E27FC236}">
                  <a16:creationId xmlns:a16="http://schemas.microsoft.com/office/drawing/2014/main" id="{DAC5AC51-824B-C741-B6B2-B01736848592}"/>
                </a:ext>
              </a:extLst>
            </p:cNvPr>
            <p:cNvSpPr/>
            <p:nvPr/>
          </p:nvSpPr>
          <p:spPr>
            <a:xfrm>
              <a:off x="226337" y="217283"/>
              <a:ext cx="1801639" cy="2498757"/>
            </a:xfrm>
            <a:prstGeom prst="roundRect">
              <a:avLst>
                <a:gd name="adj" fmla="val 36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33">
              <a:extLst>
                <a:ext uri="{FF2B5EF4-FFF2-40B4-BE49-F238E27FC236}">
                  <a16:creationId xmlns:a16="http://schemas.microsoft.com/office/drawing/2014/main" id="{B9E9552B-961F-314C-AE78-68C8E9D3F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577" y="308646"/>
              <a:ext cx="1213158" cy="638592"/>
            </a:xfrm>
            <a:prstGeom prst="rect">
              <a:avLst/>
            </a:prstGeom>
            <a:grpFill/>
          </p:spPr>
        </p:pic>
        <p:sp>
          <p:nvSpPr>
            <p:cNvPr id="35" name="TextBox 34">
              <a:extLst>
                <a:ext uri="{FF2B5EF4-FFF2-40B4-BE49-F238E27FC236}">
                  <a16:creationId xmlns:a16="http://schemas.microsoft.com/office/drawing/2014/main" id="{B9C93016-4EB1-5D47-97F1-22BA82F67CF1}"/>
                </a:ext>
              </a:extLst>
            </p:cNvPr>
            <p:cNvSpPr txBox="1"/>
            <p:nvPr/>
          </p:nvSpPr>
          <p:spPr>
            <a:xfrm>
              <a:off x="353085" y="1077362"/>
              <a:ext cx="1511929" cy="738664"/>
            </a:xfrm>
            <a:prstGeom prst="rect">
              <a:avLst/>
            </a:prstGeom>
            <a:grpFill/>
          </p:spPr>
          <p:txBody>
            <a:bodyPr wrap="square" rtlCol="0">
              <a:spAutoFit/>
            </a:bodyPr>
            <a:lstStyle/>
            <a:p>
              <a:pPr algn="ctr"/>
              <a:r>
                <a:rPr lang="en-GB" sz="1400" dirty="0">
                  <a:solidFill>
                    <a:schemeClr val="bg1"/>
                  </a:solidFill>
                  <a:latin typeface="Arial" pitchFamily="34" charset="0"/>
                  <a:cs typeface="Arial" pitchFamily="34" charset="0"/>
                </a:rPr>
                <a:t>Sets precise goal oriented objectives.</a:t>
              </a:r>
            </a:p>
          </p:txBody>
        </p:sp>
      </p:grpSp>
    </p:spTree>
    <p:extLst>
      <p:ext uri="{BB962C8B-B14F-4D97-AF65-F5344CB8AC3E}">
        <p14:creationId xmlns:p14="http://schemas.microsoft.com/office/powerpoint/2010/main" val="93533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46C61-CCAB-C742-B906-715D0D5E25BC}"/>
              </a:ext>
            </a:extLst>
          </p:cNvPr>
          <p:cNvSpPr txBox="1">
            <a:spLocks/>
          </p:cNvSpPr>
          <p:nvPr/>
        </p:nvSpPr>
        <p:spPr>
          <a:xfrm>
            <a:off x="-30510" y="391984"/>
            <a:ext cx="4441372" cy="625983"/>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3750" kern="1200">
                <a:solidFill>
                  <a:schemeClr val="tx1"/>
                </a:solidFill>
                <a:latin typeface="Ubuntu" panose="020B0504030602030204" pitchFamily="34" charset="0"/>
                <a:ea typeface="+mj-ea"/>
                <a:cs typeface="+mj-cs"/>
              </a:defRPr>
            </a:lvl1pPr>
          </a:lstStyle>
          <a:p>
            <a:r>
              <a:rPr lang="en-US" b="1" dirty="0"/>
              <a:t>Card Sort</a:t>
            </a:r>
            <a:endParaRPr lang="en-GB" b="1" dirty="0"/>
          </a:p>
        </p:txBody>
      </p:sp>
      <p:sp>
        <p:nvSpPr>
          <p:cNvPr id="4" name="TextBox 3">
            <a:extLst>
              <a:ext uri="{FF2B5EF4-FFF2-40B4-BE49-F238E27FC236}">
                <a16:creationId xmlns:a16="http://schemas.microsoft.com/office/drawing/2014/main" id="{5F20CC07-8CB3-5345-A800-E40556E56E2E}"/>
              </a:ext>
            </a:extLst>
          </p:cNvPr>
          <p:cNvSpPr txBox="1"/>
          <p:nvPr/>
        </p:nvSpPr>
        <p:spPr>
          <a:xfrm>
            <a:off x="608357" y="1479991"/>
            <a:ext cx="5036695" cy="3293209"/>
          </a:xfrm>
          <a:prstGeom prst="rect">
            <a:avLst/>
          </a:prstGeom>
          <a:noFill/>
        </p:spPr>
        <p:txBody>
          <a:bodyPr wrap="square" rtlCol="0">
            <a:spAutoFit/>
          </a:bodyPr>
          <a:lstStyle/>
          <a:p>
            <a:pPr marL="457200" indent="-457200">
              <a:buFont typeface="Arial"/>
              <a:buChar char="•"/>
            </a:pPr>
            <a:r>
              <a:rPr lang="en-GB" sz="3200" dirty="0">
                <a:latin typeface="Arial" pitchFamily="34" charset="0"/>
                <a:cs typeface="Arial" pitchFamily="34" charset="0"/>
              </a:rPr>
              <a:t>Sort them in to:</a:t>
            </a:r>
          </a:p>
          <a:p>
            <a:pPr marL="914400" lvl="1" indent="-457200">
              <a:buFont typeface="Arial"/>
              <a:buChar char="•"/>
            </a:pPr>
            <a:r>
              <a:rPr lang="en-GB" sz="2800" b="1" dirty="0">
                <a:latin typeface="Arial" pitchFamily="34" charset="0"/>
                <a:cs typeface="Arial" pitchFamily="34" charset="0"/>
              </a:rPr>
              <a:t>Those that relate to you</a:t>
            </a:r>
          </a:p>
          <a:p>
            <a:pPr marL="914400" lvl="1" indent="-457200">
              <a:buFont typeface="Arial"/>
              <a:buChar char="•"/>
            </a:pPr>
            <a:r>
              <a:rPr lang="en-GB" sz="2800" b="1" dirty="0">
                <a:latin typeface="Arial" pitchFamily="34" charset="0"/>
                <a:cs typeface="Arial" pitchFamily="34" charset="0"/>
              </a:rPr>
              <a:t>Those that do not relate to you</a:t>
            </a:r>
          </a:p>
          <a:p>
            <a:pPr marL="457200" indent="-457200">
              <a:buFont typeface="Arial"/>
              <a:buChar char="•"/>
            </a:pPr>
            <a:r>
              <a:rPr lang="en-GB" sz="3200" dirty="0">
                <a:latin typeface="Arial" pitchFamily="34" charset="0"/>
                <a:cs typeface="Arial" pitchFamily="34" charset="0"/>
              </a:rPr>
              <a:t>Give away those that don’t</a:t>
            </a:r>
          </a:p>
        </p:txBody>
      </p:sp>
      <p:pic>
        <p:nvPicPr>
          <p:cNvPr id="5" name="Picture 4">
            <a:extLst>
              <a:ext uri="{FF2B5EF4-FFF2-40B4-BE49-F238E27FC236}">
                <a16:creationId xmlns:a16="http://schemas.microsoft.com/office/drawing/2014/main" id="{628D4A85-1DF4-BF45-9338-6CB6AE9DF1FB}"/>
              </a:ext>
            </a:extLst>
          </p:cNvPr>
          <p:cNvPicPr>
            <a:picLocks noChangeAspect="1"/>
          </p:cNvPicPr>
          <p:nvPr/>
        </p:nvPicPr>
        <p:blipFill>
          <a:blip r:embed="rId2"/>
          <a:stretch>
            <a:fillRect/>
          </a:stretch>
        </p:blipFill>
        <p:spPr>
          <a:xfrm>
            <a:off x="6702257" y="862432"/>
            <a:ext cx="3647987" cy="5133136"/>
          </a:xfrm>
          <a:prstGeom prst="rect">
            <a:avLst/>
          </a:prstGeom>
        </p:spPr>
      </p:pic>
    </p:spTree>
    <p:extLst>
      <p:ext uri="{BB962C8B-B14F-4D97-AF65-F5344CB8AC3E}">
        <p14:creationId xmlns:p14="http://schemas.microsoft.com/office/powerpoint/2010/main" val="276936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71513" y="188913"/>
            <a:ext cx="11520487" cy="1143000"/>
          </a:xfrm>
        </p:spPr>
        <p:txBody>
          <a:bodyPr/>
          <a:lstStyle/>
          <a:p>
            <a:r>
              <a:rPr lang="en-GB" dirty="0"/>
              <a:t>Learning Intentions</a:t>
            </a:r>
          </a:p>
        </p:txBody>
      </p:sp>
      <p:pic>
        <p:nvPicPr>
          <p:cNvPr id="4" name="Graphic 3">
            <a:extLst>
              <a:ext uri="{FF2B5EF4-FFF2-40B4-BE49-F238E27FC236}">
                <a16:creationId xmlns:a16="http://schemas.microsoft.com/office/drawing/2014/main" id="{05E0BBE0-D8F2-434D-A596-A23824A77B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852" y="1484784"/>
            <a:ext cx="12679703" cy="4608512"/>
          </a:xfrm>
          <a:prstGeom prst="rect">
            <a:avLst/>
          </a:prstGeom>
        </p:spPr>
      </p:pic>
      <p:sp>
        <p:nvSpPr>
          <p:cNvPr id="5" name="Content Placeholder 2"/>
          <p:cNvSpPr>
            <a:spLocks noGrp="1"/>
          </p:cNvSpPr>
          <p:nvPr>
            <p:ph sz="quarter" idx="13"/>
          </p:nvPr>
        </p:nvSpPr>
        <p:spPr>
          <a:xfrm>
            <a:off x="671513" y="1124744"/>
            <a:ext cx="6447806" cy="5922963"/>
          </a:xfrm>
        </p:spPr>
        <p:txBody>
          <a:bodyPr>
            <a:normAutofit/>
          </a:bodyPr>
          <a:lstStyle/>
          <a:p>
            <a:r>
              <a:rPr lang="en-CA" sz="2000" b="1" dirty="0"/>
              <a:t>Understand Yourself</a:t>
            </a:r>
            <a:r>
              <a:rPr lang="en-CA" sz="2000" dirty="0"/>
              <a:t>: what is it about you, that’s unique? </a:t>
            </a:r>
          </a:p>
          <a:p>
            <a:r>
              <a:rPr lang="en-CA" sz="2000" b="1" dirty="0"/>
              <a:t>Understand Others</a:t>
            </a:r>
            <a:r>
              <a:rPr lang="en-CA" sz="2000" dirty="0"/>
              <a:t>: explore and understand the diversity in your team</a:t>
            </a:r>
          </a:p>
          <a:p>
            <a:r>
              <a:rPr lang="en-CA" sz="2000" b="1" dirty="0"/>
              <a:t>Adapt and Connect</a:t>
            </a:r>
            <a:r>
              <a:rPr lang="en-CA" sz="2000" dirty="0"/>
              <a:t>: understand how to use this information to create better working relationships</a:t>
            </a:r>
          </a:p>
          <a:p>
            <a:r>
              <a:rPr lang="en-CA" sz="2000" b="1" dirty="0"/>
              <a:t>Team Charter: </a:t>
            </a:r>
            <a:r>
              <a:rPr lang="en-CA" sz="2000" dirty="0"/>
              <a:t>Develop our ways of working together moving forward</a:t>
            </a:r>
          </a:p>
        </p:txBody>
      </p:sp>
    </p:spTree>
    <p:extLst>
      <p:ext uri="{BB962C8B-B14F-4D97-AF65-F5344CB8AC3E}">
        <p14:creationId xmlns:p14="http://schemas.microsoft.com/office/powerpoint/2010/main" val="3233496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7084640" y="5186866"/>
            <a:ext cx="2971800" cy="708528"/>
          </a:xfrm>
          <a:prstGeom prst="rect">
            <a:avLst/>
          </a:prstGeom>
          <a:noFill/>
          <a:ln w="9525">
            <a:noFill/>
            <a:miter lim="800000"/>
            <a:headEnd/>
            <a:tailEnd/>
          </a:ln>
          <a:effectLst>
            <a:outerShdw dist="12700" algn="ctr" rotWithShape="0">
              <a:schemeClr val="bg1"/>
            </a:outerShdw>
          </a:effectLst>
        </p:spPr>
        <p:txBody>
          <a:bodyPr lIns="92075" tIns="46038" rIns="92075" bIns="46038">
            <a:spAutoFit/>
          </a:bodyPr>
          <a:lstStyle/>
          <a:p>
            <a:pPr fontAlgn="base">
              <a:spcBef>
                <a:spcPct val="0"/>
              </a:spcBef>
              <a:spcAft>
                <a:spcPct val="0"/>
              </a:spcAft>
              <a:defRPr/>
            </a:pPr>
            <a:r>
              <a:rPr lang="en-GB" sz="2000" b="1" dirty="0">
                <a:solidFill>
                  <a:srgbClr val="F61820"/>
                </a:solidFill>
                <a:latin typeface="Arial" charset="0"/>
              </a:rPr>
              <a:t>Positive, Affirmative,</a:t>
            </a:r>
          </a:p>
          <a:p>
            <a:pPr fontAlgn="base">
              <a:spcBef>
                <a:spcPct val="0"/>
              </a:spcBef>
              <a:spcAft>
                <a:spcPct val="0"/>
              </a:spcAft>
              <a:defRPr/>
            </a:pPr>
            <a:r>
              <a:rPr lang="en-GB" sz="2000" b="1" dirty="0">
                <a:solidFill>
                  <a:srgbClr val="F61820"/>
                </a:solidFill>
                <a:latin typeface="Arial" charset="0"/>
              </a:rPr>
              <a:t>Bold, Assertive</a:t>
            </a:r>
          </a:p>
        </p:txBody>
      </p:sp>
      <p:sp>
        <p:nvSpPr>
          <p:cNvPr id="5" name="Rectangle 5"/>
          <p:cNvSpPr>
            <a:spLocks noChangeArrowheads="1"/>
          </p:cNvSpPr>
          <p:nvPr/>
        </p:nvSpPr>
        <p:spPr bwMode="auto">
          <a:xfrm>
            <a:off x="7047434" y="3957638"/>
            <a:ext cx="2720975" cy="708528"/>
          </a:xfrm>
          <a:prstGeom prst="rect">
            <a:avLst/>
          </a:prstGeom>
          <a:noFill/>
          <a:ln w="9525">
            <a:noFill/>
            <a:miter lim="800000"/>
            <a:headEnd/>
            <a:tailEnd/>
          </a:ln>
          <a:effectLst>
            <a:outerShdw dist="12700" algn="ctr" rotWithShape="0">
              <a:schemeClr val="bg1"/>
            </a:outerShdw>
          </a:effectLst>
        </p:spPr>
        <p:txBody>
          <a:bodyPr lIns="92075" tIns="46038" rIns="92075" bIns="46038">
            <a:spAutoFit/>
          </a:bodyPr>
          <a:lstStyle/>
          <a:p>
            <a:pPr fontAlgn="base">
              <a:spcBef>
                <a:spcPct val="0"/>
              </a:spcBef>
              <a:spcAft>
                <a:spcPct val="0"/>
              </a:spcAft>
              <a:defRPr/>
            </a:pPr>
            <a:r>
              <a:rPr lang="en-GB" sz="2000" b="1" dirty="0">
                <a:solidFill>
                  <a:srgbClr val="FFC000"/>
                </a:solidFill>
                <a:effectLst>
                  <a:outerShdw blurRad="38100" dist="38100" dir="2700000" algn="tl">
                    <a:srgbClr val="C0C0C0"/>
                  </a:outerShdw>
                </a:effectLst>
                <a:latin typeface="Arial" charset="0"/>
              </a:rPr>
              <a:t>Cheerful, Uplifting,</a:t>
            </a:r>
          </a:p>
          <a:p>
            <a:pPr fontAlgn="base">
              <a:spcBef>
                <a:spcPct val="0"/>
              </a:spcBef>
              <a:spcAft>
                <a:spcPct val="0"/>
              </a:spcAft>
              <a:defRPr/>
            </a:pPr>
            <a:r>
              <a:rPr lang="en-GB" sz="2000" b="1" dirty="0">
                <a:solidFill>
                  <a:srgbClr val="FFC000"/>
                </a:solidFill>
                <a:effectLst>
                  <a:outerShdw blurRad="38100" dist="38100" dir="2700000" algn="tl">
                    <a:srgbClr val="C0C0C0"/>
                  </a:outerShdw>
                </a:effectLst>
                <a:latin typeface="Arial" charset="0"/>
              </a:rPr>
              <a:t>Spirited, Buoyant</a:t>
            </a:r>
          </a:p>
        </p:txBody>
      </p:sp>
      <p:sp>
        <p:nvSpPr>
          <p:cNvPr id="6" name="Rectangle 6"/>
          <p:cNvSpPr>
            <a:spLocks noChangeArrowheads="1"/>
          </p:cNvSpPr>
          <p:nvPr/>
        </p:nvSpPr>
        <p:spPr bwMode="auto">
          <a:xfrm>
            <a:off x="7063308" y="2735263"/>
            <a:ext cx="2705100" cy="708528"/>
          </a:xfrm>
          <a:prstGeom prst="rect">
            <a:avLst/>
          </a:prstGeom>
          <a:noFill/>
          <a:ln w="9525">
            <a:noFill/>
            <a:miter lim="800000"/>
            <a:headEnd/>
            <a:tailEnd/>
          </a:ln>
          <a:effectLst>
            <a:outerShdw dist="12700" algn="ctr" rotWithShape="0">
              <a:schemeClr val="bg1"/>
            </a:outerShdw>
          </a:effectLst>
        </p:spPr>
        <p:txBody>
          <a:bodyPr lIns="92075" tIns="46038" rIns="92075" bIns="46038">
            <a:spAutoFit/>
          </a:bodyPr>
          <a:lstStyle/>
          <a:p>
            <a:pPr fontAlgn="base">
              <a:spcBef>
                <a:spcPct val="0"/>
              </a:spcBef>
              <a:spcAft>
                <a:spcPct val="0"/>
              </a:spcAft>
              <a:defRPr/>
            </a:pPr>
            <a:r>
              <a:rPr lang="en-GB" sz="2000" b="1" dirty="0">
                <a:solidFill>
                  <a:srgbClr val="0D804E"/>
                </a:solidFill>
                <a:latin typeface="Arial" charset="0"/>
              </a:rPr>
              <a:t>Still, Tranquil,</a:t>
            </a:r>
          </a:p>
          <a:p>
            <a:pPr fontAlgn="base">
              <a:spcBef>
                <a:spcPct val="0"/>
              </a:spcBef>
              <a:spcAft>
                <a:spcPct val="0"/>
              </a:spcAft>
              <a:defRPr/>
            </a:pPr>
            <a:r>
              <a:rPr lang="en-GB" sz="2000" b="1" dirty="0">
                <a:solidFill>
                  <a:srgbClr val="0D804E"/>
                </a:solidFill>
                <a:latin typeface="Arial" charset="0"/>
              </a:rPr>
              <a:t>Calming, Soothing</a:t>
            </a:r>
          </a:p>
        </p:txBody>
      </p:sp>
      <p:sp>
        <p:nvSpPr>
          <p:cNvPr id="7" name="Rectangle 7"/>
          <p:cNvSpPr>
            <a:spLocks noChangeArrowheads="1"/>
          </p:cNvSpPr>
          <p:nvPr/>
        </p:nvSpPr>
        <p:spPr bwMode="auto">
          <a:xfrm>
            <a:off x="7100516" y="1534634"/>
            <a:ext cx="2955925" cy="708528"/>
          </a:xfrm>
          <a:prstGeom prst="rect">
            <a:avLst/>
          </a:prstGeom>
          <a:noFill/>
          <a:ln w="9525">
            <a:noFill/>
            <a:miter lim="800000"/>
            <a:headEnd/>
            <a:tailEnd/>
          </a:ln>
          <a:effectLst>
            <a:outerShdw dist="12700" algn="ctr" rotWithShape="0">
              <a:schemeClr val="bg1"/>
            </a:outerShdw>
          </a:effectLst>
        </p:spPr>
        <p:txBody>
          <a:bodyPr lIns="92075" tIns="46038" rIns="92075" bIns="46038">
            <a:spAutoFit/>
          </a:bodyPr>
          <a:lstStyle/>
          <a:p>
            <a:pPr fontAlgn="base">
              <a:spcBef>
                <a:spcPct val="0"/>
              </a:spcBef>
              <a:spcAft>
                <a:spcPct val="0"/>
              </a:spcAft>
              <a:defRPr/>
            </a:pPr>
            <a:r>
              <a:rPr lang="en-GB" sz="2000" b="1" dirty="0">
                <a:solidFill>
                  <a:srgbClr val="165BA0"/>
                </a:solidFill>
                <a:latin typeface="Arial" charset="0"/>
              </a:rPr>
              <a:t>Showing no bias,</a:t>
            </a:r>
          </a:p>
          <a:p>
            <a:pPr fontAlgn="base">
              <a:spcBef>
                <a:spcPct val="0"/>
              </a:spcBef>
              <a:spcAft>
                <a:spcPct val="0"/>
              </a:spcAft>
              <a:defRPr/>
            </a:pPr>
            <a:r>
              <a:rPr lang="en-GB" sz="2000" b="1" dirty="0">
                <a:solidFill>
                  <a:srgbClr val="165BA0"/>
                </a:solidFill>
                <a:latin typeface="Arial" charset="0"/>
              </a:rPr>
              <a:t>Objective, Detached</a:t>
            </a:r>
            <a:endParaRPr lang="en-GB" sz="1600" b="1" dirty="0">
              <a:solidFill>
                <a:srgbClr val="165BA0"/>
              </a:solidFill>
              <a:latin typeface="Arial" charset="0"/>
            </a:endParaRPr>
          </a:p>
        </p:txBody>
      </p:sp>
      <p:sp>
        <p:nvSpPr>
          <p:cNvPr id="8" name="Rectangle 8"/>
          <p:cNvSpPr>
            <a:spLocks noGrp="1" noChangeArrowheads="1"/>
          </p:cNvSpPr>
          <p:nvPr>
            <p:ph type="title" idx="4294967295"/>
          </p:nvPr>
        </p:nvSpPr>
        <p:spPr>
          <a:xfrm>
            <a:off x="0" y="268288"/>
            <a:ext cx="7543800" cy="1000125"/>
          </a:xfrm>
        </p:spPr>
        <p:txBody>
          <a:bodyPr>
            <a:normAutofit/>
          </a:bodyPr>
          <a:lstStyle/>
          <a:p>
            <a:pPr algn="ctr"/>
            <a:r>
              <a:rPr lang="en-GB" dirty="0"/>
              <a:t>The Four Insights Colour Energies</a:t>
            </a:r>
          </a:p>
        </p:txBody>
      </p:sp>
      <p:sp>
        <p:nvSpPr>
          <p:cNvPr id="11" name="Text Box 9"/>
          <p:cNvSpPr txBox="1">
            <a:spLocks noChangeArrowheads="1"/>
          </p:cNvSpPr>
          <p:nvPr/>
        </p:nvSpPr>
        <p:spPr bwMode="auto">
          <a:xfrm>
            <a:off x="3752850" y="1625601"/>
            <a:ext cx="2571750" cy="519113"/>
          </a:xfrm>
          <a:prstGeom prst="rect">
            <a:avLst/>
          </a:prstGeom>
          <a:noFill/>
          <a:ln w="12700">
            <a:noFill/>
            <a:miter lim="800000"/>
            <a:headEnd/>
            <a:tailEnd/>
          </a:ln>
        </p:spPr>
        <p:txBody>
          <a:bodyPr>
            <a:spAutoFit/>
          </a:bodyPr>
          <a:lstStyle/>
          <a:p>
            <a:pPr fontAlgn="base">
              <a:spcBef>
                <a:spcPct val="50000"/>
              </a:spcBef>
              <a:spcAft>
                <a:spcPct val="0"/>
              </a:spcAft>
              <a:defRPr/>
            </a:pPr>
            <a:r>
              <a:rPr lang="en-GB" sz="2800" b="1" dirty="0">
                <a:solidFill>
                  <a:srgbClr val="165BA0"/>
                </a:solidFill>
                <a:latin typeface="Arial" charset="0"/>
              </a:rPr>
              <a:t>Cool Blue</a:t>
            </a:r>
          </a:p>
        </p:txBody>
      </p:sp>
      <p:sp>
        <p:nvSpPr>
          <p:cNvPr id="12" name="Text Box 10"/>
          <p:cNvSpPr txBox="1">
            <a:spLocks noChangeArrowheads="1"/>
          </p:cNvSpPr>
          <p:nvPr/>
        </p:nvSpPr>
        <p:spPr bwMode="auto">
          <a:xfrm>
            <a:off x="3695700" y="2835276"/>
            <a:ext cx="2571750" cy="519113"/>
          </a:xfrm>
          <a:prstGeom prst="rect">
            <a:avLst/>
          </a:prstGeom>
          <a:noFill/>
          <a:ln w="12700">
            <a:noFill/>
            <a:miter lim="800000"/>
            <a:headEnd/>
            <a:tailEnd/>
          </a:ln>
        </p:spPr>
        <p:txBody>
          <a:bodyPr>
            <a:spAutoFit/>
          </a:bodyPr>
          <a:lstStyle/>
          <a:p>
            <a:pPr fontAlgn="base">
              <a:spcBef>
                <a:spcPct val="50000"/>
              </a:spcBef>
              <a:spcAft>
                <a:spcPct val="0"/>
              </a:spcAft>
              <a:defRPr/>
            </a:pPr>
            <a:r>
              <a:rPr lang="en-GB" sz="2800" b="1" dirty="0">
                <a:solidFill>
                  <a:srgbClr val="0D804E"/>
                </a:solidFill>
                <a:latin typeface="Arial" charset="0"/>
              </a:rPr>
              <a:t>Earth Green</a:t>
            </a:r>
          </a:p>
        </p:txBody>
      </p:sp>
      <p:sp>
        <p:nvSpPr>
          <p:cNvPr id="13" name="Text Box 11"/>
          <p:cNvSpPr txBox="1">
            <a:spLocks noChangeArrowheads="1"/>
          </p:cNvSpPr>
          <p:nvPr/>
        </p:nvSpPr>
        <p:spPr bwMode="auto">
          <a:xfrm>
            <a:off x="3657600" y="4173538"/>
            <a:ext cx="3048000" cy="519113"/>
          </a:xfrm>
          <a:prstGeom prst="rect">
            <a:avLst/>
          </a:prstGeom>
          <a:noFill/>
          <a:ln w="12700">
            <a:noFill/>
            <a:miter lim="800000"/>
            <a:headEnd/>
            <a:tailEnd/>
          </a:ln>
        </p:spPr>
        <p:txBody>
          <a:bodyPr>
            <a:spAutoFit/>
          </a:bodyPr>
          <a:lstStyle/>
          <a:p>
            <a:pPr fontAlgn="base">
              <a:spcBef>
                <a:spcPct val="50000"/>
              </a:spcBef>
              <a:spcAft>
                <a:spcPct val="0"/>
              </a:spcAft>
              <a:defRPr/>
            </a:pPr>
            <a:r>
              <a:rPr lang="en-GB" sz="2800" b="1" dirty="0">
                <a:solidFill>
                  <a:srgbClr val="FFC000"/>
                </a:solidFill>
                <a:latin typeface="Arial" charset="0"/>
              </a:rPr>
              <a:t>Sunshine Yellow</a:t>
            </a:r>
          </a:p>
        </p:txBody>
      </p:sp>
      <p:sp>
        <p:nvSpPr>
          <p:cNvPr id="14" name="Text Box 12"/>
          <p:cNvSpPr txBox="1">
            <a:spLocks noChangeArrowheads="1"/>
          </p:cNvSpPr>
          <p:nvPr/>
        </p:nvSpPr>
        <p:spPr bwMode="auto">
          <a:xfrm>
            <a:off x="3709988" y="5316538"/>
            <a:ext cx="2571750" cy="519113"/>
          </a:xfrm>
          <a:prstGeom prst="rect">
            <a:avLst/>
          </a:prstGeom>
          <a:noFill/>
          <a:ln w="12700">
            <a:noFill/>
            <a:miter lim="800000"/>
            <a:headEnd/>
            <a:tailEnd/>
          </a:ln>
        </p:spPr>
        <p:txBody>
          <a:bodyPr>
            <a:spAutoFit/>
          </a:bodyPr>
          <a:lstStyle/>
          <a:p>
            <a:pPr fontAlgn="base">
              <a:spcBef>
                <a:spcPct val="50000"/>
              </a:spcBef>
              <a:spcAft>
                <a:spcPct val="0"/>
              </a:spcAft>
              <a:defRPr/>
            </a:pPr>
            <a:r>
              <a:rPr lang="en-GB" sz="2800" b="1" dirty="0">
                <a:solidFill>
                  <a:srgbClr val="F61820"/>
                </a:solidFill>
                <a:latin typeface="Arial" charset="0"/>
              </a:rPr>
              <a:t>Fiery Red</a:t>
            </a:r>
          </a:p>
        </p:txBody>
      </p:sp>
      <p:pic>
        <p:nvPicPr>
          <p:cNvPr id="15" name="Picture 2"/>
          <p:cNvPicPr>
            <a:picLocks noChangeAspect="1" noChangeArrowheads="1"/>
          </p:cNvPicPr>
          <p:nvPr/>
        </p:nvPicPr>
        <p:blipFill>
          <a:blip r:embed="rId3" cstate="print"/>
          <a:srcRect/>
          <a:stretch>
            <a:fillRect/>
          </a:stretch>
        </p:blipFill>
        <p:spPr bwMode="auto">
          <a:xfrm>
            <a:off x="2602193" y="1518280"/>
            <a:ext cx="822046" cy="810584"/>
          </a:xfrm>
          <a:prstGeom prst="rect">
            <a:avLst/>
          </a:prstGeom>
          <a:noFill/>
          <a:ln w="12700">
            <a:noFill/>
            <a:miter lim="800000"/>
            <a:headEnd/>
            <a:tailEnd/>
          </a:ln>
        </p:spPr>
      </p:pic>
      <p:pic>
        <p:nvPicPr>
          <p:cNvPr id="16" name="Picture 4"/>
          <p:cNvPicPr>
            <a:picLocks noChangeAspect="1" noChangeArrowheads="1"/>
          </p:cNvPicPr>
          <p:nvPr/>
        </p:nvPicPr>
        <p:blipFill>
          <a:blip r:embed="rId4" cstate="print"/>
          <a:srcRect/>
          <a:stretch>
            <a:fillRect/>
          </a:stretch>
        </p:blipFill>
        <p:spPr bwMode="auto">
          <a:xfrm>
            <a:off x="2590180" y="2650032"/>
            <a:ext cx="876921" cy="864694"/>
          </a:xfrm>
          <a:prstGeom prst="rect">
            <a:avLst/>
          </a:prstGeom>
          <a:noFill/>
          <a:ln w="12700">
            <a:noFill/>
            <a:miter lim="800000"/>
            <a:headEnd/>
            <a:tailEnd/>
          </a:ln>
        </p:spPr>
      </p:pic>
      <p:pic>
        <p:nvPicPr>
          <p:cNvPr id="17" name="Picture 4"/>
          <p:cNvPicPr>
            <a:picLocks noChangeAspect="1" noChangeArrowheads="1"/>
          </p:cNvPicPr>
          <p:nvPr/>
        </p:nvPicPr>
        <p:blipFill>
          <a:blip r:embed="rId5" cstate="print"/>
          <a:srcRect/>
          <a:stretch>
            <a:fillRect/>
          </a:stretch>
        </p:blipFill>
        <p:spPr bwMode="auto">
          <a:xfrm>
            <a:off x="2603659" y="3957638"/>
            <a:ext cx="898350" cy="885824"/>
          </a:xfrm>
          <a:prstGeom prst="rect">
            <a:avLst/>
          </a:prstGeom>
          <a:noFill/>
          <a:ln w="12700">
            <a:noFill/>
            <a:miter lim="800000"/>
            <a:headEnd/>
            <a:tailEnd/>
          </a:ln>
        </p:spPr>
      </p:pic>
      <p:pic>
        <p:nvPicPr>
          <p:cNvPr id="18" name="Picture 4"/>
          <p:cNvPicPr>
            <a:picLocks noChangeAspect="1" noChangeArrowheads="1"/>
          </p:cNvPicPr>
          <p:nvPr/>
        </p:nvPicPr>
        <p:blipFill>
          <a:blip r:embed="rId6" cstate="print"/>
          <a:srcRect/>
          <a:stretch>
            <a:fillRect/>
          </a:stretch>
        </p:blipFill>
        <p:spPr bwMode="auto">
          <a:xfrm>
            <a:off x="2588637" y="5178497"/>
            <a:ext cx="907039" cy="893690"/>
          </a:xfrm>
          <a:prstGeom prst="rect">
            <a:avLst/>
          </a:prstGeom>
          <a:noFill/>
          <a:ln w="12700">
            <a:noFill/>
            <a:miter lim="800000"/>
            <a:headEnd/>
            <a:tailEnd/>
          </a:ln>
        </p:spPr>
      </p:pic>
    </p:spTree>
    <p:extLst>
      <p:ext uri="{BB962C8B-B14F-4D97-AF65-F5344CB8AC3E}">
        <p14:creationId xmlns:p14="http://schemas.microsoft.com/office/powerpoint/2010/main" val="2268062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4223791" y="1436949"/>
            <a:ext cx="5103183" cy="509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EG - Good Day"/>
          <p:cNvSpPr txBox="1">
            <a:spLocks noChangeArrowheads="1"/>
          </p:cNvSpPr>
          <p:nvPr/>
        </p:nvSpPr>
        <p:spPr bwMode="auto">
          <a:xfrm>
            <a:off x="6742312" y="2348880"/>
            <a:ext cx="1840897" cy="1569660"/>
          </a:xfrm>
          <a:prstGeom prst="rect">
            <a:avLst/>
          </a:prstGeom>
          <a:noFill/>
          <a:ln w="25400">
            <a:noFill/>
            <a:miter lim="800000"/>
            <a:headEnd/>
            <a:tailEnd/>
          </a:ln>
          <a:effectLst/>
        </p:spPr>
        <p:txBody>
          <a:bodyPr wrap="square" anchor="t">
            <a:spAutoFit/>
          </a:bodyPr>
          <a:lstStyle/>
          <a:p>
            <a:pPr algn="l"/>
            <a:r>
              <a:rPr lang="en-GB" sz="1600" b="1" dirty="0">
                <a:solidFill>
                  <a:schemeClr val="bg1"/>
                </a:solidFill>
                <a:latin typeface="Arial" charset="0"/>
                <a:cs typeface="Times New Roman" pitchFamily="18" charset="0"/>
              </a:rPr>
              <a:t>Direct</a:t>
            </a:r>
          </a:p>
          <a:p>
            <a:pPr algn="l"/>
            <a:r>
              <a:rPr lang="en-GB" sz="1600" b="1" dirty="0">
                <a:solidFill>
                  <a:schemeClr val="bg1"/>
                </a:solidFill>
                <a:latin typeface="Arial" charset="0"/>
                <a:cs typeface="Times New Roman" pitchFamily="18" charset="0"/>
              </a:rPr>
              <a:t>Competitive</a:t>
            </a:r>
          </a:p>
          <a:p>
            <a:pPr algn="l"/>
            <a:r>
              <a:rPr lang="en-GB" sz="1600" b="1" dirty="0">
                <a:solidFill>
                  <a:schemeClr val="bg1"/>
                </a:solidFill>
                <a:latin typeface="Arial" charset="0"/>
                <a:cs typeface="Times New Roman" pitchFamily="18" charset="0"/>
              </a:rPr>
              <a:t>Demanding</a:t>
            </a:r>
          </a:p>
          <a:p>
            <a:pPr algn="l"/>
            <a:r>
              <a:rPr lang="en-GB" sz="1600" b="1" dirty="0">
                <a:solidFill>
                  <a:schemeClr val="bg1"/>
                </a:solidFill>
                <a:latin typeface="Arial" charset="0"/>
                <a:cs typeface="Times New Roman" pitchFamily="18" charset="0"/>
              </a:rPr>
              <a:t>Determined</a:t>
            </a:r>
          </a:p>
          <a:p>
            <a:pPr algn="l"/>
            <a:r>
              <a:rPr lang="en-GB" sz="1600" b="1" dirty="0">
                <a:solidFill>
                  <a:schemeClr val="bg1"/>
                </a:solidFill>
                <a:latin typeface="Arial" charset="0"/>
                <a:cs typeface="Times New Roman" pitchFamily="18" charset="0"/>
              </a:rPr>
              <a:t>Strong-willed</a:t>
            </a:r>
          </a:p>
          <a:p>
            <a:pPr algn="l"/>
            <a:r>
              <a:rPr lang="en-GB" sz="1600" b="1" dirty="0">
                <a:solidFill>
                  <a:schemeClr val="bg1"/>
                </a:solidFill>
                <a:latin typeface="Arial" charset="0"/>
                <a:cs typeface="Times New Roman" pitchFamily="18" charset="0"/>
              </a:rPr>
              <a:t>Action-oriented</a:t>
            </a:r>
            <a:endParaRPr lang="en-GB" sz="1600" dirty="0">
              <a:solidFill>
                <a:schemeClr val="bg1"/>
              </a:solidFill>
              <a:latin typeface="Book Antiqua" pitchFamily="18" charset="0"/>
              <a:cs typeface="Times New Roman" pitchFamily="18" charset="0"/>
            </a:endParaRPr>
          </a:p>
        </p:txBody>
      </p:sp>
      <p:sp>
        <p:nvSpPr>
          <p:cNvPr id="6" name="Title 5">
            <a:extLst>
              <a:ext uri="{FF2B5EF4-FFF2-40B4-BE49-F238E27FC236}">
                <a16:creationId xmlns:a16="http://schemas.microsoft.com/office/drawing/2014/main" id="{38E9E9CC-EEA3-4BFB-94BA-C0E6A655F80C}"/>
              </a:ext>
            </a:extLst>
          </p:cNvPr>
          <p:cNvSpPr>
            <a:spLocks noGrp="1"/>
          </p:cNvSpPr>
          <p:nvPr>
            <p:ph type="title" idx="4294967295"/>
          </p:nvPr>
        </p:nvSpPr>
        <p:spPr>
          <a:xfrm>
            <a:off x="695325" y="459208"/>
            <a:ext cx="10801350" cy="1143000"/>
          </a:xfrm>
        </p:spPr>
        <p:txBody>
          <a:bodyPr/>
          <a:lstStyle/>
          <a:p>
            <a:r>
              <a:rPr lang="en-GB" dirty="0"/>
              <a:t>Colour energies on a good day</a:t>
            </a:r>
          </a:p>
        </p:txBody>
      </p:sp>
      <p:sp>
        <p:nvSpPr>
          <p:cNvPr id="7" name="EG - Good Day">
            <a:extLst>
              <a:ext uri="{FF2B5EF4-FFF2-40B4-BE49-F238E27FC236}">
                <a16:creationId xmlns:a16="http://schemas.microsoft.com/office/drawing/2014/main" id="{780539E4-FA6A-3B4D-92C7-1477ED2D4BAC}"/>
              </a:ext>
            </a:extLst>
          </p:cNvPr>
          <p:cNvSpPr txBox="1">
            <a:spLocks noChangeArrowheads="1"/>
          </p:cNvSpPr>
          <p:nvPr/>
        </p:nvSpPr>
        <p:spPr bwMode="auto">
          <a:xfrm>
            <a:off x="4876365" y="3918540"/>
            <a:ext cx="1739427" cy="1569660"/>
          </a:xfrm>
          <a:prstGeom prst="rect">
            <a:avLst/>
          </a:prstGeom>
          <a:noFill/>
          <a:ln w="25400">
            <a:noFill/>
            <a:miter lim="800000"/>
            <a:headEnd/>
            <a:tailEnd/>
          </a:ln>
          <a:effectLst/>
        </p:spPr>
        <p:txBody>
          <a:bodyPr wrap="square" anchor="t">
            <a:spAutoFit/>
          </a:bodyPr>
          <a:lstStyle/>
          <a:p>
            <a:pPr algn="r"/>
            <a:r>
              <a:rPr lang="en-GB" sz="1600" b="1" dirty="0">
                <a:solidFill>
                  <a:schemeClr val="bg1"/>
                </a:solidFill>
                <a:latin typeface="Arial" charset="0"/>
                <a:cs typeface="Times New Roman" pitchFamily="18" charset="0"/>
              </a:rPr>
              <a:t>Empathetic</a:t>
            </a:r>
          </a:p>
          <a:p>
            <a:pPr algn="r"/>
            <a:r>
              <a:rPr lang="en-GB" sz="1600" b="1" dirty="0">
                <a:solidFill>
                  <a:schemeClr val="bg1"/>
                </a:solidFill>
                <a:latin typeface="Arial" charset="0"/>
                <a:cs typeface="Times New Roman" pitchFamily="18" charset="0"/>
              </a:rPr>
              <a:t>Concerned</a:t>
            </a:r>
          </a:p>
          <a:p>
            <a:pPr algn="r"/>
            <a:r>
              <a:rPr lang="en-GB" sz="1600" b="1" dirty="0">
                <a:solidFill>
                  <a:schemeClr val="bg1"/>
                </a:solidFill>
                <a:latin typeface="Arial" charset="0"/>
                <a:cs typeface="Times New Roman" pitchFamily="18" charset="0"/>
              </a:rPr>
              <a:t>Supportive</a:t>
            </a:r>
          </a:p>
          <a:p>
            <a:pPr algn="r"/>
            <a:r>
              <a:rPr lang="en-GB" sz="1600" b="1" dirty="0">
                <a:solidFill>
                  <a:schemeClr val="bg1"/>
                </a:solidFill>
                <a:latin typeface="Arial" charset="0"/>
                <a:cs typeface="Times New Roman" pitchFamily="18" charset="0"/>
              </a:rPr>
              <a:t>Patient</a:t>
            </a:r>
          </a:p>
          <a:p>
            <a:pPr algn="r"/>
            <a:r>
              <a:rPr lang="en-GB" sz="1600" b="1" dirty="0">
                <a:solidFill>
                  <a:schemeClr val="bg1"/>
                </a:solidFill>
                <a:latin typeface="Arial" charset="0"/>
                <a:cs typeface="Times New Roman" pitchFamily="18" charset="0"/>
              </a:rPr>
              <a:t>Relaxed</a:t>
            </a:r>
          </a:p>
          <a:p>
            <a:pPr algn="r"/>
            <a:r>
              <a:rPr lang="en-GB" sz="1600" b="1" dirty="0">
                <a:solidFill>
                  <a:schemeClr val="bg1"/>
                </a:solidFill>
                <a:latin typeface="Arial" charset="0"/>
                <a:cs typeface="Times New Roman" pitchFamily="18" charset="0"/>
              </a:rPr>
              <a:t>Caring</a:t>
            </a:r>
            <a:endParaRPr lang="en-GB" sz="1600" dirty="0">
              <a:solidFill>
                <a:schemeClr val="bg1"/>
              </a:solidFill>
              <a:latin typeface="Book Antiqua" pitchFamily="18" charset="0"/>
              <a:cs typeface="Times New Roman" pitchFamily="18" charset="0"/>
            </a:endParaRPr>
          </a:p>
        </p:txBody>
      </p:sp>
      <p:sp>
        <p:nvSpPr>
          <p:cNvPr id="8" name="EG - Good Day">
            <a:extLst>
              <a:ext uri="{FF2B5EF4-FFF2-40B4-BE49-F238E27FC236}">
                <a16:creationId xmlns:a16="http://schemas.microsoft.com/office/drawing/2014/main" id="{EBB5134A-66C3-004F-91DA-BA47C70CD7F5}"/>
              </a:ext>
            </a:extLst>
          </p:cNvPr>
          <p:cNvSpPr txBox="1">
            <a:spLocks noChangeArrowheads="1"/>
          </p:cNvSpPr>
          <p:nvPr/>
        </p:nvSpPr>
        <p:spPr bwMode="auto">
          <a:xfrm>
            <a:off x="6742312" y="3918540"/>
            <a:ext cx="1984913" cy="1569660"/>
          </a:xfrm>
          <a:prstGeom prst="rect">
            <a:avLst/>
          </a:prstGeom>
          <a:noFill/>
          <a:ln w="25400">
            <a:noFill/>
            <a:miter lim="800000"/>
            <a:headEnd/>
            <a:tailEnd/>
          </a:ln>
          <a:effectLst/>
        </p:spPr>
        <p:txBody>
          <a:bodyPr wrap="square" anchor="t">
            <a:spAutoFit/>
          </a:bodyPr>
          <a:lstStyle/>
          <a:p>
            <a:pPr algn="l"/>
            <a:r>
              <a:rPr lang="en-GB" sz="1600" b="1" dirty="0">
                <a:solidFill>
                  <a:schemeClr val="bg1"/>
                </a:solidFill>
                <a:latin typeface="Arial" charset="0"/>
                <a:cs typeface="Times New Roman" pitchFamily="18" charset="0"/>
              </a:rPr>
              <a:t>Sociable</a:t>
            </a:r>
          </a:p>
          <a:p>
            <a:pPr algn="l"/>
            <a:r>
              <a:rPr lang="en-GB" sz="1600" b="1" dirty="0">
                <a:solidFill>
                  <a:schemeClr val="bg1"/>
                </a:solidFill>
                <a:latin typeface="Arial" charset="0"/>
                <a:cs typeface="Times New Roman" pitchFamily="18" charset="0"/>
              </a:rPr>
              <a:t>Dynamic</a:t>
            </a:r>
          </a:p>
          <a:p>
            <a:pPr algn="l"/>
            <a:r>
              <a:rPr lang="en-GB" sz="1600" b="1" dirty="0">
                <a:solidFill>
                  <a:schemeClr val="bg1"/>
                </a:solidFill>
                <a:latin typeface="Arial" charset="0"/>
                <a:cs typeface="Times New Roman" pitchFamily="18" charset="0"/>
              </a:rPr>
              <a:t>Demonstrative</a:t>
            </a:r>
          </a:p>
          <a:p>
            <a:pPr algn="l"/>
            <a:r>
              <a:rPr lang="en-GB" sz="1600" b="1" dirty="0">
                <a:solidFill>
                  <a:schemeClr val="bg1"/>
                </a:solidFill>
                <a:latin typeface="Arial" charset="0"/>
                <a:cs typeface="Times New Roman" pitchFamily="18" charset="0"/>
              </a:rPr>
              <a:t>Enthusiastic</a:t>
            </a:r>
          </a:p>
          <a:p>
            <a:pPr algn="l"/>
            <a:r>
              <a:rPr lang="en-GB" sz="1600" b="1" dirty="0">
                <a:solidFill>
                  <a:schemeClr val="bg1"/>
                </a:solidFill>
                <a:latin typeface="Arial" charset="0"/>
                <a:cs typeface="Times New Roman" pitchFamily="18" charset="0"/>
              </a:rPr>
              <a:t>Persuasive</a:t>
            </a:r>
          </a:p>
          <a:p>
            <a:pPr algn="l"/>
            <a:r>
              <a:rPr lang="en-GB" sz="1600" b="1" dirty="0">
                <a:solidFill>
                  <a:schemeClr val="bg1"/>
                </a:solidFill>
                <a:latin typeface="Arial" charset="0"/>
                <a:cs typeface="Times New Roman" pitchFamily="18" charset="0"/>
              </a:rPr>
              <a:t>Informal</a:t>
            </a:r>
            <a:endParaRPr lang="en-GB" sz="1600" dirty="0">
              <a:solidFill>
                <a:schemeClr val="bg1"/>
              </a:solidFill>
              <a:latin typeface="Book Antiqua" pitchFamily="18" charset="0"/>
              <a:cs typeface="Times New Roman" pitchFamily="18" charset="0"/>
            </a:endParaRPr>
          </a:p>
        </p:txBody>
      </p:sp>
      <p:sp>
        <p:nvSpPr>
          <p:cNvPr id="9" name="EG - Good Day">
            <a:extLst>
              <a:ext uri="{FF2B5EF4-FFF2-40B4-BE49-F238E27FC236}">
                <a16:creationId xmlns:a16="http://schemas.microsoft.com/office/drawing/2014/main" id="{D789AFCF-3DB2-9A4C-AEBE-E3E14FF1B393}"/>
              </a:ext>
            </a:extLst>
          </p:cNvPr>
          <p:cNvSpPr txBox="1">
            <a:spLocks noChangeArrowheads="1"/>
          </p:cNvSpPr>
          <p:nvPr/>
        </p:nvSpPr>
        <p:spPr bwMode="auto">
          <a:xfrm>
            <a:off x="5056384" y="2348880"/>
            <a:ext cx="1559408" cy="1569660"/>
          </a:xfrm>
          <a:prstGeom prst="rect">
            <a:avLst/>
          </a:prstGeom>
          <a:noFill/>
          <a:ln w="25400">
            <a:noFill/>
            <a:miter lim="800000"/>
            <a:headEnd/>
            <a:tailEnd/>
          </a:ln>
          <a:effectLst/>
        </p:spPr>
        <p:txBody>
          <a:bodyPr wrap="square" anchor="t">
            <a:spAutoFit/>
          </a:bodyPr>
          <a:lstStyle/>
          <a:p>
            <a:pPr algn="r"/>
            <a:r>
              <a:rPr lang="en-GB" sz="1600" b="1" dirty="0">
                <a:solidFill>
                  <a:schemeClr val="bg1"/>
                </a:solidFill>
                <a:latin typeface="Arial" charset="0"/>
                <a:cs typeface="Times New Roman" pitchFamily="18" charset="0"/>
              </a:rPr>
              <a:t>Reflective</a:t>
            </a:r>
          </a:p>
          <a:p>
            <a:pPr algn="r"/>
            <a:r>
              <a:rPr lang="en-GB" sz="1600" b="1" dirty="0">
                <a:solidFill>
                  <a:schemeClr val="bg1"/>
                </a:solidFill>
                <a:latin typeface="Arial" charset="0"/>
                <a:cs typeface="Times New Roman" pitchFamily="18" charset="0"/>
              </a:rPr>
              <a:t>Cautious</a:t>
            </a:r>
          </a:p>
          <a:p>
            <a:pPr algn="r"/>
            <a:r>
              <a:rPr lang="en-GB" sz="1600" b="1" dirty="0">
                <a:solidFill>
                  <a:schemeClr val="bg1"/>
                </a:solidFill>
                <a:latin typeface="Arial" charset="0"/>
                <a:cs typeface="Times New Roman" pitchFamily="18" charset="0"/>
              </a:rPr>
              <a:t>Precise</a:t>
            </a:r>
          </a:p>
          <a:p>
            <a:pPr algn="r"/>
            <a:r>
              <a:rPr lang="en-GB" sz="1600" b="1" dirty="0">
                <a:solidFill>
                  <a:schemeClr val="bg1"/>
                </a:solidFill>
                <a:latin typeface="Arial" charset="0"/>
                <a:cs typeface="Times New Roman" pitchFamily="18" charset="0"/>
              </a:rPr>
              <a:t>Deliberate</a:t>
            </a:r>
          </a:p>
          <a:p>
            <a:pPr algn="r"/>
            <a:r>
              <a:rPr lang="en-GB" sz="1600" b="1" dirty="0">
                <a:solidFill>
                  <a:schemeClr val="bg1"/>
                </a:solidFill>
                <a:latin typeface="Arial" charset="0"/>
                <a:cs typeface="Times New Roman" pitchFamily="18" charset="0"/>
              </a:rPr>
              <a:t>Questioning</a:t>
            </a:r>
          </a:p>
          <a:p>
            <a:pPr algn="r"/>
            <a:r>
              <a:rPr lang="en-GB" sz="1600" b="1" dirty="0">
                <a:solidFill>
                  <a:schemeClr val="bg1"/>
                </a:solidFill>
                <a:latin typeface="Arial" charset="0"/>
                <a:cs typeface="Times New Roman" pitchFamily="18" charset="0"/>
              </a:rPr>
              <a:t>Formal</a:t>
            </a:r>
            <a:endParaRPr lang="en-GB" sz="1600" dirty="0">
              <a:solidFill>
                <a:schemeClr val="bg1"/>
              </a:solidFill>
              <a:latin typeface="Book Antiqua" pitchFamily="18" charset="0"/>
              <a:cs typeface="Times New Roman" pitchFamily="18" charset="0"/>
            </a:endParaRPr>
          </a:p>
        </p:txBody>
      </p:sp>
    </p:spTree>
    <p:extLst>
      <p:ext uri="{BB962C8B-B14F-4D97-AF65-F5344CB8AC3E}">
        <p14:creationId xmlns:p14="http://schemas.microsoft.com/office/powerpoint/2010/main" val="41284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3141D346-1D5E-0A48-98E7-A5EEA8DA32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4223792" y="1484784"/>
            <a:ext cx="5103183" cy="509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EG - Good Day"/>
          <p:cNvSpPr txBox="1">
            <a:spLocks noChangeArrowheads="1"/>
          </p:cNvSpPr>
          <p:nvPr/>
        </p:nvSpPr>
        <p:spPr bwMode="auto">
          <a:xfrm>
            <a:off x="5219245" y="2564903"/>
            <a:ext cx="1379387" cy="1323439"/>
          </a:xfrm>
          <a:prstGeom prst="rect">
            <a:avLst/>
          </a:prstGeom>
          <a:noFill/>
          <a:ln w="25400">
            <a:noFill/>
            <a:miter lim="800000"/>
            <a:headEnd/>
            <a:tailEnd/>
          </a:ln>
          <a:effectLst/>
        </p:spPr>
        <p:txBody>
          <a:bodyPr anchor="t">
            <a:spAutoFit/>
          </a:bodyPr>
          <a:lstStyle/>
          <a:p>
            <a:pPr algn="r"/>
            <a:r>
              <a:rPr lang="en-GB" sz="1600" b="1" dirty="0">
                <a:solidFill>
                  <a:schemeClr val="bg1"/>
                </a:solidFill>
                <a:latin typeface="Arial" charset="0"/>
                <a:cs typeface="Times New Roman" pitchFamily="18" charset="0"/>
              </a:rPr>
              <a:t>Stuffy</a:t>
            </a:r>
          </a:p>
          <a:p>
            <a:pPr algn="r"/>
            <a:r>
              <a:rPr lang="en-GB" sz="1600" b="1" dirty="0">
                <a:solidFill>
                  <a:schemeClr val="bg1"/>
                </a:solidFill>
                <a:latin typeface="Arial" charset="0"/>
                <a:cs typeface="Times New Roman" pitchFamily="18" charset="0"/>
              </a:rPr>
              <a:t>Indecisive</a:t>
            </a:r>
          </a:p>
          <a:p>
            <a:pPr algn="r"/>
            <a:r>
              <a:rPr lang="en-GB" sz="1600" b="1" dirty="0">
                <a:solidFill>
                  <a:schemeClr val="bg1"/>
                </a:solidFill>
                <a:latin typeface="Arial" charset="0"/>
                <a:cs typeface="Times New Roman" pitchFamily="18" charset="0"/>
              </a:rPr>
              <a:t>Suspicious</a:t>
            </a:r>
          </a:p>
          <a:p>
            <a:pPr algn="r"/>
            <a:r>
              <a:rPr lang="en-GB" sz="1600" b="1" dirty="0">
                <a:solidFill>
                  <a:schemeClr val="bg1"/>
                </a:solidFill>
                <a:latin typeface="Arial" charset="0"/>
                <a:cs typeface="Times New Roman" pitchFamily="18" charset="0"/>
              </a:rPr>
              <a:t>Cold</a:t>
            </a:r>
          </a:p>
          <a:p>
            <a:pPr algn="r"/>
            <a:r>
              <a:rPr lang="en-GB" sz="1600" b="1" dirty="0">
                <a:solidFill>
                  <a:schemeClr val="bg1"/>
                </a:solidFill>
                <a:latin typeface="Arial" charset="0"/>
                <a:cs typeface="Times New Roman" pitchFamily="18" charset="0"/>
              </a:rPr>
              <a:t>Reserved</a:t>
            </a:r>
            <a:endParaRPr lang="en-GB" sz="1600" dirty="0">
              <a:solidFill>
                <a:schemeClr val="bg1"/>
              </a:solidFill>
              <a:latin typeface="Book Antiqua" pitchFamily="18" charset="0"/>
              <a:cs typeface="Times New Roman" pitchFamily="18" charset="0"/>
            </a:endParaRPr>
          </a:p>
        </p:txBody>
      </p:sp>
      <p:sp>
        <p:nvSpPr>
          <p:cNvPr id="6" name="Title 5">
            <a:extLst>
              <a:ext uri="{FF2B5EF4-FFF2-40B4-BE49-F238E27FC236}">
                <a16:creationId xmlns:a16="http://schemas.microsoft.com/office/drawing/2014/main" id="{38E9E9CC-EEA3-4BFB-94BA-C0E6A655F80C}"/>
              </a:ext>
            </a:extLst>
          </p:cNvPr>
          <p:cNvSpPr>
            <a:spLocks noGrp="1"/>
          </p:cNvSpPr>
          <p:nvPr>
            <p:ph type="title" idx="4294967295"/>
          </p:nvPr>
        </p:nvSpPr>
        <p:spPr>
          <a:xfrm>
            <a:off x="911424" y="341784"/>
            <a:ext cx="10801350" cy="1143000"/>
          </a:xfrm>
        </p:spPr>
        <p:txBody>
          <a:bodyPr/>
          <a:lstStyle/>
          <a:p>
            <a:r>
              <a:rPr lang="en-GB" dirty="0"/>
              <a:t>Colour energies on a bad day</a:t>
            </a:r>
          </a:p>
        </p:txBody>
      </p:sp>
      <p:sp>
        <p:nvSpPr>
          <p:cNvPr id="5" name="EG - Good Day">
            <a:extLst>
              <a:ext uri="{FF2B5EF4-FFF2-40B4-BE49-F238E27FC236}">
                <a16:creationId xmlns:a16="http://schemas.microsoft.com/office/drawing/2014/main" id="{8C932D5C-888C-423B-B1F4-9AC5D94A237E}"/>
              </a:ext>
            </a:extLst>
          </p:cNvPr>
          <p:cNvSpPr txBox="1">
            <a:spLocks noChangeArrowheads="1"/>
          </p:cNvSpPr>
          <p:nvPr/>
        </p:nvSpPr>
        <p:spPr bwMode="auto">
          <a:xfrm>
            <a:off x="4655839" y="4049777"/>
            <a:ext cx="1942793" cy="1323439"/>
          </a:xfrm>
          <a:prstGeom prst="rect">
            <a:avLst/>
          </a:prstGeom>
          <a:noFill/>
          <a:ln w="25400">
            <a:noFill/>
            <a:miter lim="800000"/>
            <a:headEnd/>
            <a:tailEnd/>
          </a:ln>
          <a:effectLst/>
        </p:spPr>
        <p:txBody>
          <a:bodyPr wrap="square" anchor="t">
            <a:spAutoFit/>
          </a:bodyPr>
          <a:lstStyle/>
          <a:p>
            <a:pPr algn="r"/>
            <a:r>
              <a:rPr lang="en-GB" sz="1600" b="1" dirty="0">
                <a:solidFill>
                  <a:schemeClr val="bg1"/>
                </a:solidFill>
                <a:latin typeface="Arial" charset="0"/>
                <a:cs typeface="Times New Roman" pitchFamily="18" charset="0"/>
              </a:rPr>
              <a:t>Quietly Resistant</a:t>
            </a:r>
          </a:p>
          <a:p>
            <a:pPr algn="r"/>
            <a:r>
              <a:rPr lang="en-GB" sz="1600" b="1" dirty="0">
                <a:solidFill>
                  <a:schemeClr val="bg1"/>
                </a:solidFill>
                <a:latin typeface="Arial" charset="0"/>
                <a:cs typeface="Times New Roman" pitchFamily="18" charset="0"/>
              </a:rPr>
              <a:t>Plodding</a:t>
            </a:r>
          </a:p>
          <a:p>
            <a:pPr algn="r"/>
            <a:r>
              <a:rPr lang="en-GB" sz="1600" b="1" dirty="0">
                <a:solidFill>
                  <a:schemeClr val="bg1"/>
                </a:solidFill>
                <a:latin typeface="Arial" charset="0"/>
                <a:cs typeface="Times New Roman" pitchFamily="18" charset="0"/>
              </a:rPr>
              <a:t>Reliant</a:t>
            </a:r>
          </a:p>
          <a:p>
            <a:pPr algn="r"/>
            <a:r>
              <a:rPr lang="en-GB" sz="1600" b="1" dirty="0">
                <a:solidFill>
                  <a:schemeClr val="bg1"/>
                </a:solidFill>
                <a:latin typeface="Arial" charset="0"/>
                <a:cs typeface="Times New Roman" pitchFamily="18" charset="0"/>
              </a:rPr>
              <a:t>Stubborn</a:t>
            </a:r>
          </a:p>
          <a:p>
            <a:pPr algn="r"/>
            <a:r>
              <a:rPr lang="en-GB" sz="1600" b="1" dirty="0">
                <a:solidFill>
                  <a:schemeClr val="bg1"/>
                </a:solidFill>
                <a:latin typeface="Arial" charset="0"/>
                <a:cs typeface="Times New Roman" pitchFamily="18" charset="0"/>
              </a:rPr>
              <a:t>Defensive</a:t>
            </a:r>
            <a:endParaRPr lang="en-GB" sz="1600" dirty="0">
              <a:solidFill>
                <a:schemeClr val="bg1"/>
              </a:solidFill>
              <a:latin typeface="Book Antiqua" pitchFamily="18" charset="0"/>
              <a:cs typeface="Times New Roman" pitchFamily="18" charset="0"/>
            </a:endParaRPr>
          </a:p>
        </p:txBody>
      </p:sp>
      <p:sp>
        <p:nvSpPr>
          <p:cNvPr id="7" name="EG - Good Day">
            <a:extLst>
              <a:ext uri="{FF2B5EF4-FFF2-40B4-BE49-F238E27FC236}">
                <a16:creationId xmlns:a16="http://schemas.microsoft.com/office/drawing/2014/main" id="{0906A317-5F4A-403C-939F-5BBACEB1F993}"/>
              </a:ext>
            </a:extLst>
          </p:cNvPr>
          <p:cNvSpPr txBox="1">
            <a:spLocks noChangeArrowheads="1"/>
          </p:cNvSpPr>
          <p:nvPr/>
        </p:nvSpPr>
        <p:spPr bwMode="auto">
          <a:xfrm>
            <a:off x="6888088" y="4049777"/>
            <a:ext cx="1379387" cy="1323439"/>
          </a:xfrm>
          <a:prstGeom prst="rect">
            <a:avLst/>
          </a:prstGeom>
          <a:noFill/>
          <a:ln w="25400">
            <a:noFill/>
            <a:miter lim="800000"/>
            <a:headEnd/>
            <a:tailEnd/>
          </a:ln>
          <a:effectLst/>
        </p:spPr>
        <p:txBody>
          <a:bodyPr anchor="t">
            <a:spAutoFit/>
          </a:bodyPr>
          <a:lstStyle/>
          <a:p>
            <a:pPr algn="l"/>
            <a:r>
              <a:rPr lang="en-GB" sz="1600" b="1" dirty="0">
                <a:solidFill>
                  <a:schemeClr val="bg1"/>
                </a:solidFill>
                <a:latin typeface="Arial" charset="0"/>
                <a:cs typeface="Times New Roman" pitchFamily="18" charset="0"/>
              </a:rPr>
              <a:t>Excitable</a:t>
            </a:r>
          </a:p>
          <a:p>
            <a:pPr algn="l"/>
            <a:r>
              <a:rPr lang="en-GB" sz="1600" b="1" dirty="0">
                <a:solidFill>
                  <a:schemeClr val="bg1"/>
                </a:solidFill>
                <a:latin typeface="Arial" charset="0"/>
                <a:cs typeface="Times New Roman" pitchFamily="18" charset="0"/>
              </a:rPr>
              <a:t>Frantic</a:t>
            </a:r>
          </a:p>
          <a:p>
            <a:pPr algn="l"/>
            <a:r>
              <a:rPr lang="en-GB" sz="1600" b="1" dirty="0">
                <a:solidFill>
                  <a:schemeClr val="bg1"/>
                </a:solidFill>
                <a:latin typeface="Arial" charset="0"/>
                <a:cs typeface="Times New Roman" pitchFamily="18" charset="0"/>
              </a:rPr>
              <a:t>Indiscreet</a:t>
            </a:r>
          </a:p>
          <a:p>
            <a:pPr algn="l"/>
            <a:r>
              <a:rPr lang="en-GB" sz="1600" b="1" dirty="0">
                <a:solidFill>
                  <a:schemeClr val="bg1"/>
                </a:solidFill>
                <a:latin typeface="Arial" charset="0"/>
                <a:cs typeface="Times New Roman" pitchFamily="18" charset="0"/>
              </a:rPr>
              <a:t>Flamboyant</a:t>
            </a:r>
          </a:p>
          <a:p>
            <a:pPr algn="l"/>
            <a:r>
              <a:rPr lang="en-GB" sz="1600" b="1" dirty="0">
                <a:solidFill>
                  <a:schemeClr val="bg1"/>
                </a:solidFill>
                <a:latin typeface="Arial" charset="0"/>
                <a:cs typeface="Times New Roman" pitchFamily="18" charset="0"/>
              </a:rPr>
              <a:t>Hasty</a:t>
            </a:r>
            <a:endParaRPr lang="en-GB" sz="1600" dirty="0">
              <a:solidFill>
                <a:schemeClr val="bg1"/>
              </a:solidFill>
              <a:latin typeface="Book Antiqua" pitchFamily="18" charset="0"/>
              <a:cs typeface="Times New Roman" pitchFamily="18" charset="0"/>
            </a:endParaRPr>
          </a:p>
        </p:txBody>
      </p:sp>
      <p:sp>
        <p:nvSpPr>
          <p:cNvPr id="8" name="EG - Good Day">
            <a:extLst>
              <a:ext uri="{FF2B5EF4-FFF2-40B4-BE49-F238E27FC236}">
                <a16:creationId xmlns:a16="http://schemas.microsoft.com/office/drawing/2014/main" id="{D99AE8C6-1852-435B-B73C-5A45A55148F7}"/>
              </a:ext>
            </a:extLst>
          </p:cNvPr>
          <p:cNvSpPr txBox="1">
            <a:spLocks noChangeArrowheads="1"/>
          </p:cNvSpPr>
          <p:nvPr/>
        </p:nvSpPr>
        <p:spPr bwMode="auto">
          <a:xfrm>
            <a:off x="6888088" y="2564904"/>
            <a:ext cx="1584177" cy="1323439"/>
          </a:xfrm>
          <a:prstGeom prst="rect">
            <a:avLst/>
          </a:prstGeom>
          <a:noFill/>
          <a:ln w="25400">
            <a:noFill/>
            <a:miter lim="800000"/>
            <a:headEnd/>
            <a:tailEnd/>
          </a:ln>
          <a:effectLst/>
        </p:spPr>
        <p:txBody>
          <a:bodyPr wrap="square" anchor="t">
            <a:spAutoFit/>
          </a:bodyPr>
          <a:lstStyle/>
          <a:p>
            <a:pPr algn="l"/>
            <a:r>
              <a:rPr lang="en-GB" sz="1600" b="1" dirty="0">
                <a:solidFill>
                  <a:schemeClr val="bg1"/>
                </a:solidFill>
                <a:latin typeface="Arial" charset="0"/>
                <a:cs typeface="Times New Roman" pitchFamily="18" charset="0"/>
              </a:rPr>
              <a:t>Aggressive</a:t>
            </a:r>
          </a:p>
          <a:p>
            <a:pPr algn="l"/>
            <a:r>
              <a:rPr lang="en-GB" sz="1600" b="1" dirty="0">
                <a:solidFill>
                  <a:schemeClr val="bg1"/>
                </a:solidFill>
                <a:latin typeface="Arial" charset="0"/>
                <a:cs typeface="Times New Roman" pitchFamily="18" charset="0"/>
              </a:rPr>
              <a:t>Controlling</a:t>
            </a:r>
          </a:p>
          <a:p>
            <a:pPr algn="l"/>
            <a:r>
              <a:rPr lang="en-GB" sz="1600" b="1" dirty="0">
                <a:solidFill>
                  <a:schemeClr val="bg1"/>
                </a:solidFill>
                <a:latin typeface="Arial" charset="0"/>
                <a:cs typeface="Times New Roman" pitchFamily="18" charset="0"/>
              </a:rPr>
              <a:t>Driving</a:t>
            </a:r>
          </a:p>
          <a:p>
            <a:pPr algn="l"/>
            <a:r>
              <a:rPr lang="en-GB" sz="1600" b="1" dirty="0">
                <a:solidFill>
                  <a:schemeClr val="bg1"/>
                </a:solidFill>
                <a:latin typeface="Arial" charset="0"/>
                <a:cs typeface="Times New Roman" pitchFamily="18" charset="0"/>
              </a:rPr>
              <a:t>Overbearing</a:t>
            </a:r>
          </a:p>
          <a:p>
            <a:pPr algn="l"/>
            <a:r>
              <a:rPr lang="en-GB" sz="1600" b="1" dirty="0">
                <a:solidFill>
                  <a:schemeClr val="bg1"/>
                </a:solidFill>
                <a:latin typeface="Arial" charset="0"/>
                <a:cs typeface="Times New Roman" pitchFamily="18" charset="0"/>
              </a:rPr>
              <a:t>Intolerant</a:t>
            </a:r>
            <a:endParaRPr lang="en-GB" sz="1600" dirty="0">
              <a:solidFill>
                <a:schemeClr val="bg1"/>
              </a:solidFill>
              <a:latin typeface="Book Antiqua" pitchFamily="18" charset="0"/>
              <a:cs typeface="Times New Roman" pitchFamily="18" charset="0"/>
            </a:endParaRPr>
          </a:p>
        </p:txBody>
      </p:sp>
    </p:spTree>
    <p:extLst>
      <p:ext uri="{BB962C8B-B14F-4D97-AF65-F5344CB8AC3E}">
        <p14:creationId xmlns:p14="http://schemas.microsoft.com/office/powerpoint/2010/main" val="249266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3F1834AA-E6CE-A748-84BC-681665F94D2F}"/>
              </a:ext>
            </a:extLst>
          </p:cNvPr>
          <p:cNvSpPr txBox="1">
            <a:spLocks noChangeArrowheads="1"/>
          </p:cNvSpPr>
          <p:nvPr/>
        </p:nvSpPr>
        <p:spPr>
          <a:xfrm>
            <a:off x="646536" y="2352626"/>
            <a:ext cx="6497782" cy="1465262"/>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3750" kern="1200">
                <a:solidFill>
                  <a:schemeClr val="tx1"/>
                </a:solidFill>
                <a:latin typeface="Ubuntu" panose="020B0504030602030204" pitchFamily="34" charset="0"/>
                <a:ea typeface="+mj-ea"/>
                <a:cs typeface="+mj-cs"/>
              </a:defRPr>
            </a:lvl1pPr>
          </a:lstStyle>
          <a:p>
            <a:r>
              <a:rPr lang="en-GB" sz="4400" dirty="0"/>
              <a:t>Colour Energy </a:t>
            </a:r>
          </a:p>
          <a:p>
            <a:r>
              <a:rPr lang="en-GB" sz="4400" dirty="0"/>
              <a:t>Exercise</a:t>
            </a:r>
            <a:endParaRPr lang="en-US" sz="4400" dirty="0"/>
          </a:p>
        </p:txBody>
      </p:sp>
      <p:pic>
        <p:nvPicPr>
          <p:cNvPr id="5" name="Picture 2" descr="S:\Published Materials\Brand Resources\Insights Wheels and Models\001_0001_4Type Wheel_enGB.png">
            <a:extLst>
              <a:ext uri="{FF2B5EF4-FFF2-40B4-BE49-F238E27FC236}">
                <a16:creationId xmlns:a16="http://schemas.microsoft.com/office/drawing/2014/main" id="{2D8E616C-8C58-2A4C-8898-0A4EB82FCA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2144" y="980728"/>
            <a:ext cx="4335974" cy="460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03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3"/>
          <p:cNvSpPr>
            <a:spLocks noGrp="1"/>
          </p:cNvSpPr>
          <p:nvPr>
            <p:ph sz="quarter" idx="13"/>
          </p:nvPr>
        </p:nvSpPr>
        <p:spPr>
          <a:xfrm>
            <a:off x="6738598" y="2015962"/>
            <a:ext cx="5356566" cy="4195928"/>
          </a:xfrm>
        </p:spPr>
        <p:txBody>
          <a:bodyPr rtlCol="0">
            <a:normAutofit/>
          </a:bodyPr>
          <a:lstStyle/>
          <a:p>
            <a:pPr algn="ctr" eaLnBrk="1" fontAlgn="auto" hangingPunct="1">
              <a:buFont typeface="Arial" pitchFamily="34" charset="0"/>
              <a:buNone/>
              <a:defRPr/>
            </a:pPr>
            <a:r>
              <a:rPr lang="en-GB" sz="3000" dirty="0"/>
              <a:t>We each have all four colour energies within us.</a:t>
            </a:r>
          </a:p>
          <a:p>
            <a:pPr algn="ctr" eaLnBrk="1" fontAlgn="auto" hangingPunct="1">
              <a:buFont typeface="Arial" pitchFamily="34" charset="0"/>
              <a:buNone/>
              <a:defRPr/>
            </a:pPr>
            <a:r>
              <a:rPr lang="en-GB" sz="3000" dirty="0"/>
              <a:t>It is the combination of the four energies that creates the unique </a:t>
            </a:r>
            <a:r>
              <a:rPr lang="en-GB" sz="3000" b="1" dirty="0"/>
              <a:t>YOU</a:t>
            </a:r>
            <a:r>
              <a:rPr lang="en-GB" dirty="0">
                <a:solidFill>
                  <a:srgbClr val="0082B7"/>
                </a:solidFill>
              </a:rPr>
              <a:t>.</a:t>
            </a:r>
          </a:p>
        </p:txBody>
      </p:sp>
      <p:sp>
        <p:nvSpPr>
          <p:cNvPr id="5" name="Title 3"/>
          <p:cNvSpPr>
            <a:spLocks noGrp="1"/>
          </p:cNvSpPr>
          <p:nvPr>
            <p:ph type="title" idx="4294967295"/>
          </p:nvPr>
        </p:nvSpPr>
        <p:spPr>
          <a:xfrm>
            <a:off x="852048" y="197068"/>
            <a:ext cx="8101013" cy="1143000"/>
          </a:xfrm>
        </p:spPr>
        <p:txBody>
          <a:bodyPr/>
          <a:lstStyle/>
          <a:p>
            <a:r>
              <a:rPr lang="en-GB" dirty="0"/>
              <a:t>Your Colour Mix</a:t>
            </a:r>
          </a:p>
        </p:txBody>
      </p:sp>
      <p:grpSp>
        <p:nvGrpSpPr>
          <p:cNvPr id="12" name="Group 5"/>
          <p:cNvGrpSpPr>
            <a:grpSpLocks noChangeAspect="1"/>
          </p:cNvGrpSpPr>
          <p:nvPr/>
        </p:nvGrpSpPr>
        <p:grpSpPr bwMode="auto">
          <a:xfrm rot="2700000">
            <a:off x="5190799" y="1433233"/>
            <a:ext cx="755235" cy="1534057"/>
            <a:chOff x="2144" y="654"/>
            <a:chExt cx="1466" cy="2978"/>
          </a:xfrm>
        </p:grpSpPr>
        <p:sp>
          <p:nvSpPr>
            <p:cNvPr id="40" name="Freeform 6"/>
            <p:cNvSpPr>
              <a:spLocks/>
            </p:cNvSpPr>
            <p:nvPr/>
          </p:nvSpPr>
          <p:spPr bwMode="auto">
            <a:xfrm>
              <a:off x="2538" y="2274"/>
              <a:ext cx="676" cy="1358"/>
            </a:xfrm>
            <a:custGeom>
              <a:avLst/>
              <a:gdLst>
                <a:gd name="T0" fmla="*/ 1511726644 w 286"/>
                <a:gd name="T1" fmla="*/ 0 h 575"/>
                <a:gd name="T2" fmla="*/ 1500508429 w 286"/>
                <a:gd name="T3" fmla="*/ 2147483647 h 575"/>
                <a:gd name="T4" fmla="*/ 1128288599 w 286"/>
                <a:gd name="T5" fmla="*/ 2147483647 h 575"/>
                <a:gd name="T6" fmla="*/ 949261217 w 286"/>
                <a:gd name="T7" fmla="*/ 2147483647 h 575"/>
                <a:gd name="T8" fmla="*/ 980517212 w 286"/>
                <a:gd name="T9" fmla="*/ 375738868 h 575"/>
                <a:gd name="T10" fmla="*/ 758519828 w 286"/>
                <a:gd name="T11" fmla="*/ 375738868 h 575"/>
                <a:gd name="T12" fmla="*/ 535938801 w 286"/>
                <a:gd name="T13" fmla="*/ 375738868 h 575"/>
                <a:gd name="T14" fmla="*/ 567419053 w 286"/>
                <a:gd name="T15" fmla="*/ 2147483647 h 575"/>
                <a:gd name="T16" fmla="*/ 388324194 w 286"/>
                <a:gd name="T17" fmla="*/ 2147483647 h 575"/>
                <a:gd name="T18" fmla="*/ 16168547 w 286"/>
                <a:gd name="T19" fmla="*/ 2147483647 h 575"/>
                <a:gd name="T20" fmla="*/ 4745295 w 286"/>
                <a:gd name="T21" fmla="*/ 0 h 5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6" h="575">
                  <a:moveTo>
                    <a:pt x="285" y="0"/>
                  </a:moveTo>
                  <a:cubicBezTo>
                    <a:pt x="285" y="88"/>
                    <a:pt x="286" y="329"/>
                    <a:pt x="283" y="413"/>
                  </a:cubicBezTo>
                  <a:cubicBezTo>
                    <a:pt x="282" y="461"/>
                    <a:pt x="264" y="575"/>
                    <a:pt x="213" y="575"/>
                  </a:cubicBezTo>
                  <a:cubicBezTo>
                    <a:pt x="169" y="575"/>
                    <a:pt x="179" y="455"/>
                    <a:pt x="179" y="413"/>
                  </a:cubicBezTo>
                  <a:cubicBezTo>
                    <a:pt x="179" y="371"/>
                    <a:pt x="185" y="72"/>
                    <a:pt x="185" y="72"/>
                  </a:cubicBezTo>
                  <a:cubicBezTo>
                    <a:pt x="143" y="72"/>
                    <a:pt x="143" y="72"/>
                    <a:pt x="143" y="72"/>
                  </a:cubicBezTo>
                  <a:cubicBezTo>
                    <a:pt x="101" y="72"/>
                    <a:pt x="101" y="72"/>
                    <a:pt x="101" y="72"/>
                  </a:cubicBezTo>
                  <a:cubicBezTo>
                    <a:pt x="101" y="72"/>
                    <a:pt x="107" y="371"/>
                    <a:pt x="107" y="413"/>
                  </a:cubicBezTo>
                  <a:cubicBezTo>
                    <a:pt x="107" y="455"/>
                    <a:pt x="117" y="575"/>
                    <a:pt x="73" y="575"/>
                  </a:cubicBezTo>
                  <a:cubicBezTo>
                    <a:pt x="22" y="575"/>
                    <a:pt x="4" y="461"/>
                    <a:pt x="3" y="413"/>
                  </a:cubicBezTo>
                  <a:cubicBezTo>
                    <a:pt x="0" y="329"/>
                    <a:pt x="1" y="88"/>
                    <a:pt x="1" y="0"/>
                  </a:cubicBezTo>
                </a:path>
              </a:pathLst>
            </a:custGeom>
            <a:solidFill>
              <a:srgbClr val="FFFFFF"/>
            </a:solidFill>
            <a:ln w="19050" cap="flat">
              <a:solidFill>
                <a:srgbClr val="B83636"/>
              </a:solidFill>
              <a:prstDash val="solid"/>
              <a:miter lim="800000"/>
              <a:headEnd/>
              <a:tailEnd/>
            </a:ln>
          </p:spPr>
          <p:txBody>
            <a:bodyPr/>
            <a:lstStyle/>
            <a:p>
              <a:endParaRPr lang="en-CA"/>
            </a:p>
          </p:txBody>
        </p:sp>
        <p:sp>
          <p:nvSpPr>
            <p:cNvPr id="41" name="Freeform 7"/>
            <p:cNvSpPr>
              <a:spLocks/>
            </p:cNvSpPr>
            <p:nvPr/>
          </p:nvSpPr>
          <p:spPr bwMode="auto">
            <a:xfrm>
              <a:off x="2538" y="2274"/>
              <a:ext cx="676" cy="1358"/>
            </a:xfrm>
            <a:custGeom>
              <a:avLst/>
              <a:gdLst>
                <a:gd name="T0" fmla="*/ 1511726644 w 286"/>
                <a:gd name="T1" fmla="*/ 0 h 575"/>
                <a:gd name="T2" fmla="*/ 1500508429 w 286"/>
                <a:gd name="T3" fmla="*/ 2147483647 h 575"/>
                <a:gd name="T4" fmla="*/ 1128288599 w 286"/>
                <a:gd name="T5" fmla="*/ 2147483647 h 575"/>
                <a:gd name="T6" fmla="*/ 949261217 w 286"/>
                <a:gd name="T7" fmla="*/ 2147483647 h 575"/>
                <a:gd name="T8" fmla="*/ 980517212 w 286"/>
                <a:gd name="T9" fmla="*/ 375738868 h 575"/>
                <a:gd name="T10" fmla="*/ 758519828 w 286"/>
                <a:gd name="T11" fmla="*/ 375738868 h 575"/>
                <a:gd name="T12" fmla="*/ 535938801 w 286"/>
                <a:gd name="T13" fmla="*/ 375738868 h 575"/>
                <a:gd name="T14" fmla="*/ 567419053 w 286"/>
                <a:gd name="T15" fmla="*/ 2147483647 h 575"/>
                <a:gd name="T16" fmla="*/ 388324194 w 286"/>
                <a:gd name="T17" fmla="*/ 2147483647 h 575"/>
                <a:gd name="T18" fmla="*/ 16168547 w 286"/>
                <a:gd name="T19" fmla="*/ 2147483647 h 575"/>
                <a:gd name="T20" fmla="*/ 4745295 w 286"/>
                <a:gd name="T21" fmla="*/ 0 h 5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6" h="575">
                  <a:moveTo>
                    <a:pt x="285" y="0"/>
                  </a:moveTo>
                  <a:cubicBezTo>
                    <a:pt x="285" y="88"/>
                    <a:pt x="286" y="329"/>
                    <a:pt x="283" y="413"/>
                  </a:cubicBezTo>
                  <a:cubicBezTo>
                    <a:pt x="282" y="461"/>
                    <a:pt x="264" y="575"/>
                    <a:pt x="213" y="575"/>
                  </a:cubicBezTo>
                  <a:cubicBezTo>
                    <a:pt x="169" y="575"/>
                    <a:pt x="179" y="455"/>
                    <a:pt x="179" y="413"/>
                  </a:cubicBezTo>
                  <a:cubicBezTo>
                    <a:pt x="179" y="371"/>
                    <a:pt x="185" y="72"/>
                    <a:pt x="185" y="72"/>
                  </a:cubicBezTo>
                  <a:cubicBezTo>
                    <a:pt x="143" y="72"/>
                    <a:pt x="143" y="72"/>
                    <a:pt x="143" y="72"/>
                  </a:cubicBezTo>
                  <a:cubicBezTo>
                    <a:pt x="101" y="72"/>
                    <a:pt x="101" y="72"/>
                    <a:pt x="101" y="72"/>
                  </a:cubicBezTo>
                  <a:cubicBezTo>
                    <a:pt x="101" y="72"/>
                    <a:pt x="107" y="371"/>
                    <a:pt x="107" y="413"/>
                  </a:cubicBezTo>
                  <a:cubicBezTo>
                    <a:pt x="107" y="455"/>
                    <a:pt x="117" y="575"/>
                    <a:pt x="73" y="575"/>
                  </a:cubicBezTo>
                  <a:cubicBezTo>
                    <a:pt x="22" y="575"/>
                    <a:pt x="4" y="461"/>
                    <a:pt x="3" y="413"/>
                  </a:cubicBezTo>
                  <a:cubicBezTo>
                    <a:pt x="0" y="329"/>
                    <a:pt x="1" y="88"/>
                    <a:pt x="1" y="0"/>
                  </a:cubicBezTo>
                </a:path>
              </a:pathLst>
            </a:custGeom>
            <a:noFill/>
            <a:ln w="19050" cap="flat">
              <a:solidFill>
                <a:srgbClr val="B83636"/>
              </a:solidFill>
              <a:prstDash val="solid"/>
              <a:miter lim="800000"/>
              <a:headEnd/>
              <a:tailEnd/>
            </a:ln>
          </p:spPr>
          <p:txBody>
            <a:bodyPr/>
            <a:lstStyle/>
            <a:p>
              <a:endParaRPr lang="en-CA"/>
            </a:p>
          </p:txBody>
        </p:sp>
        <p:sp>
          <p:nvSpPr>
            <p:cNvPr id="42" name="Freeform 8"/>
            <p:cNvSpPr>
              <a:spLocks/>
            </p:cNvSpPr>
            <p:nvPr/>
          </p:nvSpPr>
          <p:spPr bwMode="auto">
            <a:xfrm>
              <a:off x="2522" y="1306"/>
              <a:ext cx="708" cy="973"/>
            </a:xfrm>
            <a:custGeom>
              <a:avLst/>
              <a:gdLst>
                <a:gd name="T0" fmla="*/ 1505425875 w 300"/>
                <a:gd name="T1" fmla="*/ 2147483647 h 412"/>
                <a:gd name="T2" fmla="*/ 1547481880 w 300"/>
                <a:gd name="T3" fmla="*/ 1284637052 h 412"/>
                <a:gd name="T4" fmla="*/ 773415920 w 300"/>
                <a:gd name="T5" fmla="*/ 0 h 412"/>
                <a:gd name="T6" fmla="*/ 0 w 300"/>
                <a:gd name="T7" fmla="*/ 1284637052 h 412"/>
                <a:gd name="T8" fmla="*/ 41551701 w 300"/>
                <a:gd name="T9" fmla="*/ 2147483647 h 4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0" h="412">
                  <a:moveTo>
                    <a:pt x="292" y="412"/>
                  </a:moveTo>
                  <a:cubicBezTo>
                    <a:pt x="292" y="404"/>
                    <a:pt x="300" y="346"/>
                    <a:pt x="300" y="246"/>
                  </a:cubicBezTo>
                  <a:cubicBezTo>
                    <a:pt x="300" y="77"/>
                    <a:pt x="260" y="0"/>
                    <a:pt x="150" y="0"/>
                  </a:cubicBezTo>
                  <a:cubicBezTo>
                    <a:pt x="40" y="0"/>
                    <a:pt x="0" y="77"/>
                    <a:pt x="0" y="246"/>
                  </a:cubicBezTo>
                  <a:cubicBezTo>
                    <a:pt x="0" y="346"/>
                    <a:pt x="8" y="404"/>
                    <a:pt x="8" y="412"/>
                  </a:cubicBezTo>
                </a:path>
              </a:pathLst>
            </a:custGeom>
            <a:solidFill>
              <a:srgbClr val="FFFFFF"/>
            </a:solidFill>
            <a:ln w="19050" cap="flat">
              <a:solidFill>
                <a:srgbClr val="B83636"/>
              </a:solidFill>
              <a:prstDash val="solid"/>
              <a:miter lim="800000"/>
              <a:headEnd/>
              <a:tailEnd/>
            </a:ln>
          </p:spPr>
          <p:txBody>
            <a:bodyPr/>
            <a:lstStyle/>
            <a:p>
              <a:endParaRPr lang="en-CA"/>
            </a:p>
          </p:txBody>
        </p:sp>
        <p:sp>
          <p:nvSpPr>
            <p:cNvPr id="43" name="Freeform 9"/>
            <p:cNvSpPr>
              <a:spLocks/>
            </p:cNvSpPr>
            <p:nvPr/>
          </p:nvSpPr>
          <p:spPr bwMode="auto">
            <a:xfrm>
              <a:off x="2522" y="1306"/>
              <a:ext cx="708" cy="973"/>
            </a:xfrm>
            <a:custGeom>
              <a:avLst/>
              <a:gdLst>
                <a:gd name="T0" fmla="*/ 1505425875 w 300"/>
                <a:gd name="T1" fmla="*/ 2147483647 h 412"/>
                <a:gd name="T2" fmla="*/ 1547481880 w 300"/>
                <a:gd name="T3" fmla="*/ 1284637052 h 412"/>
                <a:gd name="T4" fmla="*/ 773415920 w 300"/>
                <a:gd name="T5" fmla="*/ 0 h 412"/>
                <a:gd name="T6" fmla="*/ 0 w 300"/>
                <a:gd name="T7" fmla="*/ 1284637052 h 412"/>
                <a:gd name="T8" fmla="*/ 41551701 w 300"/>
                <a:gd name="T9" fmla="*/ 2147483647 h 4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0" h="412">
                  <a:moveTo>
                    <a:pt x="292" y="412"/>
                  </a:moveTo>
                  <a:cubicBezTo>
                    <a:pt x="292" y="404"/>
                    <a:pt x="300" y="346"/>
                    <a:pt x="300" y="246"/>
                  </a:cubicBezTo>
                  <a:cubicBezTo>
                    <a:pt x="300" y="77"/>
                    <a:pt x="260" y="0"/>
                    <a:pt x="150" y="0"/>
                  </a:cubicBezTo>
                  <a:cubicBezTo>
                    <a:pt x="40" y="0"/>
                    <a:pt x="0" y="77"/>
                    <a:pt x="0" y="246"/>
                  </a:cubicBezTo>
                  <a:cubicBezTo>
                    <a:pt x="0" y="346"/>
                    <a:pt x="8" y="404"/>
                    <a:pt x="8" y="412"/>
                  </a:cubicBezTo>
                </a:path>
              </a:pathLst>
            </a:custGeom>
            <a:noFill/>
            <a:ln w="19050" cap="flat">
              <a:solidFill>
                <a:srgbClr val="B83636"/>
              </a:solidFill>
              <a:prstDash val="solid"/>
              <a:miter lim="800000"/>
              <a:headEnd/>
              <a:tailEnd/>
            </a:ln>
          </p:spPr>
          <p:txBody>
            <a:bodyPr/>
            <a:lstStyle/>
            <a:p>
              <a:endParaRPr lang="en-CA"/>
            </a:p>
          </p:txBody>
        </p:sp>
        <p:sp>
          <p:nvSpPr>
            <p:cNvPr id="44" name="Freeform 10"/>
            <p:cNvSpPr>
              <a:spLocks/>
            </p:cNvSpPr>
            <p:nvPr/>
          </p:nvSpPr>
          <p:spPr bwMode="auto">
            <a:xfrm>
              <a:off x="3162" y="1362"/>
              <a:ext cx="448" cy="919"/>
            </a:xfrm>
            <a:custGeom>
              <a:avLst/>
              <a:gdLst>
                <a:gd name="T0" fmla="*/ 242665769 w 190"/>
                <a:gd name="T1" fmla="*/ 1986829102 h 389"/>
                <a:gd name="T2" fmla="*/ 735529996 w 190"/>
                <a:gd name="T3" fmla="*/ 682754836 h 389"/>
                <a:gd name="T4" fmla="*/ 122353429 w 190"/>
                <a:gd name="T5" fmla="*/ 84842160 h 389"/>
                <a:gd name="T6" fmla="*/ 415368682 w 190"/>
                <a:gd name="T7" fmla="*/ 903051213 h 389"/>
                <a:gd name="T8" fmla="*/ 242665769 w 190"/>
                <a:gd name="T9" fmla="*/ 1986829102 h 3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389">
                  <a:moveTo>
                    <a:pt x="48" y="378"/>
                  </a:moveTo>
                  <a:cubicBezTo>
                    <a:pt x="83" y="389"/>
                    <a:pt x="190" y="199"/>
                    <a:pt x="145" y="130"/>
                  </a:cubicBezTo>
                  <a:cubicBezTo>
                    <a:pt x="100" y="61"/>
                    <a:pt x="48" y="0"/>
                    <a:pt x="24" y="16"/>
                  </a:cubicBezTo>
                  <a:cubicBezTo>
                    <a:pt x="0" y="31"/>
                    <a:pt x="36" y="103"/>
                    <a:pt x="82" y="172"/>
                  </a:cubicBezTo>
                  <a:cubicBezTo>
                    <a:pt x="127" y="241"/>
                    <a:pt x="14" y="367"/>
                    <a:pt x="48" y="378"/>
                  </a:cubicBezTo>
                  <a:close/>
                </a:path>
              </a:pathLst>
            </a:custGeom>
            <a:solidFill>
              <a:srgbClr val="FFFFFF"/>
            </a:solidFill>
            <a:ln w="19050" cap="flat">
              <a:solidFill>
                <a:srgbClr val="B83636"/>
              </a:solidFill>
              <a:prstDash val="solid"/>
              <a:miter lim="800000"/>
              <a:headEnd/>
              <a:tailEnd/>
            </a:ln>
          </p:spPr>
          <p:txBody>
            <a:bodyPr/>
            <a:lstStyle/>
            <a:p>
              <a:endParaRPr lang="en-CA"/>
            </a:p>
          </p:txBody>
        </p:sp>
        <p:sp>
          <p:nvSpPr>
            <p:cNvPr id="45" name="Freeform 11"/>
            <p:cNvSpPr>
              <a:spLocks/>
            </p:cNvSpPr>
            <p:nvPr/>
          </p:nvSpPr>
          <p:spPr bwMode="auto">
            <a:xfrm>
              <a:off x="2144" y="1362"/>
              <a:ext cx="449" cy="919"/>
            </a:xfrm>
            <a:custGeom>
              <a:avLst/>
              <a:gdLst>
                <a:gd name="T0" fmla="*/ 750911840 w 190"/>
                <a:gd name="T1" fmla="*/ 1986829102 h 389"/>
                <a:gd name="T2" fmla="*/ 236626840 w 190"/>
                <a:gd name="T3" fmla="*/ 682754836 h 389"/>
                <a:gd name="T4" fmla="*/ 875947656 w 190"/>
                <a:gd name="T5" fmla="*/ 84842160 h 389"/>
                <a:gd name="T6" fmla="*/ 570497573 w 190"/>
                <a:gd name="T7" fmla="*/ 903051213 h 389"/>
                <a:gd name="T8" fmla="*/ 750911840 w 190"/>
                <a:gd name="T9" fmla="*/ 1986829102 h 3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 h="389">
                  <a:moveTo>
                    <a:pt x="142" y="378"/>
                  </a:moveTo>
                  <a:cubicBezTo>
                    <a:pt x="107" y="389"/>
                    <a:pt x="0" y="199"/>
                    <a:pt x="45" y="130"/>
                  </a:cubicBezTo>
                  <a:cubicBezTo>
                    <a:pt x="91" y="61"/>
                    <a:pt x="142" y="0"/>
                    <a:pt x="166" y="16"/>
                  </a:cubicBezTo>
                  <a:cubicBezTo>
                    <a:pt x="190" y="31"/>
                    <a:pt x="154" y="103"/>
                    <a:pt x="108" y="172"/>
                  </a:cubicBezTo>
                  <a:cubicBezTo>
                    <a:pt x="63" y="241"/>
                    <a:pt x="177" y="367"/>
                    <a:pt x="142" y="378"/>
                  </a:cubicBezTo>
                  <a:close/>
                </a:path>
              </a:pathLst>
            </a:custGeom>
            <a:solidFill>
              <a:srgbClr val="FFFFFF"/>
            </a:solidFill>
            <a:ln w="19050" cap="flat">
              <a:solidFill>
                <a:srgbClr val="B83636"/>
              </a:solidFill>
              <a:prstDash val="solid"/>
              <a:miter lim="800000"/>
              <a:headEnd/>
              <a:tailEnd/>
            </a:ln>
          </p:spPr>
          <p:txBody>
            <a:bodyPr/>
            <a:lstStyle/>
            <a:p>
              <a:endParaRPr lang="en-CA"/>
            </a:p>
          </p:txBody>
        </p:sp>
        <p:sp>
          <p:nvSpPr>
            <p:cNvPr id="46" name="Freeform 12"/>
            <p:cNvSpPr>
              <a:spLocks/>
            </p:cNvSpPr>
            <p:nvPr/>
          </p:nvSpPr>
          <p:spPr bwMode="auto">
            <a:xfrm>
              <a:off x="2593" y="654"/>
              <a:ext cx="677" cy="590"/>
            </a:xfrm>
            <a:custGeom>
              <a:avLst/>
              <a:gdLst>
                <a:gd name="T0" fmla="*/ 614012665 w 287"/>
                <a:gd name="T1" fmla="*/ 1243364700 h 250"/>
                <a:gd name="T2" fmla="*/ 737109450 w 287"/>
                <a:gd name="T3" fmla="*/ 76978466 h 250"/>
                <a:gd name="T4" fmla="*/ 614012665 w 287"/>
                <a:gd name="T5" fmla="*/ 1243364700 h 250"/>
                <a:gd name="T6" fmla="*/ 0 60000 65536"/>
                <a:gd name="T7" fmla="*/ 0 60000 65536"/>
                <a:gd name="T8" fmla="*/ 0 60000 65536"/>
              </a:gdLst>
              <a:ahLst/>
              <a:cxnLst>
                <a:cxn ang="T6">
                  <a:pos x="T0" y="T1"/>
                </a:cxn>
                <a:cxn ang="T7">
                  <a:pos x="T2" y="T3"/>
                </a:cxn>
                <a:cxn ang="T8">
                  <a:pos x="T4" y="T5"/>
                </a:cxn>
              </a:cxnLst>
              <a:rect l="0" t="0" r="r" b="b"/>
              <a:pathLst>
                <a:path w="287" h="250">
                  <a:moveTo>
                    <a:pt x="120" y="241"/>
                  </a:moveTo>
                  <a:cubicBezTo>
                    <a:pt x="202" y="250"/>
                    <a:pt x="287" y="30"/>
                    <a:pt x="144" y="15"/>
                  </a:cubicBezTo>
                  <a:cubicBezTo>
                    <a:pt x="0" y="0"/>
                    <a:pt x="38" y="233"/>
                    <a:pt x="120" y="241"/>
                  </a:cubicBezTo>
                  <a:close/>
                </a:path>
              </a:pathLst>
            </a:custGeom>
            <a:solidFill>
              <a:srgbClr val="FFFFFF"/>
            </a:solidFill>
            <a:ln w="19050" cap="flat">
              <a:solidFill>
                <a:srgbClr val="B83636"/>
              </a:solidFill>
              <a:prstDash val="solid"/>
              <a:miter lim="800000"/>
              <a:headEnd/>
              <a:tailEnd/>
            </a:ln>
          </p:spPr>
          <p:txBody>
            <a:bodyPr/>
            <a:lstStyle/>
            <a:p>
              <a:endParaRPr lang="en-CA"/>
            </a:p>
          </p:txBody>
        </p:sp>
      </p:grpSp>
      <p:pic>
        <p:nvPicPr>
          <p:cNvPr id="13" name="Picture 13"/>
          <p:cNvPicPr>
            <a:picLocks noChangeAspect="1"/>
          </p:cNvPicPr>
          <p:nvPr/>
        </p:nvPicPr>
        <p:blipFill>
          <a:blip r:embed="rId3" cstate="print"/>
          <a:srcRect/>
          <a:stretch>
            <a:fillRect/>
          </a:stretch>
        </p:blipFill>
        <p:spPr bwMode="auto">
          <a:xfrm>
            <a:off x="3108805" y="2357011"/>
            <a:ext cx="2301163" cy="2445231"/>
          </a:xfrm>
          <a:prstGeom prst="rect">
            <a:avLst/>
          </a:prstGeom>
          <a:noFill/>
          <a:ln w="19050">
            <a:noFill/>
            <a:miter lim="800000"/>
            <a:headEnd/>
            <a:tailEnd/>
          </a:ln>
        </p:spPr>
      </p:pic>
      <p:grpSp>
        <p:nvGrpSpPr>
          <p:cNvPr id="14" name="Group 5"/>
          <p:cNvGrpSpPr>
            <a:grpSpLocks noChangeAspect="1"/>
          </p:cNvGrpSpPr>
          <p:nvPr/>
        </p:nvGrpSpPr>
        <p:grpSpPr bwMode="auto">
          <a:xfrm rot="8100000">
            <a:off x="5043383" y="4057410"/>
            <a:ext cx="1053945" cy="1489662"/>
            <a:chOff x="1723" y="1326"/>
            <a:chExt cx="1367" cy="1932"/>
          </a:xfrm>
        </p:grpSpPr>
        <p:sp>
          <p:nvSpPr>
            <p:cNvPr id="33" name="Freeform 6"/>
            <p:cNvSpPr>
              <a:spLocks/>
            </p:cNvSpPr>
            <p:nvPr/>
          </p:nvSpPr>
          <p:spPr bwMode="auto">
            <a:xfrm>
              <a:off x="2193" y="2377"/>
              <a:ext cx="438" cy="881"/>
            </a:xfrm>
            <a:custGeom>
              <a:avLst/>
              <a:gdLst>
                <a:gd name="T0" fmla="*/ 4020934 w 256"/>
                <a:gd name="T1" fmla="*/ 0 h 515"/>
                <a:gd name="T2" fmla="*/ 3995031 w 256"/>
                <a:gd name="T3" fmla="*/ 5826730 h 515"/>
                <a:gd name="T4" fmla="*/ 3013473 w 256"/>
                <a:gd name="T5" fmla="*/ 8105458 h 515"/>
                <a:gd name="T6" fmla="*/ 2527010 w 256"/>
                <a:gd name="T7" fmla="*/ 5826730 h 515"/>
                <a:gd name="T8" fmla="*/ 2622633 w 256"/>
                <a:gd name="T9" fmla="*/ 1021869 h 515"/>
                <a:gd name="T10" fmla="*/ 2023059 w 256"/>
                <a:gd name="T11" fmla="*/ 1021869 h 515"/>
                <a:gd name="T12" fmla="*/ 1440127 w 256"/>
                <a:gd name="T13" fmla="*/ 1021869 h 515"/>
                <a:gd name="T14" fmla="*/ 1515894 w 256"/>
                <a:gd name="T15" fmla="*/ 5826730 h 515"/>
                <a:gd name="T16" fmla="*/ 1040727 w 256"/>
                <a:gd name="T17" fmla="*/ 8105458 h 515"/>
                <a:gd name="T18" fmla="*/ 47138 w 256"/>
                <a:gd name="T19" fmla="*/ 5826730 h 515"/>
                <a:gd name="T20" fmla="*/ 16103 w 256"/>
                <a:gd name="T21" fmla="*/ 0 h 5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6" h="515">
                  <a:moveTo>
                    <a:pt x="255" y="0"/>
                  </a:moveTo>
                  <a:cubicBezTo>
                    <a:pt x="255" y="79"/>
                    <a:pt x="256" y="295"/>
                    <a:pt x="253" y="370"/>
                  </a:cubicBezTo>
                  <a:cubicBezTo>
                    <a:pt x="252" y="413"/>
                    <a:pt x="236" y="515"/>
                    <a:pt x="191" y="515"/>
                  </a:cubicBezTo>
                  <a:cubicBezTo>
                    <a:pt x="151" y="515"/>
                    <a:pt x="160" y="407"/>
                    <a:pt x="160" y="370"/>
                  </a:cubicBezTo>
                  <a:cubicBezTo>
                    <a:pt x="160" y="332"/>
                    <a:pt x="166" y="65"/>
                    <a:pt x="166" y="65"/>
                  </a:cubicBezTo>
                  <a:cubicBezTo>
                    <a:pt x="128" y="65"/>
                    <a:pt x="128" y="65"/>
                    <a:pt x="128" y="65"/>
                  </a:cubicBezTo>
                  <a:cubicBezTo>
                    <a:pt x="91" y="65"/>
                    <a:pt x="91" y="65"/>
                    <a:pt x="91" y="65"/>
                  </a:cubicBezTo>
                  <a:cubicBezTo>
                    <a:pt x="91" y="65"/>
                    <a:pt x="96" y="332"/>
                    <a:pt x="96" y="370"/>
                  </a:cubicBezTo>
                  <a:cubicBezTo>
                    <a:pt x="96" y="407"/>
                    <a:pt x="105" y="515"/>
                    <a:pt x="66" y="515"/>
                  </a:cubicBezTo>
                  <a:cubicBezTo>
                    <a:pt x="20" y="515"/>
                    <a:pt x="4" y="413"/>
                    <a:pt x="3" y="370"/>
                  </a:cubicBezTo>
                  <a:cubicBezTo>
                    <a:pt x="0" y="295"/>
                    <a:pt x="1" y="79"/>
                    <a:pt x="1" y="0"/>
                  </a:cubicBezTo>
                </a:path>
              </a:pathLst>
            </a:custGeom>
            <a:solidFill>
              <a:srgbClr val="FFFFFF"/>
            </a:solidFill>
            <a:ln w="28575" cap="flat">
              <a:solidFill>
                <a:srgbClr val="FFC758"/>
              </a:solidFill>
              <a:prstDash val="solid"/>
              <a:miter lim="800000"/>
              <a:headEnd/>
              <a:tailEnd/>
            </a:ln>
          </p:spPr>
          <p:txBody>
            <a:bodyPr/>
            <a:lstStyle/>
            <a:p>
              <a:endParaRPr lang="en-CA"/>
            </a:p>
          </p:txBody>
        </p:sp>
        <p:sp>
          <p:nvSpPr>
            <p:cNvPr id="34" name="Freeform 7"/>
            <p:cNvSpPr>
              <a:spLocks/>
            </p:cNvSpPr>
            <p:nvPr/>
          </p:nvSpPr>
          <p:spPr bwMode="auto">
            <a:xfrm>
              <a:off x="2193" y="2377"/>
              <a:ext cx="438" cy="881"/>
            </a:xfrm>
            <a:custGeom>
              <a:avLst/>
              <a:gdLst>
                <a:gd name="T0" fmla="*/ 4020934 w 256"/>
                <a:gd name="T1" fmla="*/ 0 h 515"/>
                <a:gd name="T2" fmla="*/ 3995031 w 256"/>
                <a:gd name="T3" fmla="*/ 5826730 h 515"/>
                <a:gd name="T4" fmla="*/ 3013473 w 256"/>
                <a:gd name="T5" fmla="*/ 8105458 h 515"/>
                <a:gd name="T6" fmla="*/ 2527010 w 256"/>
                <a:gd name="T7" fmla="*/ 5826730 h 515"/>
                <a:gd name="T8" fmla="*/ 2622633 w 256"/>
                <a:gd name="T9" fmla="*/ 1021869 h 515"/>
                <a:gd name="T10" fmla="*/ 2023059 w 256"/>
                <a:gd name="T11" fmla="*/ 1021869 h 515"/>
                <a:gd name="T12" fmla="*/ 1440127 w 256"/>
                <a:gd name="T13" fmla="*/ 1021869 h 515"/>
                <a:gd name="T14" fmla="*/ 1515894 w 256"/>
                <a:gd name="T15" fmla="*/ 5826730 h 515"/>
                <a:gd name="T16" fmla="*/ 1040727 w 256"/>
                <a:gd name="T17" fmla="*/ 8105458 h 515"/>
                <a:gd name="T18" fmla="*/ 47138 w 256"/>
                <a:gd name="T19" fmla="*/ 5826730 h 515"/>
                <a:gd name="T20" fmla="*/ 16103 w 256"/>
                <a:gd name="T21" fmla="*/ 0 h 5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6" h="515">
                  <a:moveTo>
                    <a:pt x="255" y="0"/>
                  </a:moveTo>
                  <a:cubicBezTo>
                    <a:pt x="255" y="79"/>
                    <a:pt x="256" y="295"/>
                    <a:pt x="253" y="370"/>
                  </a:cubicBezTo>
                  <a:cubicBezTo>
                    <a:pt x="252" y="413"/>
                    <a:pt x="236" y="515"/>
                    <a:pt x="191" y="515"/>
                  </a:cubicBezTo>
                  <a:cubicBezTo>
                    <a:pt x="151" y="515"/>
                    <a:pt x="160" y="407"/>
                    <a:pt x="160" y="370"/>
                  </a:cubicBezTo>
                  <a:cubicBezTo>
                    <a:pt x="160" y="332"/>
                    <a:pt x="166" y="65"/>
                    <a:pt x="166" y="65"/>
                  </a:cubicBezTo>
                  <a:cubicBezTo>
                    <a:pt x="128" y="65"/>
                    <a:pt x="128" y="65"/>
                    <a:pt x="128" y="65"/>
                  </a:cubicBezTo>
                  <a:cubicBezTo>
                    <a:pt x="91" y="65"/>
                    <a:pt x="91" y="65"/>
                    <a:pt x="91" y="65"/>
                  </a:cubicBezTo>
                  <a:cubicBezTo>
                    <a:pt x="91" y="65"/>
                    <a:pt x="96" y="332"/>
                    <a:pt x="96" y="370"/>
                  </a:cubicBezTo>
                  <a:cubicBezTo>
                    <a:pt x="96" y="407"/>
                    <a:pt x="105" y="515"/>
                    <a:pt x="66" y="515"/>
                  </a:cubicBezTo>
                  <a:cubicBezTo>
                    <a:pt x="20" y="515"/>
                    <a:pt x="4" y="413"/>
                    <a:pt x="3" y="370"/>
                  </a:cubicBezTo>
                  <a:cubicBezTo>
                    <a:pt x="0" y="295"/>
                    <a:pt x="1" y="79"/>
                    <a:pt x="1" y="0"/>
                  </a:cubicBezTo>
                </a:path>
              </a:pathLst>
            </a:custGeom>
            <a:noFill/>
            <a:ln w="28575" cap="flat">
              <a:solidFill>
                <a:srgbClr val="FFC758"/>
              </a:solidFill>
              <a:prstDash val="solid"/>
              <a:miter lim="800000"/>
              <a:headEnd/>
              <a:tailEnd/>
            </a:ln>
          </p:spPr>
          <p:txBody>
            <a:bodyPr/>
            <a:lstStyle/>
            <a:p>
              <a:endParaRPr lang="en-CA"/>
            </a:p>
          </p:txBody>
        </p:sp>
        <p:sp>
          <p:nvSpPr>
            <p:cNvPr id="35" name="Freeform 8"/>
            <p:cNvSpPr>
              <a:spLocks/>
            </p:cNvSpPr>
            <p:nvPr/>
          </p:nvSpPr>
          <p:spPr bwMode="auto">
            <a:xfrm>
              <a:off x="2183" y="1749"/>
              <a:ext cx="459" cy="628"/>
            </a:xfrm>
            <a:custGeom>
              <a:avLst/>
              <a:gdLst>
                <a:gd name="T0" fmla="*/ 4197922 w 268"/>
                <a:gd name="T1" fmla="*/ 5811069 h 367"/>
                <a:gd name="T2" fmla="*/ 4307383 w 268"/>
                <a:gd name="T3" fmla="*/ 3471533 h 367"/>
                <a:gd name="T4" fmla="*/ 2160056 w 268"/>
                <a:gd name="T5" fmla="*/ 0 h 367"/>
                <a:gd name="T6" fmla="*/ 0 w 268"/>
                <a:gd name="T7" fmla="*/ 3471533 h 367"/>
                <a:gd name="T8" fmla="*/ 116021 w 268"/>
                <a:gd name="T9" fmla="*/ 5811069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 h="367">
                  <a:moveTo>
                    <a:pt x="261" y="367"/>
                  </a:moveTo>
                  <a:cubicBezTo>
                    <a:pt x="261" y="360"/>
                    <a:pt x="268" y="308"/>
                    <a:pt x="268" y="219"/>
                  </a:cubicBezTo>
                  <a:cubicBezTo>
                    <a:pt x="268" y="68"/>
                    <a:pt x="233" y="0"/>
                    <a:pt x="134" y="0"/>
                  </a:cubicBezTo>
                  <a:cubicBezTo>
                    <a:pt x="35" y="0"/>
                    <a:pt x="0" y="68"/>
                    <a:pt x="0" y="219"/>
                  </a:cubicBezTo>
                  <a:cubicBezTo>
                    <a:pt x="0" y="308"/>
                    <a:pt x="7" y="360"/>
                    <a:pt x="7" y="367"/>
                  </a:cubicBezTo>
                </a:path>
              </a:pathLst>
            </a:custGeom>
            <a:solidFill>
              <a:srgbClr val="FFFFFF"/>
            </a:solidFill>
            <a:ln w="28575" cap="flat">
              <a:solidFill>
                <a:srgbClr val="FFC758"/>
              </a:solidFill>
              <a:prstDash val="solid"/>
              <a:miter lim="800000"/>
              <a:headEnd/>
              <a:tailEnd/>
            </a:ln>
          </p:spPr>
          <p:txBody>
            <a:bodyPr/>
            <a:lstStyle/>
            <a:p>
              <a:endParaRPr lang="en-CA"/>
            </a:p>
          </p:txBody>
        </p:sp>
        <p:sp>
          <p:nvSpPr>
            <p:cNvPr id="36" name="Freeform 9"/>
            <p:cNvSpPr>
              <a:spLocks/>
            </p:cNvSpPr>
            <p:nvPr/>
          </p:nvSpPr>
          <p:spPr bwMode="auto">
            <a:xfrm>
              <a:off x="2183" y="1749"/>
              <a:ext cx="459" cy="628"/>
            </a:xfrm>
            <a:custGeom>
              <a:avLst/>
              <a:gdLst>
                <a:gd name="T0" fmla="*/ 4197922 w 268"/>
                <a:gd name="T1" fmla="*/ 5811069 h 367"/>
                <a:gd name="T2" fmla="*/ 4307383 w 268"/>
                <a:gd name="T3" fmla="*/ 3471533 h 367"/>
                <a:gd name="T4" fmla="*/ 2160056 w 268"/>
                <a:gd name="T5" fmla="*/ 0 h 367"/>
                <a:gd name="T6" fmla="*/ 0 w 268"/>
                <a:gd name="T7" fmla="*/ 3471533 h 367"/>
                <a:gd name="T8" fmla="*/ 116021 w 268"/>
                <a:gd name="T9" fmla="*/ 5811069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 h="367">
                  <a:moveTo>
                    <a:pt x="261" y="367"/>
                  </a:moveTo>
                  <a:cubicBezTo>
                    <a:pt x="261" y="360"/>
                    <a:pt x="268" y="308"/>
                    <a:pt x="268" y="219"/>
                  </a:cubicBezTo>
                  <a:cubicBezTo>
                    <a:pt x="268" y="68"/>
                    <a:pt x="233" y="0"/>
                    <a:pt x="134" y="0"/>
                  </a:cubicBezTo>
                  <a:cubicBezTo>
                    <a:pt x="35" y="0"/>
                    <a:pt x="0" y="68"/>
                    <a:pt x="0" y="219"/>
                  </a:cubicBezTo>
                  <a:cubicBezTo>
                    <a:pt x="0" y="308"/>
                    <a:pt x="7" y="360"/>
                    <a:pt x="7" y="367"/>
                  </a:cubicBezTo>
                </a:path>
              </a:pathLst>
            </a:custGeom>
            <a:noFill/>
            <a:ln w="28575" cap="flat">
              <a:solidFill>
                <a:srgbClr val="FFC758"/>
              </a:solidFill>
              <a:prstDash val="solid"/>
              <a:miter lim="800000"/>
              <a:headEnd/>
              <a:tailEnd/>
            </a:ln>
          </p:spPr>
          <p:txBody>
            <a:bodyPr/>
            <a:lstStyle/>
            <a:p>
              <a:endParaRPr lang="en-CA"/>
            </a:p>
          </p:txBody>
        </p:sp>
        <p:sp>
          <p:nvSpPr>
            <p:cNvPr id="37" name="Freeform 10"/>
            <p:cNvSpPr>
              <a:spLocks/>
            </p:cNvSpPr>
            <p:nvPr/>
          </p:nvSpPr>
          <p:spPr bwMode="auto">
            <a:xfrm>
              <a:off x="2604" y="1365"/>
              <a:ext cx="486" cy="545"/>
            </a:xfrm>
            <a:custGeom>
              <a:avLst/>
              <a:gdLst>
                <a:gd name="T0" fmla="*/ 4100113 w 284"/>
                <a:gd name="T1" fmla="*/ 343670 h 318"/>
                <a:gd name="T2" fmla="*/ 1396466 w 284"/>
                <a:gd name="T3" fmla="*/ 2753556 h 318"/>
                <a:gd name="T4" fmla="*/ 303151 w 284"/>
                <a:gd name="T5" fmla="*/ 4896254 h 318"/>
                <a:gd name="T6" fmla="*/ 2200072 w 284"/>
                <a:gd name="T7" fmla="*/ 3468822 h 318"/>
                <a:gd name="T8" fmla="*/ 4100113 w 284"/>
                <a:gd name="T9" fmla="*/ 343670 h 3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318">
                  <a:moveTo>
                    <a:pt x="259" y="21"/>
                  </a:moveTo>
                  <a:cubicBezTo>
                    <a:pt x="234" y="0"/>
                    <a:pt x="136" y="113"/>
                    <a:pt x="88" y="169"/>
                  </a:cubicBezTo>
                  <a:cubicBezTo>
                    <a:pt x="40" y="226"/>
                    <a:pt x="0" y="285"/>
                    <a:pt x="19" y="301"/>
                  </a:cubicBezTo>
                  <a:cubicBezTo>
                    <a:pt x="39" y="318"/>
                    <a:pt x="91" y="269"/>
                    <a:pt x="139" y="213"/>
                  </a:cubicBezTo>
                  <a:cubicBezTo>
                    <a:pt x="187" y="157"/>
                    <a:pt x="284" y="42"/>
                    <a:pt x="259" y="21"/>
                  </a:cubicBezTo>
                  <a:close/>
                </a:path>
              </a:pathLst>
            </a:custGeom>
            <a:solidFill>
              <a:srgbClr val="FFFFFF"/>
            </a:solidFill>
            <a:ln w="28575" cap="flat">
              <a:solidFill>
                <a:srgbClr val="FFC758"/>
              </a:solidFill>
              <a:prstDash val="solid"/>
              <a:miter lim="800000"/>
              <a:headEnd/>
              <a:tailEnd/>
            </a:ln>
          </p:spPr>
          <p:txBody>
            <a:bodyPr/>
            <a:lstStyle/>
            <a:p>
              <a:endParaRPr lang="en-CA"/>
            </a:p>
          </p:txBody>
        </p:sp>
        <p:sp>
          <p:nvSpPr>
            <p:cNvPr id="38" name="Freeform 11"/>
            <p:cNvSpPr>
              <a:spLocks/>
            </p:cNvSpPr>
            <p:nvPr/>
          </p:nvSpPr>
          <p:spPr bwMode="auto">
            <a:xfrm>
              <a:off x="1723" y="1771"/>
              <a:ext cx="504" cy="527"/>
            </a:xfrm>
            <a:custGeom>
              <a:avLst/>
              <a:gdLst>
                <a:gd name="T0" fmla="*/ 351965 w 295"/>
                <a:gd name="T1" fmla="*/ 4516667 h 308"/>
                <a:gd name="T2" fmla="*/ 2341247 w 295"/>
                <a:gd name="T3" fmla="*/ 1579056 h 308"/>
                <a:gd name="T4" fmla="*/ 4247507 w 295"/>
                <a:gd name="T5" fmla="*/ 271244 h 308"/>
                <a:gd name="T6" fmla="*/ 3086021 w 295"/>
                <a:gd name="T7" fmla="*/ 2307759 h 308"/>
                <a:gd name="T8" fmla="*/ 351965 w 295"/>
                <a:gd name="T9" fmla="*/ 4516667 h 3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5" h="308">
                  <a:moveTo>
                    <a:pt x="23" y="286"/>
                  </a:moveTo>
                  <a:cubicBezTo>
                    <a:pt x="0" y="263"/>
                    <a:pt x="101" y="153"/>
                    <a:pt x="152" y="100"/>
                  </a:cubicBezTo>
                  <a:cubicBezTo>
                    <a:pt x="203" y="46"/>
                    <a:pt x="257" y="0"/>
                    <a:pt x="276" y="17"/>
                  </a:cubicBezTo>
                  <a:cubicBezTo>
                    <a:pt x="295" y="35"/>
                    <a:pt x="252" y="92"/>
                    <a:pt x="201" y="146"/>
                  </a:cubicBezTo>
                  <a:cubicBezTo>
                    <a:pt x="150" y="200"/>
                    <a:pt x="47" y="308"/>
                    <a:pt x="23" y="286"/>
                  </a:cubicBezTo>
                  <a:close/>
                </a:path>
              </a:pathLst>
            </a:custGeom>
            <a:solidFill>
              <a:srgbClr val="FFFFFF"/>
            </a:solidFill>
            <a:ln w="28575" cap="flat">
              <a:solidFill>
                <a:srgbClr val="FFC758"/>
              </a:solidFill>
              <a:prstDash val="solid"/>
              <a:miter lim="800000"/>
              <a:headEnd/>
              <a:tailEnd/>
            </a:ln>
          </p:spPr>
          <p:txBody>
            <a:bodyPr/>
            <a:lstStyle/>
            <a:p>
              <a:endParaRPr lang="en-CA"/>
            </a:p>
          </p:txBody>
        </p:sp>
        <p:sp>
          <p:nvSpPr>
            <p:cNvPr id="39" name="Freeform 12"/>
            <p:cNvSpPr>
              <a:spLocks/>
            </p:cNvSpPr>
            <p:nvPr/>
          </p:nvSpPr>
          <p:spPr bwMode="auto">
            <a:xfrm>
              <a:off x="2154" y="1326"/>
              <a:ext cx="441" cy="383"/>
            </a:xfrm>
            <a:custGeom>
              <a:avLst/>
              <a:gdLst>
                <a:gd name="T0" fmla="*/ 2342563 w 258"/>
                <a:gd name="T1" fmla="*/ 3367793 h 224"/>
                <a:gd name="T2" fmla="*/ 2006277 w 258"/>
                <a:gd name="T3" fmla="*/ 219090 h 224"/>
                <a:gd name="T4" fmla="*/ 2342563 w 258"/>
                <a:gd name="T5" fmla="*/ 3367793 h 224"/>
                <a:gd name="T6" fmla="*/ 0 60000 65536"/>
                <a:gd name="T7" fmla="*/ 0 60000 65536"/>
                <a:gd name="T8" fmla="*/ 0 60000 65536"/>
              </a:gdLst>
              <a:ahLst/>
              <a:cxnLst>
                <a:cxn ang="T6">
                  <a:pos x="T0" y="T1"/>
                </a:cxn>
                <a:cxn ang="T7">
                  <a:pos x="T2" y="T3"/>
                </a:cxn>
                <a:cxn ang="T8">
                  <a:pos x="T4" y="T5"/>
                </a:cxn>
              </a:cxnLst>
              <a:rect l="0" t="0" r="r" b="b"/>
              <a:pathLst>
                <a:path w="258" h="224">
                  <a:moveTo>
                    <a:pt x="151" y="216"/>
                  </a:moveTo>
                  <a:cubicBezTo>
                    <a:pt x="225" y="208"/>
                    <a:pt x="258" y="0"/>
                    <a:pt x="129" y="14"/>
                  </a:cubicBezTo>
                  <a:cubicBezTo>
                    <a:pt x="0" y="28"/>
                    <a:pt x="78" y="224"/>
                    <a:pt x="151" y="216"/>
                  </a:cubicBezTo>
                  <a:close/>
                </a:path>
              </a:pathLst>
            </a:custGeom>
            <a:solidFill>
              <a:srgbClr val="FFFFFF"/>
            </a:solidFill>
            <a:ln w="28575" cap="flat">
              <a:solidFill>
                <a:srgbClr val="FFC758"/>
              </a:solidFill>
              <a:prstDash val="solid"/>
              <a:miter lim="800000"/>
              <a:headEnd/>
              <a:tailEnd/>
            </a:ln>
          </p:spPr>
          <p:txBody>
            <a:bodyPr/>
            <a:lstStyle/>
            <a:p>
              <a:endParaRPr lang="en-CA"/>
            </a:p>
          </p:txBody>
        </p:sp>
      </p:grpSp>
      <p:grpSp>
        <p:nvGrpSpPr>
          <p:cNvPr id="15" name="Group 4"/>
          <p:cNvGrpSpPr>
            <a:grpSpLocks noChangeAspect="1"/>
          </p:cNvGrpSpPr>
          <p:nvPr/>
        </p:nvGrpSpPr>
        <p:grpSpPr bwMode="auto">
          <a:xfrm rot="13500000">
            <a:off x="2627286" y="4022547"/>
            <a:ext cx="636108" cy="1550991"/>
            <a:chOff x="3115" y="1079"/>
            <a:chExt cx="609" cy="1485"/>
          </a:xfrm>
          <a:noFill/>
        </p:grpSpPr>
        <p:sp>
          <p:nvSpPr>
            <p:cNvPr id="26" name="Freeform 5"/>
            <p:cNvSpPr>
              <a:spLocks/>
            </p:cNvSpPr>
            <p:nvPr/>
          </p:nvSpPr>
          <p:spPr bwMode="auto">
            <a:xfrm>
              <a:off x="3249" y="1879"/>
              <a:ext cx="341" cy="685"/>
            </a:xfrm>
            <a:custGeom>
              <a:avLst/>
              <a:gdLst>
                <a:gd name="T0" fmla="*/ 6765 w 286"/>
                <a:gd name="T1" fmla="*/ 0 h 575"/>
                <a:gd name="T2" fmla="*/ 6704 w 286"/>
                <a:gd name="T3" fmla="*/ 9651 h 575"/>
                <a:gd name="T4" fmla="*/ 5048 w 286"/>
                <a:gd name="T5" fmla="*/ 13443 h 575"/>
                <a:gd name="T6" fmla="*/ 4234 w 286"/>
                <a:gd name="T7" fmla="*/ 9651 h 575"/>
                <a:gd name="T8" fmla="*/ 4413 w 286"/>
                <a:gd name="T9" fmla="*/ 1685 h 575"/>
                <a:gd name="T10" fmla="*/ 3412 w 286"/>
                <a:gd name="T11" fmla="*/ 1685 h 575"/>
                <a:gd name="T12" fmla="*/ 2400 w 286"/>
                <a:gd name="T13" fmla="*/ 1685 h 575"/>
                <a:gd name="T14" fmla="*/ 2549 w 286"/>
                <a:gd name="T15" fmla="*/ 9651 h 575"/>
                <a:gd name="T16" fmla="*/ 1728 w 286"/>
                <a:gd name="T17" fmla="*/ 13443 h 575"/>
                <a:gd name="T18" fmla="*/ 86 w 286"/>
                <a:gd name="T19" fmla="*/ 9651 h 575"/>
                <a:gd name="T20" fmla="*/ 1 w 286"/>
                <a:gd name="T21" fmla="*/ 0 h 5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6" h="575">
                  <a:moveTo>
                    <a:pt x="285" y="0"/>
                  </a:moveTo>
                  <a:cubicBezTo>
                    <a:pt x="285" y="88"/>
                    <a:pt x="286" y="329"/>
                    <a:pt x="283" y="413"/>
                  </a:cubicBezTo>
                  <a:cubicBezTo>
                    <a:pt x="282" y="461"/>
                    <a:pt x="264" y="575"/>
                    <a:pt x="213" y="575"/>
                  </a:cubicBezTo>
                  <a:cubicBezTo>
                    <a:pt x="169" y="575"/>
                    <a:pt x="179" y="455"/>
                    <a:pt x="179" y="413"/>
                  </a:cubicBezTo>
                  <a:cubicBezTo>
                    <a:pt x="179" y="371"/>
                    <a:pt x="185" y="72"/>
                    <a:pt x="185" y="72"/>
                  </a:cubicBezTo>
                  <a:cubicBezTo>
                    <a:pt x="143" y="72"/>
                    <a:pt x="143" y="72"/>
                    <a:pt x="143" y="72"/>
                  </a:cubicBezTo>
                  <a:cubicBezTo>
                    <a:pt x="101" y="72"/>
                    <a:pt x="101" y="72"/>
                    <a:pt x="101" y="72"/>
                  </a:cubicBezTo>
                  <a:cubicBezTo>
                    <a:pt x="101" y="72"/>
                    <a:pt x="107" y="371"/>
                    <a:pt x="107" y="413"/>
                  </a:cubicBezTo>
                  <a:cubicBezTo>
                    <a:pt x="107" y="455"/>
                    <a:pt x="117" y="575"/>
                    <a:pt x="73" y="575"/>
                  </a:cubicBezTo>
                  <a:cubicBezTo>
                    <a:pt x="22" y="575"/>
                    <a:pt x="4" y="461"/>
                    <a:pt x="3" y="413"/>
                  </a:cubicBezTo>
                  <a:cubicBezTo>
                    <a:pt x="0" y="329"/>
                    <a:pt x="1" y="88"/>
                    <a:pt x="1" y="0"/>
                  </a:cubicBezTo>
                </a:path>
              </a:pathLst>
            </a:custGeom>
            <a:grpFill/>
            <a:ln w="19050" cap="flat">
              <a:solidFill>
                <a:schemeClr val="accent6"/>
              </a:solidFill>
              <a:prstDash val="solid"/>
              <a:miter lim="800000"/>
              <a:headEnd/>
              <a:tailEnd/>
            </a:ln>
          </p:spPr>
          <p:txBody>
            <a:bodyPr/>
            <a:lstStyle/>
            <a:p>
              <a:endParaRPr lang="en-CA"/>
            </a:p>
          </p:txBody>
        </p:sp>
        <p:sp>
          <p:nvSpPr>
            <p:cNvPr id="27" name="Freeform 6"/>
            <p:cNvSpPr>
              <a:spLocks/>
            </p:cNvSpPr>
            <p:nvPr/>
          </p:nvSpPr>
          <p:spPr bwMode="auto">
            <a:xfrm>
              <a:off x="3249" y="1879"/>
              <a:ext cx="341" cy="685"/>
            </a:xfrm>
            <a:custGeom>
              <a:avLst/>
              <a:gdLst>
                <a:gd name="T0" fmla="*/ 6765 w 286"/>
                <a:gd name="T1" fmla="*/ 0 h 575"/>
                <a:gd name="T2" fmla="*/ 6704 w 286"/>
                <a:gd name="T3" fmla="*/ 9651 h 575"/>
                <a:gd name="T4" fmla="*/ 5048 w 286"/>
                <a:gd name="T5" fmla="*/ 13443 h 575"/>
                <a:gd name="T6" fmla="*/ 4234 w 286"/>
                <a:gd name="T7" fmla="*/ 9651 h 575"/>
                <a:gd name="T8" fmla="*/ 4413 w 286"/>
                <a:gd name="T9" fmla="*/ 1685 h 575"/>
                <a:gd name="T10" fmla="*/ 3412 w 286"/>
                <a:gd name="T11" fmla="*/ 1685 h 575"/>
                <a:gd name="T12" fmla="*/ 2400 w 286"/>
                <a:gd name="T13" fmla="*/ 1685 h 575"/>
                <a:gd name="T14" fmla="*/ 2549 w 286"/>
                <a:gd name="T15" fmla="*/ 9651 h 575"/>
                <a:gd name="T16" fmla="*/ 1728 w 286"/>
                <a:gd name="T17" fmla="*/ 13443 h 575"/>
                <a:gd name="T18" fmla="*/ 86 w 286"/>
                <a:gd name="T19" fmla="*/ 9651 h 575"/>
                <a:gd name="T20" fmla="*/ 1 w 286"/>
                <a:gd name="T21" fmla="*/ 0 h 5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6" h="575">
                  <a:moveTo>
                    <a:pt x="285" y="0"/>
                  </a:moveTo>
                  <a:cubicBezTo>
                    <a:pt x="285" y="88"/>
                    <a:pt x="286" y="329"/>
                    <a:pt x="283" y="413"/>
                  </a:cubicBezTo>
                  <a:cubicBezTo>
                    <a:pt x="282" y="461"/>
                    <a:pt x="264" y="575"/>
                    <a:pt x="213" y="575"/>
                  </a:cubicBezTo>
                  <a:cubicBezTo>
                    <a:pt x="169" y="575"/>
                    <a:pt x="179" y="455"/>
                    <a:pt x="179" y="413"/>
                  </a:cubicBezTo>
                  <a:cubicBezTo>
                    <a:pt x="179" y="371"/>
                    <a:pt x="185" y="72"/>
                    <a:pt x="185" y="72"/>
                  </a:cubicBezTo>
                  <a:cubicBezTo>
                    <a:pt x="143" y="72"/>
                    <a:pt x="143" y="72"/>
                    <a:pt x="143" y="72"/>
                  </a:cubicBezTo>
                  <a:cubicBezTo>
                    <a:pt x="101" y="72"/>
                    <a:pt x="101" y="72"/>
                    <a:pt x="101" y="72"/>
                  </a:cubicBezTo>
                  <a:cubicBezTo>
                    <a:pt x="101" y="72"/>
                    <a:pt x="107" y="371"/>
                    <a:pt x="107" y="413"/>
                  </a:cubicBezTo>
                  <a:cubicBezTo>
                    <a:pt x="107" y="455"/>
                    <a:pt x="117" y="575"/>
                    <a:pt x="73" y="575"/>
                  </a:cubicBezTo>
                  <a:cubicBezTo>
                    <a:pt x="22" y="575"/>
                    <a:pt x="4" y="461"/>
                    <a:pt x="3" y="413"/>
                  </a:cubicBezTo>
                  <a:cubicBezTo>
                    <a:pt x="0" y="329"/>
                    <a:pt x="1" y="88"/>
                    <a:pt x="1" y="0"/>
                  </a:cubicBezTo>
                </a:path>
              </a:pathLst>
            </a:custGeom>
            <a:grpFill/>
            <a:ln w="19050" cap="flat">
              <a:solidFill>
                <a:schemeClr val="accent6"/>
              </a:solidFill>
              <a:prstDash val="solid"/>
              <a:miter lim="800000"/>
              <a:headEnd/>
              <a:tailEnd/>
            </a:ln>
          </p:spPr>
          <p:txBody>
            <a:bodyPr/>
            <a:lstStyle/>
            <a:p>
              <a:endParaRPr lang="en-CA"/>
            </a:p>
          </p:txBody>
        </p:sp>
        <p:sp>
          <p:nvSpPr>
            <p:cNvPr id="28" name="Freeform 7"/>
            <p:cNvSpPr>
              <a:spLocks/>
            </p:cNvSpPr>
            <p:nvPr/>
          </p:nvSpPr>
          <p:spPr bwMode="auto">
            <a:xfrm>
              <a:off x="3241" y="1389"/>
              <a:ext cx="357" cy="490"/>
            </a:xfrm>
            <a:custGeom>
              <a:avLst/>
              <a:gdLst>
                <a:gd name="T0" fmla="*/ 6669 w 300"/>
                <a:gd name="T1" fmla="*/ 9340 h 412"/>
                <a:gd name="T2" fmla="*/ 6872 w 300"/>
                <a:gd name="T3" fmla="*/ 5579 h 412"/>
                <a:gd name="T4" fmla="*/ 3433 w 300"/>
                <a:gd name="T5" fmla="*/ 0 h 412"/>
                <a:gd name="T6" fmla="*/ 0 w 300"/>
                <a:gd name="T7" fmla="*/ 5579 h 412"/>
                <a:gd name="T8" fmla="*/ 201 w 300"/>
                <a:gd name="T9" fmla="*/ 9340 h 4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0" h="412">
                  <a:moveTo>
                    <a:pt x="292" y="412"/>
                  </a:moveTo>
                  <a:cubicBezTo>
                    <a:pt x="292" y="404"/>
                    <a:pt x="300" y="346"/>
                    <a:pt x="300" y="246"/>
                  </a:cubicBezTo>
                  <a:cubicBezTo>
                    <a:pt x="300" y="77"/>
                    <a:pt x="261" y="0"/>
                    <a:pt x="150" y="0"/>
                  </a:cubicBezTo>
                  <a:cubicBezTo>
                    <a:pt x="40" y="0"/>
                    <a:pt x="0" y="77"/>
                    <a:pt x="0" y="246"/>
                  </a:cubicBezTo>
                  <a:cubicBezTo>
                    <a:pt x="0" y="346"/>
                    <a:pt x="8" y="404"/>
                    <a:pt x="8" y="412"/>
                  </a:cubicBezTo>
                </a:path>
              </a:pathLst>
            </a:custGeom>
            <a:grpFill/>
            <a:ln w="19050" cap="flat">
              <a:solidFill>
                <a:schemeClr val="accent6"/>
              </a:solidFill>
              <a:prstDash val="solid"/>
              <a:miter lim="800000"/>
              <a:headEnd/>
              <a:tailEnd/>
            </a:ln>
          </p:spPr>
          <p:txBody>
            <a:bodyPr/>
            <a:lstStyle/>
            <a:p>
              <a:endParaRPr lang="en-CA" dirty="0"/>
            </a:p>
          </p:txBody>
        </p:sp>
        <p:sp>
          <p:nvSpPr>
            <p:cNvPr id="29" name="Freeform 26"/>
            <p:cNvSpPr>
              <a:spLocks/>
            </p:cNvSpPr>
            <p:nvPr/>
          </p:nvSpPr>
          <p:spPr bwMode="auto">
            <a:xfrm>
              <a:off x="3241" y="1389"/>
              <a:ext cx="357" cy="490"/>
            </a:xfrm>
            <a:custGeom>
              <a:avLst/>
              <a:gdLst>
                <a:gd name="T0" fmla="*/ 6669 w 300"/>
                <a:gd name="T1" fmla="*/ 9340 h 412"/>
                <a:gd name="T2" fmla="*/ 6872 w 300"/>
                <a:gd name="T3" fmla="*/ 5579 h 412"/>
                <a:gd name="T4" fmla="*/ 3433 w 300"/>
                <a:gd name="T5" fmla="*/ 0 h 412"/>
                <a:gd name="T6" fmla="*/ 0 w 300"/>
                <a:gd name="T7" fmla="*/ 5579 h 412"/>
                <a:gd name="T8" fmla="*/ 201 w 300"/>
                <a:gd name="T9" fmla="*/ 9340 h 4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0" h="412">
                  <a:moveTo>
                    <a:pt x="292" y="412"/>
                  </a:moveTo>
                  <a:cubicBezTo>
                    <a:pt x="292" y="404"/>
                    <a:pt x="300" y="346"/>
                    <a:pt x="300" y="246"/>
                  </a:cubicBezTo>
                  <a:cubicBezTo>
                    <a:pt x="300" y="77"/>
                    <a:pt x="261" y="0"/>
                    <a:pt x="150" y="0"/>
                  </a:cubicBezTo>
                  <a:cubicBezTo>
                    <a:pt x="40" y="0"/>
                    <a:pt x="0" y="77"/>
                    <a:pt x="0" y="246"/>
                  </a:cubicBezTo>
                  <a:cubicBezTo>
                    <a:pt x="0" y="346"/>
                    <a:pt x="8" y="404"/>
                    <a:pt x="8" y="412"/>
                  </a:cubicBezTo>
                </a:path>
              </a:pathLst>
            </a:custGeom>
            <a:grpFill/>
            <a:ln w="19050" cap="flat">
              <a:solidFill>
                <a:schemeClr val="accent6"/>
              </a:solidFill>
              <a:prstDash val="solid"/>
              <a:miter lim="800000"/>
              <a:headEnd/>
              <a:tailEnd/>
            </a:ln>
          </p:spPr>
          <p:txBody>
            <a:bodyPr/>
            <a:lstStyle/>
            <a:p>
              <a:endParaRPr lang="en-CA"/>
            </a:p>
          </p:txBody>
        </p:sp>
        <p:sp>
          <p:nvSpPr>
            <p:cNvPr id="30" name="Freeform 27"/>
            <p:cNvSpPr>
              <a:spLocks/>
            </p:cNvSpPr>
            <p:nvPr/>
          </p:nvSpPr>
          <p:spPr bwMode="auto">
            <a:xfrm>
              <a:off x="3584" y="1421"/>
              <a:ext cx="140" cy="497"/>
            </a:xfrm>
            <a:custGeom>
              <a:avLst/>
              <a:gdLst>
                <a:gd name="T0" fmla="*/ 1762 w 118"/>
                <a:gd name="T1" fmla="*/ 9694 h 417"/>
                <a:gd name="T2" fmla="*/ 1889 w 118"/>
                <a:gd name="T3" fmla="*/ 3739 h 417"/>
                <a:gd name="T4" fmla="*/ 609 w 118"/>
                <a:gd name="T5" fmla="*/ 102 h 417"/>
                <a:gd name="T6" fmla="*/ 254 w 118"/>
                <a:gd name="T7" fmla="*/ 3975 h 417"/>
                <a:gd name="T8" fmla="*/ 1762 w 118"/>
                <a:gd name="T9" fmla="*/ 9694 h 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417">
                  <a:moveTo>
                    <a:pt x="82" y="412"/>
                  </a:moveTo>
                  <a:cubicBezTo>
                    <a:pt x="118" y="408"/>
                    <a:pt x="98" y="241"/>
                    <a:pt x="87" y="159"/>
                  </a:cubicBezTo>
                  <a:cubicBezTo>
                    <a:pt x="76" y="77"/>
                    <a:pt x="57" y="0"/>
                    <a:pt x="29" y="4"/>
                  </a:cubicBezTo>
                  <a:cubicBezTo>
                    <a:pt x="0" y="7"/>
                    <a:pt x="2" y="87"/>
                    <a:pt x="12" y="169"/>
                  </a:cubicBezTo>
                  <a:cubicBezTo>
                    <a:pt x="23" y="251"/>
                    <a:pt x="46" y="417"/>
                    <a:pt x="82" y="412"/>
                  </a:cubicBezTo>
                  <a:close/>
                </a:path>
              </a:pathLst>
            </a:custGeom>
            <a:grpFill/>
            <a:ln w="19050" cap="flat">
              <a:solidFill>
                <a:schemeClr val="accent6"/>
              </a:solidFill>
              <a:prstDash val="solid"/>
              <a:miter lim="800000"/>
              <a:headEnd/>
              <a:tailEnd/>
            </a:ln>
          </p:spPr>
          <p:txBody>
            <a:bodyPr/>
            <a:lstStyle/>
            <a:p>
              <a:endParaRPr lang="en-CA"/>
            </a:p>
          </p:txBody>
        </p:sp>
        <p:sp>
          <p:nvSpPr>
            <p:cNvPr id="31" name="Freeform 28"/>
            <p:cNvSpPr>
              <a:spLocks/>
            </p:cNvSpPr>
            <p:nvPr/>
          </p:nvSpPr>
          <p:spPr bwMode="auto">
            <a:xfrm>
              <a:off x="3115" y="1421"/>
              <a:ext cx="140" cy="497"/>
            </a:xfrm>
            <a:custGeom>
              <a:avLst/>
              <a:gdLst>
                <a:gd name="T0" fmla="*/ 895 w 117"/>
                <a:gd name="T1" fmla="*/ 9694 h 417"/>
                <a:gd name="T2" fmla="*/ 773 w 117"/>
                <a:gd name="T3" fmla="*/ 3739 h 417"/>
                <a:gd name="T4" fmla="*/ 2245 w 117"/>
                <a:gd name="T5" fmla="*/ 102 h 417"/>
                <a:gd name="T6" fmla="*/ 2676 w 117"/>
                <a:gd name="T7" fmla="*/ 3975 h 417"/>
                <a:gd name="T8" fmla="*/ 895 w 117"/>
                <a:gd name="T9" fmla="*/ 9694 h 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 h="417">
                  <a:moveTo>
                    <a:pt x="36" y="412"/>
                  </a:moveTo>
                  <a:cubicBezTo>
                    <a:pt x="0" y="408"/>
                    <a:pt x="20" y="241"/>
                    <a:pt x="31" y="159"/>
                  </a:cubicBezTo>
                  <a:cubicBezTo>
                    <a:pt x="41" y="77"/>
                    <a:pt x="61" y="0"/>
                    <a:pt x="89" y="4"/>
                  </a:cubicBezTo>
                  <a:cubicBezTo>
                    <a:pt x="117" y="7"/>
                    <a:pt x="116" y="87"/>
                    <a:pt x="105" y="169"/>
                  </a:cubicBezTo>
                  <a:cubicBezTo>
                    <a:pt x="95" y="251"/>
                    <a:pt x="72" y="417"/>
                    <a:pt x="36" y="412"/>
                  </a:cubicBezTo>
                  <a:close/>
                </a:path>
              </a:pathLst>
            </a:custGeom>
            <a:grpFill/>
            <a:ln w="19050" cap="flat">
              <a:solidFill>
                <a:schemeClr val="accent6"/>
              </a:solidFill>
              <a:prstDash val="solid"/>
              <a:miter lim="800000"/>
              <a:headEnd/>
              <a:tailEnd/>
            </a:ln>
          </p:spPr>
          <p:txBody>
            <a:bodyPr/>
            <a:lstStyle/>
            <a:p>
              <a:endParaRPr lang="en-CA"/>
            </a:p>
          </p:txBody>
        </p:sp>
        <p:sp>
          <p:nvSpPr>
            <p:cNvPr id="32" name="Freeform 29"/>
            <p:cNvSpPr>
              <a:spLocks/>
            </p:cNvSpPr>
            <p:nvPr/>
          </p:nvSpPr>
          <p:spPr bwMode="auto">
            <a:xfrm>
              <a:off x="3248" y="1079"/>
              <a:ext cx="344" cy="270"/>
            </a:xfrm>
            <a:custGeom>
              <a:avLst/>
              <a:gdLst>
                <a:gd name="T0" fmla="*/ 3305 w 289"/>
                <a:gd name="T1" fmla="*/ 5154 h 227"/>
                <a:gd name="T2" fmla="*/ 3305 w 289"/>
                <a:gd name="T3" fmla="*/ 0 h 227"/>
                <a:gd name="T4" fmla="*/ 3305 w 289"/>
                <a:gd name="T5" fmla="*/ 5154 h 227"/>
                <a:gd name="T6" fmla="*/ 0 60000 65536"/>
                <a:gd name="T7" fmla="*/ 0 60000 65536"/>
                <a:gd name="T8" fmla="*/ 0 60000 65536"/>
              </a:gdLst>
              <a:ahLst/>
              <a:cxnLst>
                <a:cxn ang="T6">
                  <a:pos x="T0" y="T1"/>
                </a:cxn>
                <a:cxn ang="T7">
                  <a:pos x="T2" y="T3"/>
                </a:cxn>
                <a:cxn ang="T8">
                  <a:pos x="T4" y="T5"/>
                </a:cxn>
              </a:cxnLst>
              <a:rect l="0" t="0" r="r" b="b"/>
              <a:pathLst>
                <a:path w="289" h="227">
                  <a:moveTo>
                    <a:pt x="144" y="227"/>
                  </a:moveTo>
                  <a:cubicBezTo>
                    <a:pt x="227" y="227"/>
                    <a:pt x="289" y="0"/>
                    <a:pt x="144" y="0"/>
                  </a:cubicBezTo>
                  <a:cubicBezTo>
                    <a:pt x="0" y="0"/>
                    <a:pt x="62" y="227"/>
                    <a:pt x="144" y="227"/>
                  </a:cubicBezTo>
                  <a:close/>
                </a:path>
              </a:pathLst>
            </a:custGeom>
            <a:grpFill/>
            <a:ln w="19050" cap="flat">
              <a:solidFill>
                <a:schemeClr val="accent6"/>
              </a:solidFill>
              <a:prstDash val="solid"/>
              <a:miter lim="800000"/>
              <a:headEnd/>
              <a:tailEnd/>
            </a:ln>
          </p:spPr>
          <p:txBody>
            <a:bodyPr/>
            <a:lstStyle/>
            <a:p>
              <a:endParaRPr lang="en-CA"/>
            </a:p>
          </p:txBody>
        </p:sp>
      </p:grpSp>
      <p:grpSp>
        <p:nvGrpSpPr>
          <p:cNvPr id="16" name="Group 21"/>
          <p:cNvGrpSpPr>
            <a:grpSpLocks noChangeAspect="1"/>
          </p:cNvGrpSpPr>
          <p:nvPr/>
        </p:nvGrpSpPr>
        <p:grpSpPr bwMode="auto">
          <a:xfrm rot="18900000">
            <a:off x="2571759" y="1532286"/>
            <a:ext cx="575853" cy="1544147"/>
            <a:chOff x="1967" y="1155"/>
            <a:chExt cx="797" cy="2137"/>
          </a:xfrm>
        </p:grpSpPr>
        <p:sp>
          <p:nvSpPr>
            <p:cNvPr id="17" name="Freeform 22"/>
            <p:cNvSpPr>
              <a:spLocks/>
            </p:cNvSpPr>
            <p:nvPr/>
          </p:nvSpPr>
          <p:spPr bwMode="auto">
            <a:xfrm>
              <a:off x="2160" y="2307"/>
              <a:ext cx="491" cy="985"/>
            </a:xfrm>
            <a:custGeom>
              <a:avLst/>
              <a:gdLst>
                <a:gd name="T0" fmla="*/ 206794 w 344"/>
                <a:gd name="T1" fmla="*/ 0 h 691"/>
                <a:gd name="T2" fmla="*/ 205402 w 344"/>
                <a:gd name="T3" fmla="*/ 292844 h 691"/>
                <a:gd name="T4" fmla="*/ 154714 w 344"/>
                <a:gd name="T5" fmla="*/ 407917 h 691"/>
                <a:gd name="T6" fmla="*/ 129895 w 344"/>
                <a:gd name="T7" fmla="*/ 292844 h 691"/>
                <a:gd name="T8" fmla="*/ 134190 w 344"/>
                <a:gd name="T9" fmla="*/ 51405 h 691"/>
                <a:gd name="T10" fmla="*/ 104206 w 344"/>
                <a:gd name="T11" fmla="*/ 51405 h 691"/>
                <a:gd name="T12" fmla="*/ 73594 w 344"/>
                <a:gd name="T13" fmla="*/ 51405 h 691"/>
                <a:gd name="T14" fmla="*/ 77953 w 344"/>
                <a:gd name="T15" fmla="*/ 292844 h 691"/>
                <a:gd name="T16" fmla="*/ 53466 w 344"/>
                <a:gd name="T17" fmla="*/ 407917 h 691"/>
                <a:gd name="T18" fmla="*/ 2816 w 344"/>
                <a:gd name="T19" fmla="*/ 292844 h 691"/>
                <a:gd name="T20" fmla="*/ 1382 w 344"/>
                <a:gd name="T21" fmla="*/ 0 h 6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4" h="691">
                  <a:moveTo>
                    <a:pt x="342" y="0"/>
                  </a:moveTo>
                  <a:cubicBezTo>
                    <a:pt x="342" y="106"/>
                    <a:pt x="344" y="395"/>
                    <a:pt x="340" y="496"/>
                  </a:cubicBezTo>
                  <a:cubicBezTo>
                    <a:pt x="339" y="554"/>
                    <a:pt x="317" y="691"/>
                    <a:pt x="256" y="691"/>
                  </a:cubicBezTo>
                  <a:cubicBezTo>
                    <a:pt x="203" y="691"/>
                    <a:pt x="215" y="547"/>
                    <a:pt x="215" y="496"/>
                  </a:cubicBezTo>
                  <a:cubicBezTo>
                    <a:pt x="215" y="446"/>
                    <a:pt x="222" y="87"/>
                    <a:pt x="222" y="87"/>
                  </a:cubicBezTo>
                  <a:cubicBezTo>
                    <a:pt x="172" y="87"/>
                    <a:pt x="172" y="87"/>
                    <a:pt x="172" y="87"/>
                  </a:cubicBezTo>
                  <a:cubicBezTo>
                    <a:pt x="122" y="87"/>
                    <a:pt x="122" y="87"/>
                    <a:pt x="122" y="87"/>
                  </a:cubicBezTo>
                  <a:cubicBezTo>
                    <a:pt x="122" y="87"/>
                    <a:pt x="129" y="446"/>
                    <a:pt x="129" y="496"/>
                  </a:cubicBezTo>
                  <a:cubicBezTo>
                    <a:pt x="129" y="547"/>
                    <a:pt x="141" y="691"/>
                    <a:pt x="88" y="691"/>
                  </a:cubicBezTo>
                  <a:cubicBezTo>
                    <a:pt x="27" y="691"/>
                    <a:pt x="5" y="554"/>
                    <a:pt x="4" y="496"/>
                  </a:cubicBezTo>
                  <a:cubicBezTo>
                    <a:pt x="0" y="395"/>
                    <a:pt x="2" y="106"/>
                    <a:pt x="2" y="0"/>
                  </a:cubicBezTo>
                </a:path>
              </a:pathLst>
            </a:custGeom>
            <a:solidFill>
              <a:srgbClr val="FFFFFF"/>
            </a:solidFill>
            <a:ln w="19050" cap="flat">
              <a:solidFill>
                <a:srgbClr val="0082B7"/>
              </a:solidFill>
              <a:prstDash val="solid"/>
              <a:miter lim="800000"/>
              <a:headEnd/>
              <a:tailEnd/>
            </a:ln>
          </p:spPr>
          <p:txBody>
            <a:bodyPr/>
            <a:lstStyle/>
            <a:p>
              <a:endParaRPr lang="en-CA"/>
            </a:p>
          </p:txBody>
        </p:sp>
        <p:sp>
          <p:nvSpPr>
            <p:cNvPr id="18" name="Freeform 23"/>
            <p:cNvSpPr>
              <a:spLocks/>
            </p:cNvSpPr>
            <p:nvPr/>
          </p:nvSpPr>
          <p:spPr bwMode="auto">
            <a:xfrm>
              <a:off x="2160" y="2307"/>
              <a:ext cx="491" cy="985"/>
            </a:xfrm>
            <a:custGeom>
              <a:avLst/>
              <a:gdLst>
                <a:gd name="T0" fmla="*/ 206794 w 344"/>
                <a:gd name="T1" fmla="*/ 0 h 691"/>
                <a:gd name="T2" fmla="*/ 205402 w 344"/>
                <a:gd name="T3" fmla="*/ 292844 h 691"/>
                <a:gd name="T4" fmla="*/ 154714 w 344"/>
                <a:gd name="T5" fmla="*/ 407917 h 691"/>
                <a:gd name="T6" fmla="*/ 129895 w 344"/>
                <a:gd name="T7" fmla="*/ 292844 h 691"/>
                <a:gd name="T8" fmla="*/ 134190 w 344"/>
                <a:gd name="T9" fmla="*/ 51405 h 691"/>
                <a:gd name="T10" fmla="*/ 104206 w 344"/>
                <a:gd name="T11" fmla="*/ 51405 h 691"/>
                <a:gd name="T12" fmla="*/ 73594 w 344"/>
                <a:gd name="T13" fmla="*/ 51405 h 691"/>
                <a:gd name="T14" fmla="*/ 77953 w 344"/>
                <a:gd name="T15" fmla="*/ 292844 h 691"/>
                <a:gd name="T16" fmla="*/ 53466 w 344"/>
                <a:gd name="T17" fmla="*/ 407917 h 691"/>
                <a:gd name="T18" fmla="*/ 2816 w 344"/>
                <a:gd name="T19" fmla="*/ 292844 h 691"/>
                <a:gd name="T20" fmla="*/ 1382 w 344"/>
                <a:gd name="T21" fmla="*/ 0 h 6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4" h="691">
                  <a:moveTo>
                    <a:pt x="342" y="0"/>
                  </a:moveTo>
                  <a:cubicBezTo>
                    <a:pt x="342" y="106"/>
                    <a:pt x="344" y="395"/>
                    <a:pt x="340" y="496"/>
                  </a:cubicBezTo>
                  <a:cubicBezTo>
                    <a:pt x="339" y="554"/>
                    <a:pt x="317" y="691"/>
                    <a:pt x="256" y="691"/>
                  </a:cubicBezTo>
                  <a:cubicBezTo>
                    <a:pt x="203" y="691"/>
                    <a:pt x="215" y="547"/>
                    <a:pt x="215" y="496"/>
                  </a:cubicBezTo>
                  <a:cubicBezTo>
                    <a:pt x="215" y="446"/>
                    <a:pt x="222" y="87"/>
                    <a:pt x="222" y="87"/>
                  </a:cubicBezTo>
                  <a:cubicBezTo>
                    <a:pt x="172" y="87"/>
                    <a:pt x="172" y="87"/>
                    <a:pt x="172" y="87"/>
                  </a:cubicBezTo>
                  <a:cubicBezTo>
                    <a:pt x="122" y="87"/>
                    <a:pt x="122" y="87"/>
                    <a:pt x="122" y="87"/>
                  </a:cubicBezTo>
                  <a:cubicBezTo>
                    <a:pt x="122" y="87"/>
                    <a:pt x="129" y="446"/>
                    <a:pt x="129" y="496"/>
                  </a:cubicBezTo>
                  <a:cubicBezTo>
                    <a:pt x="129" y="547"/>
                    <a:pt x="141" y="691"/>
                    <a:pt x="88" y="691"/>
                  </a:cubicBezTo>
                  <a:cubicBezTo>
                    <a:pt x="27" y="691"/>
                    <a:pt x="5" y="554"/>
                    <a:pt x="4" y="496"/>
                  </a:cubicBezTo>
                  <a:cubicBezTo>
                    <a:pt x="0" y="395"/>
                    <a:pt x="2" y="106"/>
                    <a:pt x="2" y="0"/>
                  </a:cubicBezTo>
                </a:path>
              </a:pathLst>
            </a:custGeom>
            <a:noFill/>
            <a:ln w="19050" cap="flat">
              <a:solidFill>
                <a:srgbClr val="0082B7"/>
              </a:solidFill>
              <a:prstDash val="solid"/>
              <a:miter lim="800000"/>
              <a:headEnd/>
              <a:tailEnd/>
            </a:ln>
          </p:spPr>
          <p:txBody>
            <a:bodyPr/>
            <a:lstStyle/>
            <a:p>
              <a:endParaRPr lang="en-CA"/>
            </a:p>
          </p:txBody>
        </p:sp>
        <p:sp>
          <p:nvSpPr>
            <p:cNvPr id="19" name="Freeform 24"/>
            <p:cNvSpPr>
              <a:spLocks/>
            </p:cNvSpPr>
            <p:nvPr/>
          </p:nvSpPr>
          <p:spPr bwMode="auto">
            <a:xfrm>
              <a:off x="2149" y="1603"/>
              <a:ext cx="514" cy="704"/>
            </a:xfrm>
            <a:custGeom>
              <a:avLst/>
              <a:gdLst>
                <a:gd name="T0" fmla="*/ 212767 w 360"/>
                <a:gd name="T1" fmla="*/ 290223 h 494"/>
                <a:gd name="T2" fmla="*/ 218911 w 360"/>
                <a:gd name="T3" fmla="*/ 173369 h 494"/>
                <a:gd name="T4" fmla="*/ 109418 w 360"/>
                <a:gd name="T5" fmla="*/ 0 h 494"/>
                <a:gd name="T6" fmla="*/ 0 w 360"/>
                <a:gd name="T7" fmla="*/ 173369 h 494"/>
                <a:gd name="T8" fmla="*/ 6015 w 360"/>
                <a:gd name="T9" fmla="*/ 290223 h 4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 h="494">
                  <a:moveTo>
                    <a:pt x="350" y="494"/>
                  </a:moveTo>
                  <a:cubicBezTo>
                    <a:pt x="350" y="485"/>
                    <a:pt x="360" y="415"/>
                    <a:pt x="360" y="295"/>
                  </a:cubicBezTo>
                  <a:cubicBezTo>
                    <a:pt x="360" y="92"/>
                    <a:pt x="313" y="0"/>
                    <a:pt x="180" y="0"/>
                  </a:cubicBezTo>
                  <a:cubicBezTo>
                    <a:pt x="48" y="0"/>
                    <a:pt x="0" y="92"/>
                    <a:pt x="0" y="295"/>
                  </a:cubicBezTo>
                  <a:cubicBezTo>
                    <a:pt x="0" y="415"/>
                    <a:pt x="10" y="485"/>
                    <a:pt x="10" y="494"/>
                  </a:cubicBezTo>
                </a:path>
              </a:pathLst>
            </a:custGeom>
            <a:solidFill>
              <a:srgbClr val="FFFFFF"/>
            </a:solidFill>
            <a:ln w="19050" cap="flat">
              <a:solidFill>
                <a:srgbClr val="0082B7"/>
              </a:solidFill>
              <a:prstDash val="solid"/>
              <a:miter lim="800000"/>
              <a:headEnd/>
              <a:tailEnd/>
            </a:ln>
          </p:spPr>
          <p:txBody>
            <a:bodyPr/>
            <a:lstStyle/>
            <a:p>
              <a:endParaRPr lang="en-CA"/>
            </a:p>
          </p:txBody>
        </p:sp>
        <p:sp>
          <p:nvSpPr>
            <p:cNvPr id="20" name="Freeform 25"/>
            <p:cNvSpPr>
              <a:spLocks/>
            </p:cNvSpPr>
            <p:nvPr/>
          </p:nvSpPr>
          <p:spPr bwMode="auto">
            <a:xfrm>
              <a:off x="2149" y="1603"/>
              <a:ext cx="514" cy="704"/>
            </a:xfrm>
            <a:custGeom>
              <a:avLst/>
              <a:gdLst>
                <a:gd name="T0" fmla="*/ 212767 w 360"/>
                <a:gd name="T1" fmla="*/ 290223 h 494"/>
                <a:gd name="T2" fmla="*/ 218911 w 360"/>
                <a:gd name="T3" fmla="*/ 173369 h 494"/>
                <a:gd name="T4" fmla="*/ 109418 w 360"/>
                <a:gd name="T5" fmla="*/ 0 h 494"/>
                <a:gd name="T6" fmla="*/ 0 w 360"/>
                <a:gd name="T7" fmla="*/ 173369 h 494"/>
                <a:gd name="T8" fmla="*/ 6015 w 360"/>
                <a:gd name="T9" fmla="*/ 290223 h 4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 h="494">
                  <a:moveTo>
                    <a:pt x="350" y="494"/>
                  </a:moveTo>
                  <a:cubicBezTo>
                    <a:pt x="350" y="485"/>
                    <a:pt x="360" y="415"/>
                    <a:pt x="360" y="295"/>
                  </a:cubicBezTo>
                  <a:cubicBezTo>
                    <a:pt x="360" y="92"/>
                    <a:pt x="313" y="0"/>
                    <a:pt x="180" y="0"/>
                  </a:cubicBezTo>
                  <a:cubicBezTo>
                    <a:pt x="48" y="0"/>
                    <a:pt x="0" y="92"/>
                    <a:pt x="0" y="295"/>
                  </a:cubicBezTo>
                  <a:cubicBezTo>
                    <a:pt x="0" y="415"/>
                    <a:pt x="10" y="485"/>
                    <a:pt x="10" y="494"/>
                  </a:cubicBezTo>
                </a:path>
              </a:pathLst>
            </a:custGeom>
            <a:noFill/>
            <a:ln w="19050" cap="flat">
              <a:solidFill>
                <a:srgbClr val="0082B7"/>
              </a:solidFill>
              <a:prstDash val="solid"/>
              <a:miter lim="800000"/>
              <a:headEnd/>
              <a:tailEnd/>
            </a:ln>
          </p:spPr>
          <p:txBody>
            <a:bodyPr/>
            <a:lstStyle/>
            <a:p>
              <a:endParaRPr lang="en-CA"/>
            </a:p>
          </p:txBody>
        </p:sp>
        <p:sp>
          <p:nvSpPr>
            <p:cNvPr id="21" name="Freeform 26"/>
            <p:cNvSpPr>
              <a:spLocks/>
            </p:cNvSpPr>
            <p:nvPr/>
          </p:nvSpPr>
          <p:spPr bwMode="auto">
            <a:xfrm>
              <a:off x="1967" y="1648"/>
              <a:ext cx="202" cy="715"/>
            </a:xfrm>
            <a:custGeom>
              <a:avLst/>
              <a:gdLst>
                <a:gd name="T0" fmla="*/ 28375 w 141"/>
                <a:gd name="T1" fmla="*/ 298617 h 501"/>
                <a:gd name="T2" fmla="*/ 23843 w 141"/>
                <a:gd name="T3" fmla="*/ 115693 h 501"/>
                <a:gd name="T4" fmla="*/ 69104 w 141"/>
                <a:gd name="T5" fmla="*/ 2941 h 501"/>
                <a:gd name="T6" fmla="*/ 82247 w 141"/>
                <a:gd name="T7" fmla="*/ 122579 h 501"/>
                <a:gd name="T8" fmla="*/ 28375 w 141"/>
                <a:gd name="T9" fmla="*/ 298617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501">
                  <a:moveTo>
                    <a:pt x="44" y="495"/>
                  </a:moveTo>
                  <a:cubicBezTo>
                    <a:pt x="0" y="490"/>
                    <a:pt x="25" y="290"/>
                    <a:pt x="37" y="192"/>
                  </a:cubicBezTo>
                  <a:cubicBezTo>
                    <a:pt x="50" y="93"/>
                    <a:pt x="73" y="0"/>
                    <a:pt x="107" y="5"/>
                  </a:cubicBezTo>
                  <a:cubicBezTo>
                    <a:pt x="141" y="9"/>
                    <a:pt x="140" y="105"/>
                    <a:pt x="127" y="203"/>
                  </a:cubicBezTo>
                  <a:cubicBezTo>
                    <a:pt x="114" y="302"/>
                    <a:pt x="87" y="501"/>
                    <a:pt x="44" y="495"/>
                  </a:cubicBezTo>
                  <a:close/>
                </a:path>
              </a:pathLst>
            </a:custGeom>
            <a:solidFill>
              <a:srgbClr val="FFFFFF"/>
            </a:solidFill>
            <a:ln w="19050" cap="flat">
              <a:solidFill>
                <a:srgbClr val="0082B7"/>
              </a:solidFill>
              <a:prstDash val="solid"/>
              <a:miter lim="800000"/>
              <a:headEnd/>
              <a:tailEnd/>
            </a:ln>
          </p:spPr>
          <p:txBody>
            <a:bodyPr/>
            <a:lstStyle/>
            <a:p>
              <a:endParaRPr lang="en-CA"/>
            </a:p>
          </p:txBody>
        </p:sp>
        <p:sp>
          <p:nvSpPr>
            <p:cNvPr id="22" name="Freeform 27"/>
            <p:cNvSpPr>
              <a:spLocks/>
            </p:cNvSpPr>
            <p:nvPr/>
          </p:nvSpPr>
          <p:spPr bwMode="auto">
            <a:xfrm>
              <a:off x="2157" y="1155"/>
              <a:ext cx="497" cy="389"/>
            </a:xfrm>
            <a:custGeom>
              <a:avLst/>
              <a:gdLst>
                <a:gd name="T0" fmla="*/ 106625 w 348"/>
                <a:gd name="T1" fmla="*/ 159907 h 273"/>
                <a:gd name="T2" fmla="*/ 106625 w 348"/>
                <a:gd name="T3" fmla="*/ 0 h 273"/>
                <a:gd name="T4" fmla="*/ 106625 w 348"/>
                <a:gd name="T5" fmla="*/ 159907 h 273"/>
                <a:gd name="T6" fmla="*/ 0 60000 65536"/>
                <a:gd name="T7" fmla="*/ 0 60000 65536"/>
                <a:gd name="T8" fmla="*/ 0 60000 65536"/>
              </a:gdLst>
              <a:ahLst/>
              <a:cxnLst>
                <a:cxn ang="T6">
                  <a:pos x="T0" y="T1"/>
                </a:cxn>
                <a:cxn ang="T7">
                  <a:pos x="T2" y="T3"/>
                </a:cxn>
                <a:cxn ang="T8">
                  <a:pos x="T4" y="T5"/>
                </a:cxn>
              </a:cxnLst>
              <a:rect l="0" t="0" r="r" b="b"/>
              <a:pathLst>
                <a:path w="348" h="273">
                  <a:moveTo>
                    <a:pt x="174" y="273"/>
                  </a:moveTo>
                  <a:cubicBezTo>
                    <a:pt x="273" y="273"/>
                    <a:pt x="348" y="0"/>
                    <a:pt x="174" y="0"/>
                  </a:cubicBezTo>
                  <a:cubicBezTo>
                    <a:pt x="0" y="0"/>
                    <a:pt x="75" y="273"/>
                    <a:pt x="174" y="273"/>
                  </a:cubicBezTo>
                  <a:close/>
                </a:path>
              </a:pathLst>
            </a:custGeom>
            <a:solidFill>
              <a:srgbClr val="FFFFFF"/>
            </a:solidFill>
            <a:ln w="19050" cap="flat">
              <a:solidFill>
                <a:srgbClr val="0082B7"/>
              </a:solidFill>
              <a:prstDash val="solid"/>
              <a:miter lim="800000"/>
              <a:headEnd/>
              <a:tailEnd/>
            </a:ln>
          </p:spPr>
          <p:txBody>
            <a:bodyPr/>
            <a:lstStyle/>
            <a:p>
              <a:endParaRPr lang="en-CA"/>
            </a:p>
          </p:txBody>
        </p:sp>
        <p:sp>
          <p:nvSpPr>
            <p:cNvPr id="23" name="Line 28"/>
            <p:cNvSpPr>
              <a:spLocks noChangeShapeType="1"/>
            </p:cNvSpPr>
            <p:nvPr/>
          </p:nvSpPr>
          <p:spPr bwMode="auto">
            <a:xfrm>
              <a:off x="2628" y="1717"/>
              <a:ext cx="0" cy="0"/>
            </a:xfrm>
            <a:prstGeom prst="line">
              <a:avLst/>
            </a:prstGeom>
            <a:noFill/>
            <a:ln w="19050">
              <a:solidFill>
                <a:srgbClr val="0082B7"/>
              </a:solidFill>
              <a:miter lim="800000"/>
              <a:headEnd/>
              <a:tailEnd/>
            </a:ln>
          </p:spPr>
          <p:txBody>
            <a:bodyPr/>
            <a:lstStyle/>
            <a:p>
              <a:endParaRPr lang="en-CA"/>
            </a:p>
          </p:txBody>
        </p:sp>
        <p:sp>
          <p:nvSpPr>
            <p:cNvPr id="24" name="Freeform 29"/>
            <p:cNvSpPr>
              <a:spLocks/>
            </p:cNvSpPr>
            <p:nvPr/>
          </p:nvSpPr>
          <p:spPr bwMode="auto">
            <a:xfrm>
              <a:off x="2617" y="1640"/>
              <a:ext cx="147" cy="453"/>
            </a:xfrm>
            <a:custGeom>
              <a:avLst/>
              <a:gdLst>
                <a:gd name="T0" fmla="*/ 4825 w 103"/>
                <a:gd name="T1" fmla="*/ 31711 h 318"/>
                <a:gd name="T2" fmla="*/ 24108 w 103"/>
                <a:gd name="T3" fmla="*/ 2664 h 318"/>
                <a:gd name="T4" fmla="*/ 45654 w 103"/>
                <a:gd name="T5" fmla="*/ 164658 h 318"/>
                <a:gd name="T6" fmla="*/ 4825 w 103"/>
                <a:gd name="T7" fmla="*/ 122165 h 318"/>
                <a:gd name="T8" fmla="*/ 4825 w 103"/>
                <a:gd name="T9" fmla="*/ 31711 h 3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318">
                  <a:moveTo>
                    <a:pt x="8" y="54"/>
                  </a:moveTo>
                  <a:cubicBezTo>
                    <a:pt x="15" y="11"/>
                    <a:pt x="28" y="0"/>
                    <a:pt x="40" y="4"/>
                  </a:cubicBezTo>
                  <a:cubicBezTo>
                    <a:pt x="71" y="4"/>
                    <a:pt x="103" y="246"/>
                    <a:pt x="76" y="282"/>
                  </a:cubicBezTo>
                  <a:cubicBezTo>
                    <a:pt x="76" y="282"/>
                    <a:pt x="16" y="318"/>
                    <a:pt x="8" y="209"/>
                  </a:cubicBezTo>
                  <a:cubicBezTo>
                    <a:pt x="0" y="99"/>
                    <a:pt x="3" y="77"/>
                    <a:pt x="8" y="54"/>
                  </a:cubicBezTo>
                  <a:close/>
                </a:path>
              </a:pathLst>
            </a:custGeom>
            <a:solidFill>
              <a:srgbClr val="FFFFFF"/>
            </a:solidFill>
            <a:ln w="19050" cap="flat">
              <a:solidFill>
                <a:srgbClr val="0082B7"/>
              </a:solidFill>
              <a:prstDash val="solid"/>
              <a:miter lim="800000"/>
              <a:headEnd/>
              <a:tailEnd/>
            </a:ln>
          </p:spPr>
          <p:txBody>
            <a:bodyPr/>
            <a:lstStyle/>
            <a:p>
              <a:endParaRPr lang="en-CA"/>
            </a:p>
          </p:txBody>
        </p:sp>
        <p:sp>
          <p:nvSpPr>
            <p:cNvPr id="25" name="Freeform 30"/>
            <p:cNvSpPr>
              <a:spLocks/>
            </p:cNvSpPr>
            <p:nvPr/>
          </p:nvSpPr>
          <p:spPr bwMode="auto">
            <a:xfrm>
              <a:off x="2339" y="1447"/>
              <a:ext cx="412" cy="639"/>
            </a:xfrm>
            <a:custGeom>
              <a:avLst/>
              <a:gdLst>
                <a:gd name="T0" fmla="*/ 21206 w 289"/>
                <a:gd name="T1" fmla="*/ 11531 h 448"/>
                <a:gd name="T2" fmla="*/ 79115 w 289"/>
                <a:gd name="T3" fmla="*/ 173369 h 448"/>
                <a:gd name="T4" fmla="*/ 154000 w 289"/>
                <a:gd name="T5" fmla="*/ 258098 h 448"/>
                <a:gd name="T6" fmla="*/ 123897 w 289"/>
                <a:gd name="T7" fmla="*/ 148548 h 448"/>
                <a:gd name="T8" fmla="*/ 21206 w 289"/>
                <a:gd name="T9" fmla="*/ 11531 h 4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8">
                  <a:moveTo>
                    <a:pt x="36" y="19"/>
                  </a:moveTo>
                  <a:cubicBezTo>
                    <a:pt x="0" y="39"/>
                    <a:pt x="89" y="208"/>
                    <a:pt x="134" y="290"/>
                  </a:cubicBezTo>
                  <a:cubicBezTo>
                    <a:pt x="179" y="373"/>
                    <a:pt x="231" y="448"/>
                    <a:pt x="260" y="432"/>
                  </a:cubicBezTo>
                  <a:cubicBezTo>
                    <a:pt x="289" y="417"/>
                    <a:pt x="255" y="332"/>
                    <a:pt x="210" y="249"/>
                  </a:cubicBezTo>
                  <a:cubicBezTo>
                    <a:pt x="165" y="166"/>
                    <a:pt x="72" y="0"/>
                    <a:pt x="36" y="19"/>
                  </a:cubicBezTo>
                  <a:close/>
                </a:path>
              </a:pathLst>
            </a:custGeom>
            <a:solidFill>
              <a:srgbClr val="FFFFFF"/>
            </a:solidFill>
            <a:ln w="19050" cap="flat">
              <a:solidFill>
                <a:srgbClr val="0082B7"/>
              </a:solidFill>
              <a:prstDash val="solid"/>
              <a:miter lim="800000"/>
              <a:headEnd/>
              <a:tailEnd/>
            </a:ln>
          </p:spPr>
          <p:txBody>
            <a:bodyPr/>
            <a:lstStyle/>
            <a:p>
              <a:endParaRPr lang="en-CA"/>
            </a:p>
          </p:txBody>
        </p:sp>
      </p:grpSp>
    </p:spTree>
    <p:extLst>
      <p:ext uri="{BB962C8B-B14F-4D97-AF65-F5344CB8AC3E}">
        <p14:creationId xmlns:p14="http://schemas.microsoft.com/office/powerpoint/2010/main" val="203060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39417" y="2276872"/>
            <a:ext cx="5400600" cy="958850"/>
          </a:xfrm>
        </p:spPr>
        <p:txBody>
          <a:bodyPr>
            <a:normAutofit fontScale="90000"/>
          </a:bodyPr>
          <a:lstStyle/>
          <a:p>
            <a:pPr algn="ctr"/>
            <a:r>
              <a:rPr lang="en-GB" dirty="0"/>
              <a:t>Your Insights Discovery Personal Profile</a:t>
            </a:r>
          </a:p>
        </p:txBody>
      </p:sp>
      <p:pic>
        <p:nvPicPr>
          <p:cNvPr id="4" name="Picture 3">
            <a:extLst>
              <a:ext uri="{FF2B5EF4-FFF2-40B4-BE49-F238E27FC236}">
                <a16:creationId xmlns:a16="http://schemas.microsoft.com/office/drawing/2014/main" id="{2EE37956-3829-D045-8C1B-67184973407F}"/>
              </a:ext>
            </a:extLst>
          </p:cNvPr>
          <p:cNvPicPr>
            <a:picLocks noChangeAspect="1" noChangeArrowheads="1"/>
          </p:cNvPicPr>
          <p:nvPr/>
        </p:nvPicPr>
        <p:blipFill>
          <a:blip r:embed="rId3"/>
          <a:srcRect/>
          <a:stretch>
            <a:fillRect/>
          </a:stretch>
        </p:blipFill>
        <p:spPr bwMode="auto">
          <a:xfrm>
            <a:off x="6126021" y="635001"/>
            <a:ext cx="4204228" cy="5217697"/>
          </a:xfrm>
          <a:prstGeom prst="rect">
            <a:avLst/>
          </a:prstGeom>
          <a:noFill/>
          <a:ln w="9525">
            <a:noFill/>
            <a:miter lim="800000"/>
            <a:headEnd/>
            <a:tailEnd/>
          </a:ln>
        </p:spPr>
      </p:pic>
    </p:spTree>
    <p:extLst>
      <p:ext uri="{BB962C8B-B14F-4D97-AF65-F5344CB8AC3E}">
        <p14:creationId xmlns:p14="http://schemas.microsoft.com/office/powerpoint/2010/main" val="1283746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11424" y="1484784"/>
            <a:ext cx="9083675" cy="5922963"/>
          </a:xfrm>
        </p:spPr>
        <p:txBody>
          <a:bodyPr>
            <a:noAutofit/>
          </a:bodyPr>
          <a:lstStyle/>
          <a:p>
            <a:pPr marL="0" indent="0">
              <a:buNone/>
            </a:pPr>
            <a:r>
              <a:rPr lang="en-GB" sz="2600" dirty="0"/>
              <a:t>Dr. Carl Jung was a Swiss doctor and one of the 20th century’s greatest psychologists. He was interested in our nature, specifically:</a:t>
            </a:r>
          </a:p>
          <a:p>
            <a:pPr marL="0" indent="0">
              <a:buNone/>
            </a:pPr>
            <a:endParaRPr lang="en-GB" sz="2600" dirty="0"/>
          </a:p>
          <a:p>
            <a:r>
              <a:rPr lang="en-GB" sz="2200" dirty="0"/>
              <a:t>How we are oriented to our environment</a:t>
            </a:r>
          </a:p>
          <a:p>
            <a:r>
              <a:rPr lang="en-GB" sz="2200" dirty="0"/>
              <a:t>How we make decisions </a:t>
            </a:r>
          </a:p>
          <a:p>
            <a:r>
              <a:rPr lang="en-GB" sz="2200" dirty="0"/>
              <a:t>How we interpret information</a:t>
            </a:r>
          </a:p>
          <a:p>
            <a:pPr marL="0" indent="0">
              <a:buNone/>
            </a:pPr>
            <a:br>
              <a:rPr lang="en-GB" dirty="0">
                <a:solidFill>
                  <a:schemeClr val="bg2">
                    <a:lumMod val="75000"/>
                  </a:schemeClr>
                </a:solidFill>
              </a:rPr>
            </a:br>
            <a:endParaRPr lang="en-GB" sz="2000" dirty="0">
              <a:solidFill>
                <a:schemeClr val="bg2">
                  <a:lumMod val="75000"/>
                </a:schemeClr>
              </a:solidFill>
            </a:endParaRPr>
          </a:p>
        </p:txBody>
      </p:sp>
      <p:sp>
        <p:nvSpPr>
          <p:cNvPr id="4" name="Title 3"/>
          <p:cNvSpPr>
            <a:spLocks noGrp="1"/>
          </p:cNvSpPr>
          <p:nvPr>
            <p:ph type="title" idx="4294967295"/>
          </p:nvPr>
        </p:nvSpPr>
        <p:spPr>
          <a:xfrm>
            <a:off x="904637" y="188640"/>
            <a:ext cx="8101012" cy="1143000"/>
          </a:xfrm>
        </p:spPr>
        <p:txBody>
          <a:bodyPr/>
          <a:lstStyle/>
          <a:p>
            <a:r>
              <a:rPr lang="en-GB" dirty="0"/>
              <a:t>The Jungian Preferences</a:t>
            </a:r>
          </a:p>
        </p:txBody>
      </p:sp>
    </p:spTree>
    <p:extLst>
      <p:ext uri="{BB962C8B-B14F-4D97-AF65-F5344CB8AC3E}">
        <p14:creationId xmlns:p14="http://schemas.microsoft.com/office/powerpoint/2010/main" val="767707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D27F29-87BB-8143-9E66-37CAF2B4565E}"/>
              </a:ext>
            </a:extLst>
          </p:cNvPr>
          <p:cNvSpPr>
            <a:spLocks noGrp="1"/>
          </p:cNvSpPr>
          <p:nvPr>
            <p:ph type="title"/>
          </p:nvPr>
        </p:nvSpPr>
        <p:spPr>
          <a:xfrm>
            <a:off x="838200" y="365127"/>
            <a:ext cx="10515600" cy="1325563"/>
          </a:xfrm>
        </p:spPr>
        <p:txBody>
          <a:bodyPr>
            <a:normAutofit/>
          </a:bodyPr>
          <a:lstStyle/>
          <a:p>
            <a:r>
              <a:rPr lang="en-GB" dirty="0"/>
              <a:t>Jungian Preferences and the Colour Energies </a:t>
            </a:r>
          </a:p>
        </p:txBody>
      </p:sp>
      <p:sp>
        <p:nvSpPr>
          <p:cNvPr id="5" name="Rectangle 4">
            <a:extLst>
              <a:ext uri="{FF2B5EF4-FFF2-40B4-BE49-F238E27FC236}">
                <a16:creationId xmlns:a16="http://schemas.microsoft.com/office/drawing/2014/main" id="{40E20E15-3FC8-594A-B9E0-EB6869D73A60}"/>
              </a:ext>
            </a:extLst>
          </p:cNvPr>
          <p:cNvSpPr/>
          <p:nvPr/>
        </p:nvSpPr>
        <p:spPr>
          <a:xfrm>
            <a:off x="5171047" y="1365093"/>
            <a:ext cx="1800200" cy="729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CA" dirty="0">
              <a:solidFill>
                <a:srgbClr val="FFFFFF"/>
              </a:solidFill>
              <a:latin typeface="Arial"/>
            </a:endParaRPr>
          </a:p>
        </p:txBody>
      </p:sp>
      <p:grpSp>
        <p:nvGrpSpPr>
          <p:cNvPr id="6" name="Group 5">
            <a:extLst>
              <a:ext uri="{FF2B5EF4-FFF2-40B4-BE49-F238E27FC236}">
                <a16:creationId xmlns:a16="http://schemas.microsoft.com/office/drawing/2014/main" id="{8E4193D1-567A-7045-AB35-899C955558EF}"/>
              </a:ext>
            </a:extLst>
          </p:cNvPr>
          <p:cNvGrpSpPr/>
          <p:nvPr/>
        </p:nvGrpSpPr>
        <p:grpSpPr>
          <a:xfrm>
            <a:off x="4648200" y="2486968"/>
            <a:ext cx="2844800" cy="177800"/>
            <a:chOff x="3124200" y="2585244"/>
            <a:chExt cx="2844800" cy="177800"/>
          </a:xfrm>
        </p:grpSpPr>
        <p:cxnSp>
          <p:nvCxnSpPr>
            <p:cNvPr id="7" name="Straight Arrow Connector 6">
              <a:extLst>
                <a:ext uri="{FF2B5EF4-FFF2-40B4-BE49-F238E27FC236}">
                  <a16:creationId xmlns:a16="http://schemas.microsoft.com/office/drawing/2014/main" id="{0DE88B05-0791-9046-B2D7-733BCECA37DE}"/>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7BEF963-C1E0-934E-9068-DB5EA89BE687}"/>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F3DE697-317E-6149-A54A-46AC038371D4}"/>
              </a:ext>
            </a:extLst>
          </p:cNvPr>
          <p:cNvSpPr txBox="1"/>
          <p:nvPr/>
        </p:nvSpPr>
        <p:spPr>
          <a:xfrm>
            <a:off x="2527300" y="1844824"/>
            <a:ext cx="2298700" cy="4339650"/>
          </a:xfrm>
          <a:prstGeom prst="rect">
            <a:avLst/>
          </a:prstGeom>
          <a:noFill/>
        </p:spPr>
        <p:txBody>
          <a:bodyPr wrap="square" rtlCol="0">
            <a:spAutoFit/>
          </a:bodyPr>
          <a:lstStyle/>
          <a:p>
            <a:pPr>
              <a:lnSpc>
                <a:spcPct val="150000"/>
              </a:lnSpc>
            </a:pPr>
            <a:r>
              <a:rPr lang="en-GB" sz="2000" b="1" dirty="0">
                <a:latin typeface="Arial" pitchFamily="34" charset="0"/>
                <a:cs typeface="Arial" pitchFamily="34" charset="0"/>
              </a:rPr>
              <a:t>Introversion</a:t>
            </a:r>
            <a:r>
              <a:rPr lang="en-GB" dirty="0">
                <a:latin typeface="Arial" pitchFamily="34" charset="0"/>
                <a:cs typeface="Arial" pitchFamily="34" charset="0"/>
              </a:rPr>
              <a:t>	</a:t>
            </a:r>
          </a:p>
          <a:p>
            <a:pPr>
              <a:lnSpc>
                <a:spcPct val="150000"/>
              </a:lnSpc>
            </a:pPr>
            <a:r>
              <a:rPr lang="en-GB" dirty="0">
                <a:latin typeface="Arial" pitchFamily="34" charset="0"/>
                <a:cs typeface="Arial" pitchFamily="34" charset="0"/>
              </a:rPr>
              <a:t>Quiet		</a:t>
            </a:r>
          </a:p>
          <a:p>
            <a:pPr>
              <a:lnSpc>
                <a:spcPct val="150000"/>
              </a:lnSpc>
            </a:pPr>
            <a:r>
              <a:rPr lang="en-GB" dirty="0">
                <a:latin typeface="Arial" pitchFamily="34" charset="0"/>
                <a:cs typeface="Arial" pitchFamily="34" charset="0"/>
              </a:rPr>
              <a:t>Observant	</a:t>
            </a:r>
          </a:p>
          <a:p>
            <a:pPr>
              <a:lnSpc>
                <a:spcPct val="150000"/>
              </a:lnSpc>
            </a:pPr>
            <a:r>
              <a:rPr lang="en-GB" dirty="0">
                <a:latin typeface="Arial" pitchFamily="34" charset="0"/>
                <a:cs typeface="Arial" pitchFamily="34" charset="0"/>
              </a:rPr>
              <a:t>Inwardly focused	</a:t>
            </a:r>
          </a:p>
          <a:p>
            <a:pPr>
              <a:lnSpc>
                <a:spcPct val="150000"/>
              </a:lnSpc>
            </a:pPr>
            <a:r>
              <a:rPr lang="en-GB" dirty="0">
                <a:latin typeface="Arial" pitchFamily="34" charset="0"/>
                <a:cs typeface="Arial" pitchFamily="34" charset="0"/>
              </a:rPr>
              <a:t>Depth focused	</a:t>
            </a:r>
          </a:p>
          <a:p>
            <a:pPr>
              <a:lnSpc>
                <a:spcPct val="150000"/>
              </a:lnSpc>
            </a:pPr>
            <a:r>
              <a:rPr lang="en-GB" dirty="0">
                <a:latin typeface="Arial" pitchFamily="34" charset="0"/>
                <a:cs typeface="Arial" pitchFamily="34" charset="0"/>
              </a:rPr>
              <a:t>Intimate		</a:t>
            </a:r>
          </a:p>
          <a:p>
            <a:pPr>
              <a:lnSpc>
                <a:spcPct val="150000"/>
              </a:lnSpc>
            </a:pPr>
            <a:r>
              <a:rPr lang="en-GB" dirty="0">
                <a:latin typeface="Arial" pitchFamily="34" charset="0"/>
                <a:cs typeface="Arial" pitchFamily="34" charset="0"/>
              </a:rPr>
              <a:t>Reserved	</a:t>
            </a:r>
          </a:p>
          <a:p>
            <a:pPr>
              <a:lnSpc>
                <a:spcPct val="150000"/>
              </a:lnSpc>
            </a:pPr>
            <a:r>
              <a:rPr lang="en-GB" dirty="0">
                <a:latin typeface="Arial" pitchFamily="34" charset="0"/>
                <a:cs typeface="Arial" pitchFamily="34" charset="0"/>
              </a:rPr>
              <a:t>Reflective</a:t>
            </a:r>
          </a:p>
          <a:p>
            <a:pPr>
              <a:lnSpc>
                <a:spcPct val="150000"/>
              </a:lnSpc>
            </a:pPr>
            <a:r>
              <a:rPr lang="en-GB" dirty="0">
                <a:latin typeface="Arial" pitchFamily="34" charset="0"/>
                <a:cs typeface="Arial" pitchFamily="34" charset="0"/>
              </a:rPr>
              <a:t>Thoughtful	</a:t>
            </a:r>
          </a:p>
          <a:p>
            <a:pPr>
              <a:lnSpc>
                <a:spcPct val="150000"/>
              </a:lnSpc>
            </a:pPr>
            <a:r>
              <a:rPr lang="en-GB" dirty="0">
                <a:latin typeface="Arial" pitchFamily="34" charset="0"/>
                <a:cs typeface="Arial" pitchFamily="34" charset="0"/>
              </a:rPr>
              <a:t>Cautious</a:t>
            </a:r>
          </a:p>
        </p:txBody>
      </p:sp>
      <p:sp>
        <p:nvSpPr>
          <p:cNvPr id="10" name="TextBox 9">
            <a:extLst>
              <a:ext uri="{FF2B5EF4-FFF2-40B4-BE49-F238E27FC236}">
                <a16:creationId xmlns:a16="http://schemas.microsoft.com/office/drawing/2014/main" id="{977B9B96-A0F4-D643-B76B-3CC2DEC0F712}"/>
              </a:ext>
            </a:extLst>
          </p:cNvPr>
          <p:cNvSpPr txBox="1"/>
          <p:nvPr/>
        </p:nvSpPr>
        <p:spPr>
          <a:xfrm>
            <a:off x="7334260" y="1844825"/>
            <a:ext cx="2298700" cy="4293483"/>
          </a:xfrm>
          <a:prstGeom prst="rect">
            <a:avLst/>
          </a:prstGeom>
          <a:noFill/>
        </p:spPr>
        <p:txBody>
          <a:bodyPr wrap="square" rtlCol="0">
            <a:spAutoFit/>
          </a:bodyPr>
          <a:lstStyle/>
          <a:p>
            <a:pPr algn="r">
              <a:lnSpc>
                <a:spcPct val="150000"/>
              </a:lnSpc>
            </a:pPr>
            <a:r>
              <a:rPr lang="en-GB" sz="2000" b="1" dirty="0">
                <a:latin typeface="Arial" pitchFamily="34" charset="0"/>
                <a:cs typeface="Arial" pitchFamily="34" charset="0"/>
              </a:rPr>
              <a:t>Extraversion</a:t>
            </a:r>
            <a:endParaRPr lang="en-GB" dirty="0">
              <a:latin typeface="Arial" pitchFamily="34" charset="0"/>
              <a:cs typeface="Arial" pitchFamily="34" charset="0"/>
            </a:endParaRPr>
          </a:p>
          <a:p>
            <a:pPr algn="r">
              <a:lnSpc>
                <a:spcPct val="150000"/>
              </a:lnSpc>
            </a:pPr>
            <a:r>
              <a:rPr lang="en-GB" dirty="0">
                <a:latin typeface="Arial" pitchFamily="34" charset="0"/>
                <a:cs typeface="Arial" pitchFamily="34" charset="0"/>
              </a:rPr>
              <a:t>Talkative</a:t>
            </a:r>
          </a:p>
          <a:p>
            <a:pPr algn="r">
              <a:lnSpc>
                <a:spcPct val="150000"/>
              </a:lnSpc>
            </a:pPr>
            <a:r>
              <a:rPr lang="en-GB" dirty="0">
                <a:latin typeface="Arial" pitchFamily="34" charset="0"/>
                <a:cs typeface="Arial" pitchFamily="34" charset="0"/>
              </a:rPr>
              <a:t>Involved</a:t>
            </a:r>
          </a:p>
          <a:p>
            <a:pPr algn="r">
              <a:lnSpc>
                <a:spcPct val="150000"/>
              </a:lnSpc>
            </a:pPr>
            <a:r>
              <a:rPr lang="en-GB" dirty="0">
                <a:latin typeface="Arial" pitchFamily="34" charset="0"/>
                <a:cs typeface="Arial" pitchFamily="34" charset="0"/>
              </a:rPr>
              <a:t>Outwardly focused</a:t>
            </a:r>
          </a:p>
          <a:p>
            <a:pPr algn="r">
              <a:lnSpc>
                <a:spcPct val="150000"/>
              </a:lnSpc>
            </a:pPr>
            <a:r>
              <a:rPr lang="en-GB" dirty="0">
                <a:latin typeface="Arial" pitchFamily="34" charset="0"/>
                <a:cs typeface="Arial" pitchFamily="34" charset="0"/>
              </a:rPr>
              <a:t>Breadth focused</a:t>
            </a:r>
          </a:p>
          <a:p>
            <a:pPr algn="r">
              <a:lnSpc>
                <a:spcPct val="150000"/>
              </a:lnSpc>
            </a:pPr>
            <a:r>
              <a:rPr lang="en-GB" dirty="0">
                <a:latin typeface="Arial" pitchFamily="34" charset="0"/>
                <a:cs typeface="Arial" pitchFamily="34" charset="0"/>
              </a:rPr>
              <a:t>Gregarious</a:t>
            </a:r>
          </a:p>
          <a:p>
            <a:pPr algn="r">
              <a:lnSpc>
                <a:spcPct val="150000"/>
              </a:lnSpc>
            </a:pPr>
            <a:r>
              <a:rPr lang="en-GB" dirty="0">
                <a:latin typeface="Arial" pitchFamily="34" charset="0"/>
                <a:cs typeface="Arial" pitchFamily="34" charset="0"/>
              </a:rPr>
              <a:t>Flamboyant </a:t>
            </a:r>
          </a:p>
          <a:p>
            <a:pPr algn="r">
              <a:lnSpc>
                <a:spcPct val="150000"/>
              </a:lnSpc>
            </a:pPr>
            <a:r>
              <a:rPr lang="en-GB" dirty="0">
                <a:latin typeface="Arial" pitchFamily="34" charset="0"/>
                <a:cs typeface="Arial" pitchFamily="34" charset="0"/>
              </a:rPr>
              <a:t>Action oriented</a:t>
            </a:r>
          </a:p>
          <a:p>
            <a:pPr algn="r">
              <a:lnSpc>
                <a:spcPct val="150000"/>
              </a:lnSpc>
            </a:pPr>
            <a:r>
              <a:rPr lang="en-GB" dirty="0">
                <a:latin typeface="Arial" pitchFamily="34" charset="0"/>
                <a:cs typeface="Arial" pitchFamily="34" charset="0"/>
              </a:rPr>
              <a:t>Outspoken</a:t>
            </a:r>
          </a:p>
          <a:p>
            <a:pPr algn="r">
              <a:lnSpc>
                <a:spcPct val="150000"/>
              </a:lnSpc>
            </a:pPr>
            <a:r>
              <a:rPr lang="en-GB" dirty="0">
                <a:latin typeface="Arial" pitchFamily="34" charset="0"/>
                <a:cs typeface="Arial" pitchFamily="34" charset="0"/>
              </a:rPr>
              <a:t>Bold</a:t>
            </a:r>
          </a:p>
        </p:txBody>
      </p:sp>
      <p:grpSp>
        <p:nvGrpSpPr>
          <p:cNvPr id="11" name="Group 10">
            <a:extLst>
              <a:ext uri="{FF2B5EF4-FFF2-40B4-BE49-F238E27FC236}">
                <a16:creationId xmlns:a16="http://schemas.microsoft.com/office/drawing/2014/main" id="{B6102B81-B0D2-F244-9085-E4CF6983CDCE}"/>
              </a:ext>
            </a:extLst>
          </p:cNvPr>
          <p:cNvGrpSpPr/>
          <p:nvPr/>
        </p:nvGrpSpPr>
        <p:grpSpPr>
          <a:xfrm>
            <a:off x="4648200" y="2889392"/>
            <a:ext cx="2844800" cy="177800"/>
            <a:chOff x="3124200" y="2585244"/>
            <a:chExt cx="2844800" cy="177800"/>
          </a:xfrm>
        </p:grpSpPr>
        <p:cxnSp>
          <p:nvCxnSpPr>
            <p:cNvPr id="12" name="Straight Arrow Connector 11">
              <a:extLst>
                <a:ext uri="{FF2B5EF4-FFF2-40B4-BE49-F238E27FC236}">
                  <a16:creationId xmlns:a16="http://schemas.microsoft.com/office/drawing/2014/main" id="{8851FE14-F361-134A-A8F1-727179608CAA}"/>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4FFF51-F300-A142-9F84-E0082A2F916F}"/>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CEF9155-2A0F-4044-9F59-AFE15AE77A44}"/>
              </a:ext>
            </a:extLst>
          </p:cNvPr>
          <p:cNvGrpSpPr/>
          <p:nvPr/>
        </p:nvGrpSpPr>
        <p:grpSpPr>
          <a:xfrm>
            <a:off x="4648200" y="3318020"/>
            <a:ext cx="2844800" cy="177800"/>
            <a:chOff x="3124200" y="2585244"/>
            <a:chExt cx="2844800" cy="177800"/>
          </a:xfrm>
        </p:grpSpPr>
        <p:cxnSp>
          <p:nvCxnSpPr>
            <p:cNvPr id="15" name="Straight Arrow Connector 14">
              <a:extLst>
                <a:ext uri="{FF2B5EF4-FFF2-40B4-BE49-F238E27FC236}">
                  <a16:creationId xmlns:a16="http://schemas.microsoft.com/office/drawing/2014/main" id="{FC32ED85-C1C0-3746-BA0E-46F524FB011B}"/>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AD6319-4B05-8049-85C8-C31DF6F9E90F}"/>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7CA2732-8BA3-7649-9C28-DDE665A5AF3D}"/>
              </a:ext>
            </a:extLst>
          </p:cNvPr>
          <p:cNvGrpSpPr/>
          <p:nvPr/>
        </p:nvGrpSpPr>
        <p:grpSpPr>
          <a:xfrm>
            <a:off x="4648200" y="3741886"/>
            <a:ext cx="2844800" cy="177800"/>
            <a:chOff x="3124200" y="2585244"/>
            <a:chExt cx="2844800" cy="177800"/>
          </a:xfrm>
        </p:grpSpPr>
        <p:cxnSp>
          <p:nvCxnSpPr>
            <p:cNvPr id="18" name="Straight Arrow Connector 17">
              <a:extLst>
                <a:ext uri="{FF2B5EF4-FFF2-40B4-BE49-F238E27FC236}">
                  <a16:creationId xmlns:a16="http://schemas.microsoft.com/office/drawing/2014/main" id="{CCF06586-83FC-E24D-A30F-4A5B0BF482B7}"/>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2E8FD3-F77F-B849-B58B-1D5D1ECA279F}"/>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FBF5EB4-30FE-F644-99B0-E0EA9664B1CA}"/>
              </a:ext>
            </a:extLst>
          </p:cNvPr>
          <p:cNvGrpSpPr/>
          <p:nvPr/>
        </p:nvGrpSpPr>
        <p:grpSpPr>
          <a:xfrm>
            <a:off x="4648200" y="4137176"/>
            <a:ext cx="2844800" cy="177800"/>
            <a:chOff x="3124200" y="2585244"/>
            <a:chExt cx="2844800" cy="177800"/>
          </a:xfrm>
        </p:grpSpPr>
        <p:cxnSp>
          <p:nvCxnSpPr>
            <p:cNvPr id="21" name="Straight Arrow Connector 20">
              <a:extLst>
                <a:ext uri="{FF2B5EF4-FFF2-40B4-BE49-F238E27FC236}">
                  <a16:creationId xmlns:a16="http://schemas.microsoft.com/office/drawing/2014/main" id="{0BE499B1-B987-114B-AA83-BF137FEFE285}"/>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87230F-2AA0-0A45-87A1-3DE904DF7D5B}"/>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B00B076-52D5-5E49-9470-4AA25CC85DC1}"/>
              </a:ext>
            </a:extLst>
          </p:cNvPr>
          <p:cNvGrpSpPr/>
          <p:nvPr/>
        </p:nvGrpSpPr>
        <p:grpSpPr>
          <a:xfrm>
            <a:off x="4648200" y="4553104"/>
            <a:ext cx="2844800" cy="177800"/>
            <a:chOff x="3124200" y="2585244"/>
            <a:chExt cx="2844800" cy="177800"/>
          </a:xfrm>
        </p:grpSpPr>
        <p:cxnSp>
          <p:nvCxnSpPr>
            <p:cNvPr id="24" name="Straight Arrow Connector 23">
              <a:extLst>
                <a:ext uri="{FF2B5EF4-FFF2-40B4-BE49-F238E27FC236}">
                  <a16:creationId xmlns:a16="http://schemas.microsoft.com/office/drawing/2014/main" id="{2E0029D1-E2D2-7448-B572-F6D2001EC9E2}"/>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DFEC63-1B6B-3C41-A4BF-43F027A14D82}"/>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E77C52A-2E89-314D-9B7D-4DB650537EC2}"/>
              </a:ext>
            </a:extLst>
          </p:cNvPr>
          <p:cNvGrpSpPr/>
          <p:nvPr/>
        </p:nvGrpSpPr>
        <p:grpSpPr>
          <a:xfrm>
            <a:off x="4648200" y="4973794"/>
            <a:ext cx="2844800" cy="177800"/>
            <a:chOff x="3124200" y="2585244"/>
            <a:chExt cx="2844800" cy="177800"/>
          </a:xfrm>
        </p:grpSpPr>
        <p:cxnSp>
          <p:nvCxnSpPr>
            <p:cNvPr id="27" name="Straight Arrow Connector 26">
              <a:extLst>
                <a:ext uri="{FF2B5EF4-FFF2-40B4-BE49-F238E27FC236}">
                  <a16:creationId xmlns:a16="http://schemas.microsoft.com/office/drawing/2014/main" id="{9C9D5704-4F1F-754A-BCC0-9350760F0545}"/>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F5461A-463C-7B42-9712-B6960702E328}"/>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0DC87C7-B9CB-E649-96C2-6059DDFF6BB3}"/>
              </a:ext>
            </a:extLst>
          </p:cNvPr>
          <p:cNvGrpSpPr/>
          <p:nvPr/>
        </p:nvGrpSpPr>
        <p:grpSpPr>
          <a:xfrm>
            <a:off x="4648200" y="5364322"/>
            <a:ext cx="2844800" cy="177800"/>
            <a:chOff x="3124200" y="2585244"/>
            <a:chExt cx="2844800" cy="177800"/>
          </a:xfrm>
        </p:grpSpPr>
        <p:cxnSp>
          <p:nvCxnSpPr>
            <p:cNvPr id="30" name="Straight Arrow Connector 29">
              <a:extLst>
                <a:ext uri="{FF2B5EF4-FFF2-40B4-BE49-F238E27FC236}">
                  <a16:creationId xmlns:a16="http://schemas.microsoft.com/office/drawing/2014/main" id="{C20A610F-8CF9-CA4A-83DB-F3ADCCA2C8C9}"/>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7F7C26-8BB0-A242-AABC-E9AA91191975}"/>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92242DB-4F35-4D4F-AE4F-2514641F1DBC}"/>
              </a:ext>
            </a:extLst>
          </p:cNvPr>
          <p:cNvGrpSpPr/>
          <p:nvPr/>
        </p:nvGrpSpPr>
        <p:grpSpPr>
          <a:xfrm>
            <a:off x="4648200" y="5780250"/>
            <a:ext cx="2844800" cy="177800"/>
            <a:chOff x="3124200" y="2585244"/>
            <a:chExt cx="2844800" cy="177800"/>
          </a:xfrm>
        </p:grpSpPr>
        <p:cxnSp>
          <p:nvCxnSpPr>
            <p:cNvPr id="33" name="Straight Arrow Connector 32">
              <a:extLst>
                <a:ext uri="{FF2B5EF4-FFF2-40B4-BE49-F238E27FC236}">
                  <a16:creationId xmlns:a16="http://schemas.microsoft.com/office/drawing/2014/main" id="{B08C033E-A3A6-CF40-9BA3-9E27FE7A7F53}"/>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7944D8E-04C0-1D44-A16D-8B99B456DBD2}"/>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5" name="Title 3">
            <a:extLst>
              <a:ext uri="{FF2B5EF4-FFF2-40B4-BE49-F238E27FC236}">
                <a16:creationId xmlns:a16="http://schemas.microsoft.com/office/drawing/2014/main" id="{36245545-240E-BE46-9894-48179FA4C12F}"/>
              </a:ext>
            </a:extLst>
          </p:cNvPr>
          <p:cNvSpPr txBox="1">
            <a:spLocks/>
          </p:cNvSpPr>
          <p:nvPr/>
        </p:nvSpPr>
        <p:spPr>
          <a:xfrm>
            <a:off x="1981200" y="363538"/>
            <a:ext cx="3898900" cy="216376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Arial" panose="020B0604020202020204" pitchFamily="34" charset="0"/>
                <a:ea typeface="+mj-ea"/>
                <a:cs typeface="Arial" panose="020B0604020202020204" pitchFamily="34" charset="0"/>
              </a:defRPr>
            </a:lvl1pPr>
          </a:lstStyle>
          <a:p>
            <a:r>
              <a:rPr lang="en-GB" sz="2800" dirty="0">
                <a:solidFill>
                  <a:srgbClr val="0082B7"/>
                </a:solidFill>
                <a:ea typeface="+mn-ea"/>
              </a:rPr>
              <a:t>Your ‘Attitude’</a:t>
            </a:r>
          </a:p>
        </p:txBody>
      </p:sp>
    </p:spTree>
    <p:extLst>
      <p:ext uri="{BB962C8B-B14F-4D97-AF65-F5344CB8AC3E}">
        <p14:creationId xmlns:p14="http://schemas.microsoft.com/office/powerpoint/2010/main" val="17901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1000"/>
                                        <p:tgtEl>
                                          <p:spTgt spid="10">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1000"/>
                                        <p:tgtEl>
                                          <p:spTgt spid="9">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1000"/>
                                        <p:tgtEl>
                                          <p:spTgt spid="10">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fade">
                                      <p:cBhvr>
                                        <p:cTn id="34" dur="1000"/>
                                        <p:tgtEl>
                                          <p:spTgt spid="9">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fade">
                                      <p:cBhvr>
                                        <p:cTn id="37" dur="1000"/>
                                        <p:tgtEl>
                                          <p:spTgt spid="10">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animEffect transition="in" filter="fade">
                                      <p:cBhvr>
                                        <p:cTn id="44" dur="1000"/>
                                        <p:tgtEl>
                                          <p:spTgt spid="9">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animEffect transition="in" filter="fade">
                                      <p:cBhvr>
                                        <p:cTn id="47" dur="1000"/>
                                        <p:tgtEl>
                                          <p:spTgt spid="10">
                                            <p:txEl>
                                              <p:pRg st="4" end="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9">
                                            <p:txEl>
                                              <p:pRg st="5" end="5"/>
                                            </p:txEl>
                                          </p:spTgt>
                                        </p:tgtEl>
                                        <p:attrNameLst>
                                          <p:attrName>style.visibility</p:attrName>
                                        </p:attrNameLst>
                                      </p:cBhvr>
                                      <p:to>
                                        <p:strVal val="visible"/>
                                      </p:to>
                                    </p:set>
                                    <p:animEffect transition="in" filter="fade">
                                      <p:cBhvr>
                                        <p:cTn id="54" dur="1000"/>
                                        <p:tgtEl>
                                          <p:spTgt spid="9">
                                            <p:txEl>
                                              <p:pRg st="5" end="5"/>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
                                            <p:txEl>
                                              <p:pRg st="5" end="5"/>
                                            </p:txEl>
                                          </p:spTgt>
                                        </p:tgtEl>
                                        <p:attrNameLst>
                                          <p:attrName>style.visibility</p:attrName>
                                        </p:attrNameLst>
                                      </p:cBhvr>
                                      <p:to>
                                        <p:strVal val="visible"/>
                                      </p:to>
                                    </p:set>
                                    <p:animEffect transition="in" filter="fade">
                                      <p:cBhvr>
                                        <p:cTn id="57" dur="1000"/>
                                        <p:tgtEl>
                                          <p:spTgt spid="10">
                                            <p:txEl>
                                              <p:pRg st="5" end="5"/>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9">
                                            <p:txEl>
                                              <p:pRg st="6" end="6"/>
                                            </p:txEl>
                                          </p:spTgt>
                                        </p:tgtEl>
                                        <p:attrNameLst>
                                          <p:attrName>style.visibility</p:attrName>
                                        </p:attrNameLst>
                                      </p:cBhvr>
                                      <p:to>
                                        <p:strVal val="visible"/>
                                      </p:to>
                                    </p:set>
                                    <p:animEffect transition="in" filter="fade">
                                      <p:cBhvr>
                                        <p:cTn id="64" dur="1000"/>
                                        <p:tgtEl>
                                          <p:spTgt spid="9">
                                            <p:txEl>
                                              <p:pRg st="6" end="6"/>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animEffect transition="in" filter="fade">
                                      <p:cBhvr>
                                        <p:cTn id="67" dur="1000"/>
                                        <p:tgtEl>
                                          <p:spTgt spid="10">
                                            <p:txEl>
                                              <p:pRg st="6" end="6"/>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1000"/>
                                        <p:tgtEl>
                                          <p:spTgt spid="23"/>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9">
                                            <p:txEl>
                                              <p:pRg st="7" end="7"/>
                                            </p:txEl>
                                          </p:spTgt>
                                        </p:tgtEl>
                                        <p:attrNameLst>
                                          <p:attrName>style.visibility</p:attrName>
                                        </p:attrNameLst>
                                      </p:cBhvr>
                                      <p:to>
                                        <p:strVal val="visible"/>
                                      </p:to>
                                    </p:set>
                                    <p:animEffect transition="in" filter="fade">
                                      <p:cBhvr>
                                        <p:cTn id="74" dur="1000"/>
                                        <p:tgtEl>
                                          <p:spTgt spid="9">
                                            <p:txEl>
                                              <p:pRg st="7" end="7"/>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
                                            <p:txEl>
                                              <p:pRg st="7" end="7"/>
                                            </p:txEl>
                                          </p:spTgt>
                                        </p:tgtEl>
                                        <p:attrNameLst>
                                          <p:attrName>style.visibility</p:attrName>
                                        </p:attrNameLst>
                                      </p:cBhvr>
                                      <p:to>
                                        <p:strVal val="visible"/>
                                      </p:to>
                                    </p:set>
                                    <p:animEffect transition="in" filter="fade">
                                      <p:cBhvr>
                                        <p:cTn id="77" dur="1000"/>
                                        <p:tgtEl>
                                          <p:spTgt spid="10">
                                            <p:txEl>
                                              <p:pRg st="7" end="7"/>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1000"/>
                                        <p:tgtEl>
                                          <p:spTgt spid="26"/>
                                        </p:tgtEl>
                                      </p:cBhvr>
                                    </p:animEffect>
                                  </p:childTnLst>
                                </p:cTn>
                              </p:par>
                            </p:childTnLst>
                          </p:cTn>
                        </p:par>
                        <p:par>
                          <p:cTn id="81" fill="hold">
                            <p:stCondLst>
                              <p:cond delay="8000"/>
                            </p:stCondLst>
                            <p:childTnLst>
                              <p:par>
                                <p:cTn id="82" presetID="10" presetClass="entr" presetSubtype="0" fill="hold" grpId="0" nodeType="afterEffect">
                                  <p:stCondLst>
                                    <p:cond delay="0"/>
                                  </p:stCondLst>
                                  <p:childTnLst>
                                    <p:set>
                                      <p:cBhvr>
                                        <p:cTn id="83" dur="1" fill="hold">
                                          <p:stCondLst>
                                            <p:cond delay="0"/>
                                          </p:stCondLst>
                                        </p:cTn>
                                        <p:tgtEl>
                                          <p:spTgt spid="9">
                                            <p:txEl>
                                              <p:pRg st="8" end="8"/>
                                            </p:txEl>
                                          </p:spTgt>
                                        </p:tgtEl>
                                        <p:attrNameLst>
                                          <p:attrName>style.visibility</p:attrName>
                                        </p:attrNameLst>
                                      </p:cBhvr>
                                      <p:to>
                                        <p:strVal val="visible"/>
                                      </p:to>
                                    </p:set>
                                    <p:animEffect transition="in" filter="fade">
                                      <p:cBhvr>
                                        <p:cTn id="84" dur="1000"/>
                                        <p:tgtEl>
                                          <p:spTgt spid="9">
                                            <p:txEl>
                                              <p:pRg st="8" end="8"/>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
                                            <p:txEl>
                                              <p:pRg st="8" end="8"/>
                                            </p:txEl>
                                          </p:spTgt>
                                        </p:tgtEl>
                                        <p:attrNameLst>
                                          <p:attrName>style.visibility</p:attrName>
                                        </p:attrNameLst>
                                      </p:cBhvr>
                                      <p:to>
                                        <p:strVal val="visible"/>
                                      </p:to>
                                    </p:set>
                                    <p:animEffect transition="in" filter="fade">
                                      <p:cBhvr>
                                        <p:cTn id="87" dur="1000"/>
                                        <p:tgtEl>
                                          <p:spTgt spid="10">
                                            <p:txEl>
                                              <p:pRg st="8" end="8"/>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1000"/>
                                        <p:tgtEl>
                                          <p:spTgt spid="29"/>
                                        </p:tgtEl>
                                      </p:cBhvr>
                                    </p:animEffect>
                                  </p:childTnLst>
                                </p:cTn>
                              </p:par>
                            </p:childTnLst>
                          </p:cTn>
                        </p:par>
                        <p:par>
                          <p:cTn id="91" fill="hold">
                            <p:stCondLst>
                              <p:cond delay="9000"/>
                            </p:stCondLst>
                            <p:childTnLst>
                              <p:par>
                                <p:cTn id="92" presetID="10" presetClass="entr" presetSubtype="0" fill="hold" grpId="0" nodeType="afterEffect">
                                  <p:stCondLst>
                                    <p:cond delay="0"/>
                                  </p:stCondLst>
                                  <p:childTnLst>
                                    <p:set>
                                      <p:cBhvr>
                                        <p:cTn id="93" dur="1" fill="hold">
                                          <p:stCondLst>
                                            <p:cond delay="0"/>
                                          </p:stCondLst>
                                        </p:cTn>
                                        <p:tgtEl>
                                          <p:spTgt spid="9">
                                            <p:txEl>
                                              <p:pRg st="9" end="9"/>
                                            </p:txEl>
                                          </p:spTgt>
                                        </p:tgtEl>
                                        <p:attrNameLst>
                                          <p:attrName>style.visibility</p:attrName>
                                        </p:attrNameLst>
                                      </p:cBhvr>
                                      <p:to>
                                        <p:strVal val="visible"/>
                                      </p:to>
                                    </p:set>
                                    <p:animEffect transition="in" filter="fade">
                                      <p:cBhvr>
                                        <p:cTn id="94" dur="1000"/>
                                        <p:tgtEl>
                                          <p:spTgt spid="9">
                                            <p:txEl>
                                              <p:pRg st="9" end="9"/>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
                                            <p:txEl>
                                              <p:pRg st="9" end="9"/>
                                            </p:txEl>
                                          </p:spTgt>
                                        </p:tgtEl>
                                        <p:attrNameLst>
                                          <p:attrName>style.visibility</p:attrName>
                                        </p:attrNameLst>
                                      </p:cBhvr>
                                      <p:to>
                                        <p:strVal val="visible"/>
                                      </p:to>
                                    </p:set>
                                    <p:animEffect transition="in" filter="fade">
                                      <p:cBhvr>
                                        <p:cTn id="97" dur="1000"/>
                                        <p:tgtEl>
                                          <p:spTgt spid="10">
                                            <p:txEl>
                                              <p:pRg st="9" end="9"/>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59B466-BC45-E148-AD04-07021FC0E0E4}"/>
              </a:ext>
            </a:extLst>
          </p:cNvPr>
          <p:cNvSpPr>
            <a:spLocks noGrp="1"/>
          </p:cNvSpPr>
          <p:nvPr>
            <p:ph type="title"/>
          </p:nvPr>
        </p:nvSpPr>
        <p:spPr>
          <a:xfrm>
            <a:off x="1955032" y="188640"/>
            <a:ext cx="8533456" cy="1143000"/>
          </a:xfrm>
        </p:spPr>
        <p:txBody>
          <a:bodyPr>
            <a:normAutofit/>
          </a:bodyPr>
          <a:lstStyle/>
          <a:p>
            <a:r>
              <a:rPr lang="en-GB" dirty="0"/>
              <a:t>Jungian Preferences and the Colour Energies </a:t>
            </a:r>
          </a:p>
        </p:txBody>
      </p:sp>
      <p:sp>
        <p:nvSpPr>
          <p:cNvPr id="5" name="Rectangle 4">
            <a:extLst>
              <a:ext uri="{FF2B5EF4-FFF2-40B4-BE49-F238E27FC236}">
                <a16:creationId xmlns:a16="http://schemas.microsoft.com/office/drawing/2014/main" id="{7958FB8C-DC38-2449-B6CA-3083E592095C}"/>
              </a:ext>
            </a:extLst>
          </p:cNvPr>
          <p:cNvSpPr/>
          <p:nvPr/>
        </p:nvSpPr>
        <p:spPr>
          <a:xfrm>
            <a:off x="5171047" y="1365093"/>
            <a:ext cx="1800200" cy="729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CA">
              <a:solidFill>
                <a:srgbClr val="FFFFFF"/>
              </a:solidFill>
              <a:latin typeface="Arial"/>
            </a:endParaRPr>
          </a:p>
        </p:txBody>
      </p:sp>
      <p:sp>
        <p:nvSpPr>
          <p:cNvPr id="6" name="Title 3">
            <a:extLst>
              <a:ext uri="{FF2B5EF4-FFF2-40B4-BE49-F238E27FC236}">
                <a16:creationId xmlns:a16="http://schemas.microsoft.com/office/drawing/2014/main" id="{607D8769-F644-FF49-8604-AD2A265D1B47}"/>
              </a:ext>
            </a:extLst>
          </p:cNvPr>
          <p:cNvSpPr txBox="1">
            <a:spLocks/>
          </p:cNvSpPr>
          <p:nvPr/>
        </p:nvSpPr>
        <p:spPr>
          <a:xfrm>
            <a:off x="1981200" y="363538"/>
            <a:ext cx="6275040" cy="216376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Arial" panose="020B0604020202020204" pitchFamily="34" charset="0"/>
                <a:ea typeface="+mj-ea"/>
                <a:cs typeface="Arial" panose="020B0604020202020204" pitchFamily="34" charset="0"/>
              </a:defRPr>
            </a:lvl1pPr>
          </a:lstStyle>
          <a:p>
            <a:r>
              <a:rPr lang="en-GB" sz="2800" dirty="0">
                <a:solidFill>
                  <a:srgbClr val="0082B7"/>
                </a:solidFill>
                <a:ea typeface="+mn-ea"/>
              </a:rPr>
              <a:t>Your ‘Decision  Making’ Functions</a:t>
            </a:r>
          </a:p>
        </p:txBody>
      </p:sp>
      <p:grpSp>
        <p:nvGrpSpPr>
          <p:cNvPr id="7" name="Group 9">
            <a:extLst>
              <a:ext uri="{FF2B5EF4-FFF2-40B4-BE49-F238E27FC236}">
                <a16:creationId xmlns:a16="http://schemas.microsoft.com/office/drawing/2014/main" id="{8EA5227B-B9CB-6F47-8867-336B4410A7E1}"/>
              </a:ext>
            </a:extLst>
          </p:cNvPr>
          <p:cNvGrpSpPr/>
          <p:nvPr/>
        </p:nvGrpSpPr>
        <p:grpSpPr>
          <a:xfrm>
            <a:off x="4648200" y="2585973"/>
            <a:ext cx="2844800" cy="177800"/>
            <a:chOff x="3124200" y="2585244"/>
            <a:chExt cx="2844800" cy="177800"/>
          </a:xfrm>
        </p:grpSpPr>
        <p:cxnSp>
          <p:nvCxnSpPr>
            <p:cNvPr id="8" name="Straight Arrow Connector 7">
              <a:extLst>
                <a:ext uri="{FF2B5EF4-FFF2-40B4-BE49-F238E27FC236}">
                  <a16:creationId xmlns:a16="http://schemas.microsoft.com/office/drawing/2014/main" id="{74816E81-A993-6046-BABC-0B6B9E872D1E}"/>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9FA3D6-6038-E64E-A348-3ACCCE1E7F62}"/>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0CD03ABF-16A8-D946-8E9E-025BB856CBDB}"/>
              </a:ext>
            </a:extLst>
          </p:cNvPr>
          <p:cNvSpPr txBox="1"/>
          <p:nvPr/>
        </p:nvSpPr>
        <p:spPr>
          <a:xfrm>
            <a:off x="2451100" y="1943830"/>
            <a:ext cx="2298700" cy="4293483"/>
          </a:xfrm>
          <a:prstGeom prst="rect">
            <a:avLst/>
          </a:prstGeom>
          <a:noFill/>
        </p:spPr>
        <p:txBody>
          <a:bodyPr wrap="square" rtlCol="0">
            <a:spAutoFit/>
          </a:bodyPr>
          <a:lstStyle/>
          <a:p>
            <a:pPr>
              <a:lnSpc>
                <a:spcPct val="150000"/>
              </a:lnSpc>
            </a:pPr>
            <a:r>
              <a:rPr lang="en-GB" sz="2000" b="1" dirty="0">
                <a:latin typeface="Arial" pitchFamily="34" charset="0"/>
                <a:cs typeface="Arial" pitchFamily="34" charset="0"/>
              </a:rPr>
              <a:t>Thinking</a:t>
            </a:r>
            <a:r>
              <a:rPr lang="en-GB" dirty="0">
                <a:latin typeface="Arial" pitchFamily="34" charset="0"/>
                <a:cs typeface="Arial" pitchFamily="34" charset="0"/>
              </a:rPr>
              <a:t>	</a:t>
            </a:r>
          </a:p>
          <a:p>
            <a:pPr>
              <a:lnSpc>
                <a:spcPct val="150000"/>
              </a:lnSpc>
            </a:pPr>
            <a:r>
              <a:rPr lang="en-GB" dirty="0">
                <a:latin typeface="Arial" pitchFamily="34" charset="0"/>
                <a:cs typeface="Arial" pitchFamily="34" charset="0"/>
              </a:rPr>
              <a:t>Formal		</a:t>
            </a:r>
          </a:p>
          <a:p>
            <a:pPr>
              <a:lnSpc>
                <a:spcPct val="150000"/>
              </a:lnSpc>
            </a:pPr>
            <a:r>
              <a:rPr lang="en-GB" dirty="0">
                <a:latin typeface="Arial" pitchFamily="34" charset="0"/>
                <a:cs typeface="Arial" pitchFamily="34" charset="0"/>
              </a:rPr>
              <a:t>Impersonal	</a:t>
            </a:r>
          </a:p>
          <a:p>
            <a:pPr>
              <a:lnSpc>
                <a:spcPct val="150000"/>
              </a:lnSpc>
            </a:pPr>
            <a:r>
              <a:rPr lang="en-GB" dirty="0">
                <a:latin typeface="Arial" pitchFamily="34" charset="0"/>
                <a:cs typeface="Arial" pitchFamily="34" charset="0"/>
              </a:rPr>
              <a:t>Analytical	</a:t>
            </a:r>
          </a:p>
          <a:p>
            <a:pPr>
              <a:lnSpc>
                <a:spcPct val="150000"/>
              </a:lnSpc>
            </a:pPr>
            <a:r>
              <a:rPr lang="en-GB" dirty="0">
                <a:latin typeface="Arial" pitchFamily="34" charset="0"/>
                <a:cs typeface="Arial" pitchFamily="34" charset="0"/>
              </a:rPr>
              <a:t>Detached	</a:t>
            </a:r>
          </a:p>
          <a:p>
            <a:pPr>
              <a:lnSpc>
                <a:spcPct val="150000"/>
              </a:lnSpc>
            </a:pPr>
            <a:r>
              <a:rPr lang="en-GB" dirty="0">
                <a:latin typeface="Arial" pitchFamily="34" charset="0"/>
                <a:cs typeface="Arial" pitchFamily="34" charset="0"/>
              </a:rPr>
              <a:t>Objective	</a:t>
            </a:r>
          </a:p>
          <a:p>
            <a:pPr>
              <a:lnSpc>
                <a:spcPct val="150000"/>
              </a:lnSpc>
            </a:pPr>
            <a:r>
              <a:rPr lang="en-GB" dirty="0">
                <a:latin typeface="Arial" pitchFamily="34" charset="0"/>
                <a:cs typeface="Arial" pitchFamily="34" charset="0"/>
              </a:rPr>
              <a:t>Strong-minded	</a:t>
            </a:r>
          </a:p>
          <a:p>
            <a:pPr>
              <a:lnSpc>
                <a:spcPct val="150000"/>
              </a:lnSpc>
            </a:pPr>
            <a:r>
              <a:rPr lang="en-GB" dirty="0">
                <a:latin typeface="Arial" pitchFamily="34" charset="0"/>
                <a:cs typeface="Arial" pitchFamily="34" charset="0"/>
              </a:rPr>
              <a:t>Competitive	</a:t>
            </a:r>
          </a:p>
          <a:p>
            <a:pPr>
              <a:lnSpc>
                <a:spcPct val="150000"/>
              </a:lnSpc>
            </a:pPr>
            <a:r>
              <a:rPr lang="en-GB" dirty="0">
                <a:latin typeface="Arial" pitchFamily="34" charset="0"/>
                <a:cs typeface="Arial" pitchFamily="34" charset="0"/>
              </a:rPr>
              <a:t>Particular	</a:t>
            </a:r>
          </a:p>
          <a:p>
            <a:pPr>
              <a:lnSpc>
                <a:spcPct val="150000"/>
              </a:lnSpc>
            </a:pPr>
            <a:r>
              <a:rPr lang="en-GB" dirty="0">
                <a:latin typeface="Arial" pitchFamily="34" charset="0"/>
                <a:cs typeface="Arial" pitchFamily="34" charset="0"/>
              </a:rPr>
              <a:t>Task focused</a:t>
            </a:r>
          </a:p>
        </p:txBody>
      </p:sp>
      <p:sp>
        <p:nvSpPr>
          <p:cNvPr id="11" name="TextBox 10">
            <a:extLst>
              <a:ext uri="{FF2B5EF4-FFF2-40B4-BE49-F238E27FC236}">
                <a16:creationId xmlns:a16="http://schemas.microsoft.com/office/drawing/2014/main" id="{EF5D7807-E607-E942-81E5-0BB04C725D1A}"/>
              </a:ext>
            </a:extLst>
          </p:cNvPr>
          <p:cNvSpPr txBox="1"/>
          <p:nvPr/>
        </p:nvSpPr>
        <p:spPr>
          <a:xfrm>
            <a:off x="7315200" y="1943830"/>
            <a:ext cx="2508260" cy="4293483"/>
          </a:xfrm>
          <a:prstGeom prst="rect">
            <a:avLst/>
          </a:prstGeom>
          <a:noFill/>
        </p:spPr>
        <p:txBody>
          <a:bodyPr wrap="square" rtlCol="0">
            <a:spAutoFit/>
          </a:bodyPr>
          <a:lstStyle/>
          <a:p>
            <a:pPr algn="r">
              <a:lnSpc>
                <a:spcPct val="150000"/>
              </a:lnSpc>
            </a:pPr>
            <a:r>
              <a:rPr lang="en-GB" sz="2000" b="1" dirty="0">
                <a:latin typeface="Arial" pitchFamily="34" charset="0"/>
                <a:cs typeface="Arial" pitchFamily="34" charset="0"/>
              </a:rPr>
              <a:t>Feeling</a:t>
            </a:r>
          </a:p>
          <a:p>
            <a:pPr algn="r">
              <a:lnSpc>
                <a:spcPct val="150000"/>
              </a:lnSpc>
            </a:pPr>
            <a:r>
              <a:rPr lang="en-GB" dirty="0">
                <a:latin typeface="Arial" pitchFamily="34" charset="0"/>
                <a:cs typeface="Arial" pitchFamily="34" charset="0"/>
              </a:rPr>
              <a:t>Informal</a:t>
            </a:r>
          </a:p>
          <a:p>
            <a:pPr algn="r">
              <a:lnSpc>
                <a:spcPct val="150000"/>
              </a:lnSpc>
            </a:pPr>
            <a:r>
              <a:rPr lang="en-GB" dirty="0">
                <a:latin typeface="Arial" pitchFamily="34" charset="0"/>
                <a:cs typeface="Arial" pitchFamily="34" charset="0"/>
              </a:rPr>
              <a:t>Personal</a:t>
            </a:r>
          </a:p>
          <a:p>
            <a:pPr algn="r">
              <a:lnSpc>
                <a:spcPct val="150000"/>
              </a:lnSpc>
            </a:pPr>
            <a:r>
              <a:rPr lang="en-GB" dirty="0">
                <a:latin typeface="Arial" pitchFamily="34" charset="0"/>
                <a:cs typeface="Arial" pitchFamily="34" charset="0"/>
              </a:rPr>
              <a:t>Illogical</a:t>
            </a:r>
          </a:p>
          <a:p>
            <a:pPr algn="r">
              <a:lnSpc>
                <a:spcPct val="150000"/>
              </a:lnSpc>
            </a:pPr>
            <a:r>
              <a:rPr lang="en-GB" dirty="0">
                <a:latin typeface="Arial" pitchFamily="34" charset="0"/>
                <a:cs typeface="Arial" pitchFamily="34" charset="0"/>
              </a:rPr>
              <a:t>Involved</a:t>
            </a:r>
          </a:p>
          <a:p>
            <a:pPr algn="r">
              <a:lnSpc>
                <a:spcPct val="150000"/>
              </a:lnSpc>
            </a:pPr>
            <a:r>
              <a:rPr lang="en-GB" dirty="0">
                <a:latin typeface="Arial" pitchFamily="34" charset="0"/>
                <a:cs typeface="Arial" pitchFamily="34" charset="0"/>
              </a:rPr>
              <a:t>Subjective</a:t>
            </a:r>
          </a:p>
          <a:p>
            <a:pPr algn="r">
              <a:lnSpc>
                <a:spcPct val="150000"/>
              </a:lnSpc>
            </a:pPr>
            <a:r>
              <a:rPr lang="en-GB" dirty="0">
                <a:latin typeface="Arial" pitchFamily="34" charset="0"/>
                <a:cs typeface="Arial" pitchFamily="34" charset="0"/>
              </a:rPr>
              <a:t>Flexible</a:t>
            </a:r>
          </a:p>
          <a:p>
            <a:pPr algn="r">
              <a:lnSpc>
                <a:spcPct val="150000"/>
              </a:lnSpc>
            </a:pPr>
            <a:r>
              <a:rPr lang="en-GB" dirty="0">
                <a:latin typeface="Arial" pitchFamily="34" charset="0"/>
                <a:cs typeface="Arial" pitchFamily="34" charset="0"/>
              </a:rPr>
              <a:t>Accommodating</a:t>
            </a:r>
          </a:p>
          <a:p>
            <a:pPr algn="r">
              <a:lnSpc>
                <a:spcPct val="150000"/>
              </a:lnSpc>
            </a:pPr>
            <a:r>
              <a:rPr lang="en-GB" dirty="0">
                <a:latin typeface="Arial" pitchFamily="34" charset="0"/>
                <a:cs typeface="Arial" pitchFamily="34" charset="0"/>
              </a:rPr>
              <a:t>Ambivalent</a:t>
            </a:r>
          </a:p>
          <a:p>
            <a:pPr algn="r">
              <a:lnSpc>
                <a:spcPct val="150000"/>
              </a:lnSpc>
            </a:pPr>
            <a:r>
              <a:rPr lang="en-GB" dirty="0">
                <a:latin typeface="Arial" pitchFamily="34" charset="0"/>
                <a:cs typeface="Arial" pitchFamily="34" charset="0"/>
              </a:rPr>
              <a:t>Relationship focused</a:t>
            </a:r>
          </a:p>
        </p:txBody>
      </p:sp>
      <p:grpSp>
        <p:nvGrpSpPr>
          <p:cNvPr id="12" name="Group 12">
            <a:extLst>
              <a:ext uri="{FF2B5EF4-FFF2-40B4-BE49-F238E27FC236}">
                <a16:creationId xmlns:a16="http://schemas.microsoft.com/office/drawing/2014/main" id="{36522985-DBA4-2D40-BB34-1D57F0EF014B}"/>
              </a:ext>
            </a:extLst>
          </p:cNvPr>
          <p:cNvGrpSpPr/>
          <p:nvPr/>
        </p:nvGrpSpPr>
        <p:grpSpPr>
          <a:xfrm>
            <a:off x="4648200" y="2988397"/>
            <a:ext cx="2844800" cy="177800"/>
            <a:chOff x="3124200" y="2585244"/>
            <a:chExt cx="2844800" cy="177800"/>
          </a:xfrm>
        </p:grpSpPr>
        <p:cxnSp>
          <p:nvCxnSpPr>
            <p:cNvPr id="13" name="Straight Arrow Connector 12">
              <a:extLst>
                <a:ext uri="{FF2B5EF4-FFF2-40B4-BE49-F238E27FC236}">
                  <a16:creationId xmlns:a16="http://schemas.microsoft.com/office/drawing/2014/main" id="{E0575715-19DA-234C-907F-AB758AAB9C67}"/>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78C11F-CD2C-1C4A-B3F4-79445A654819}"/>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5">
            <a:extLst>
              <a:ext uri="{FF2B5EF4-FFF2-40B4-BE49-F238E27FC236}">
                <a16:creationId xmlns:a16="http://schemas.microsoft.com/office/drawing/2014/main" id="{2880CC03-DDAF-7B4B-A5C3-964F9D670995}"/>
              </a:ext>
            </a:extLst>
          </p:cNvPr>
          <p:cNvGrpSpPr/>
          <p:nvPr/>
        </p:nvGrpSpPr>
        <p:grpSpPr>
          <a:xfrm>
            <a:off x="4648200" y="3417025"/>
            <a:ext cx="2844800" cy="177800"/>
            <a:chOff x="3124200" y="2585244"/>
            <a:chExt cx="2844800" cy="177800"/>
          </a:xfrm>
        </p:grpSpPr>
        <p:cxnSp>
          <p:nvCxnSpPr>
            <p:cNvPr id="16" name="Straight Arrow Connector 15">
              <a:extLst>
                <a:ext uri="{FF2B5EF4-FFF2-40B4-BE49-F238E27FC236}">
                  <a16:creationId xmlns:a16="http://schemas.microsoft.com/office/drawing/2014/main" id="{15F47E61-06AA-6F4B-9804-443E45D4BA3F}"/>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EC7558-C89C-2642-8D08-E9688D515254}"/>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8">
            <a:extLst>
              <a:ext uri="{FF2B5EF4-FFF2-40B4-BE49-F238E27FC236}">
                <a16:creationId xmlns:a16="http://schemas.microsoft.com/office/drawing/2014/main" id="{108A1EC4-88ED-3F40-9D2F-E1C41FB35DC8}"/>
              </a:ext>
            </a:extLst>
          </p:cNvPr>
          <p:cNvGrpSpPr/>
          <p:nvPr/>
        </p:nvGrpSpPr>
        <p:grpSpPr>
          <a:xfrm>
            <a:off x="4648200" y="3840891"/>
            <a:ext cx="2844800" cy="177800"/>
            <a:chOff x="3124200" y="2585244"/>
            <a:chExt cx="2844800" cy="177800"/>
          </a:xfrm>
        </p:grpSpPr>
        <p:cxnSp>
          <p:nvCxnSpPr>
            <p:cNvPr id="19" name="Straight Arrow Connector 18">
              <a:extLst>
                <a:ext uri="{FF2B5EF4-FFF2-40B4-BE49-F238E27FC236}">
                  <a16:creationId xmlns:a16="http://schemas.microsoft.com/office/drawing/2014/main" id="{6CF5EC4C-2812-7B4B-A46C-0431DA5D120E}"/>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FD47848-2931-A24E-8638-FBA229C6D74A}"/>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1">
            <a:extLst>
              <a:ext uri="{FF2B5EF4-FFF2-40B4-BE49-F238E27FC236}">
                <a16:creationId xmlns:a16="http://schemas.microsoft.com/office/drawing/2014/main" id="{32C1B76F-FAE8-064F-9CD7-E627354F8F03}"/>
              </a:ext>
            </a:extLst>
          </p:cNvPr>
          <p:cNvGrpSpPr/>
          <p:nvPr/>
        </p:nvGrpSpPr>
        <p:grpSpPr>
          <a:xfrm>
            <a:off x="4648200" y="4236181"/>
            <a:ext cx="2844800" cy="177800"/>
            <a:chOff x="3124200" y="2585244"/>
            <a:chExt cx="2844800" cy="177800"/>
          </a:xfrm>
        </p:grpSpPr>
        <p:cxnSp>
          <p:nvCxnSpPr>
            <p:cNvPr id="22" name="Straight Arrow Connector 21">
              <a:extLst>
                <a:ext uri="{FF2B5EF4-FFF2-40B4-BE49-F238E27FC236}">
                  <a16:creationId xmlns:a16="http://schemas.microsoft.com/office/drawing/2014/main" id="{CB11C426-ED09-D54E-80FC-6C7048DDD1B4}"/>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118AB7-DD7B-704F-8891-83AD0509A752}"/>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4">
            <a:extLst>
              <a:ext uri="{FF2B5EF4-FFF2-40B4-BE49-F238E27FC236}">
                <a16:creationId xmlns:a16="http://schemas.microsoft.com/office/drawing/2014/main" id="{CD15F4A2-4667-1449-A356-E83D7E8883AB}"/>
              </a:ext>
            </a:extLst>
          </p:cNvPr>
          <p:cNvGrpSpPr/>
          <p:nvPr/>
        </p:nvGrpSpPr>
        <p:grpSpPr>
          <a:xfrm>
            <a:off x="4648200" y="4652109"/>
            <a:ext cx="2844800" cy="177800"/>
            <a:chOff x="3124200" y="2585244"/>
            <a:chExt cx="2844800" cy="177800"/>
          </a:xfrm>
        </p:grpSpPr>
        <p:cxnSp>
          <p:nvCxnSpPr>
            <p:cNvPr id="25" name="Straight Arrow Connector 24">
              <a:extLst>
                <a:ext uri="{FF2B5EF4-FFF2-40B4-BE49-F238E27FC236}">
                  <a16:creationId xmlns:a16="http://schemas.microsoft.com/office/drawing/2014/main" id="{593A1D70-F8DE-CC46-9432-BF29BE1DED9D}"/>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2C7675-8B36-3141-A823-00A0D0DC74E5}"/>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7">
            <a:extLst>
              <a:ext uri="{FF2B5EF4-FFF2-40B4-BE49-F238E27FC236}">
                <a16:creationId xmlns:a16="http://schemas.microsoft.com/office/drawing/2014/main" id="{94CE4AEA-2A4B-6047-88F4-ECDB45F0321E}"/>
              </a:ext>
            </a:extLst>
          </p:cNvPr>
          <p:cNvGrpSpPr/>
          <p:nvPr/>
        </p:nvGrpSpPr>
        <p:grpSpPr>
          <a:xfrm>
            <a:off x="4648200" y="5072799"/>
            <a:ext cx="2844800" cy="177800"/>
            <a:chOff x="3124200" y="2585244"/>
            <a:chExt cx="2844800" cy="177800"/>
          </a:xfrm>
        </p:grpSpPr>
        <p:cxnSp>
          <p:nvCxnSpPr>
            <p:cNvPr id="28" name="Straight Arrow Connector 27">
              <a:extLst>
                <a:ext uri="{FF2B5EF4-FFF2-40B4-BE49-F238E27FC236}">
                  <a16:creationId xmlns:a16="http://schemas.microsoft.com/office/drawing/2014/main" id="{225DD0BD-3730-A04B-AE6A-2C0D07615736}"/>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B7AFD8-1E01-8443-9CE5-846A60C93AE5}"/>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30">
            <a:extLst>
              <a:ext uri="{FF2B5EF4-FFF2-40B4-BE49-F238E27FC236}">
                <a16:creationId xmlns:a16="http://schemas.microsoft.com/office/drawing/2014/main" id="{F6ADDC80-6201-4048-8704-C33732210A38}"/>
              </a:ext>
            </a:extLst>
          </p:cNvPr>
          <p:cNvGrpSpPr/>
          <p:nvPr/>
        </p:nvGrpSpPr>
        <p:grpSpPr>
          <a:xfrm>
            <a:off x="4648200" y="5463327"/>
            <a:ext cx="2844800" cy="177800"/>
            <a:chOff x="3124200" y="2585244"/>
            <a:chExt cx="2844800" cy="177800"/>
          </a:xfrm>
        </p:grpSpPr>
        <p:cxnSp>
          <p:nvCxnSpPr>
            <p:cNvPr id="31" name="Straight Arrow Connector 30">
              <a:extLst>
                <a:ext uri="{FF2B5EF4-FFF2-40B4-BE49-F238E27FC236}">
                  <a16:creationId xmlns:a16="http://schemas.microsoft.com/office/drawing/2014/main" id="{22C2EC96-C6C2-A545-892F-7969BAA2DDF2}"/>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A346EC2-DD8E-5842-ABB6-86565B1EAA35}"/>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3">
            <a:extLst>
              <a:ext uri="{FF2B5EF4-FFF2-40B4-BE49-F238E27FC236}">
                <a16:creationId xmlns:a16="http://schemas.microsoft.com/office/drawing/2014/main" id="{3A487F55-B4A6-0044-9315-0FD57FA6A258}"/>
              </a:ext>
            </a:extLst>
          </p:cNvPr>
          <p:cNvGrpSpPr/>
          <p:nvPr/>
        </p:nvGrpSpPr>
        <p:grpSpPr>
          <a:xfrm>
            <a:off x="4648200" y="5879255"/>
            <a:ext cx="2844800" cy="177800"/>
            <a:chOff x="3124200" y="2585244"/>
            <a:chExt cx="2844800" cy="177800"/>
          </a:xfrm>
        </p:grpSpPr>
        <p:cxnSp>
          <p:nvCxnSpPr>
            <p:cNvPr id="34" name="Straight Arrow Connector 33">
              <a:extLst>
                <a:ext uri="{FF2B5EF4-FFF2-40B4-BE49-F238E27FC236}">
                  <a16:creationId xmlns:a16="http://schemas.microsoft.com/office/drawing/2014/main" id="{9BF2DCBC-A982-F548-ACB0-5B4405063F3B}"/>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F2D422F-0199-7649-AF51-6D8E1F1377AB}"/>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893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1000"/>
                                        <p:tgtEl>
                                          <p:spTgt spid="1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1000"/>
                                        <p:tgtEl>
                                          <p:spTgt spid="11">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1000"/>
                                        <p:tgtEl>
                                          <p:spTgt spid="10">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1000"/>
                                        <p:tgtEl>
                                          <p:spTgt spid="11">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1000"/>
                                        <p:tgtEl>
                                          <p:spTgt spid="10">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1000"/>
                                        <p:tgtEl>
                                          <p:spTgt spid="11">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0">
                                            <p:txEl>
                                              <p:pRg st="4" end="4"/>
                                            </p:txEl>
                                          </p:spTgt>
                                        </p:tgtEl>
                                        <p:attrNameLst>
                                          <p:attrName>style.visibility</p:attrName>
                                        </p:attrNameLst>
                                      </p:cBhvr>
                                      <p:to>
                                        <p:strVal val="visible"/>
                                      </p:to>
                                    </p:set>
                                    <p:animEffect transition="in" filter="fade">
                                      <p:cBhvr>
                                        <p:cTn id="44" dur="1000"/>
                                        <p:tgtEl>
                                          <p:spTgt spid="10">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xEl>
                                              <p:pRg st="4" end="4"/>
                                            </p:txEl>
                                          </p:spTgt>
                                        </p:tgtEl>
                                        <p:attrNameLst>
                                          <p:attrName>style.visibility</p:attrName>
                                        </p:attrNameLst>
                                      </p:cBhvr>
                                      <p:to>
                                        <p:strVal val="visible"/>
                                      </p:to>
                                    </p:set>
                                    <p:animEffect transition="in" filter="fade">
                                      <p:cBhvr>
                                        <p:cTn id="47" dur="1000"/>
                                        <p:tgtEl>
                                          <p:spTgt spid="11">
                                            <p:txEl>
                                              <p:pRg st="4" end="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10">
                                            <p:txEl>
                                              <p:pRg st="5" end="5"/>
                                            </p:txEl>
                                          </p:spTgt>
                                        </p:tgtEl>
                                        <p:attrNameLst>
                                          <p:attrName>style.visibility</p:attrName>
                                        </p:attrNameLst>
                                      </p:cBhvr>
                                      <p:to>
                                        <p:strVal val="visible"/>
                                      </p:to>
                                    </p:set>
                                    <p:animEffect transition="in" filter="fade">
                                      <p:cBhvr>
                                        <p:cTn id="54" dur="1000"/>
                                        <p:tgtEl>
                                          <p:spTgt spid="10">
                                            <p:txEl>
                                              <p:pRg st="5" end="5"/>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xEl>
                                              <p:pRg st="5" end="5"/>
                                            </p:txEl>
                                          </p:spTgt>
                                        </p:tgtEl>
                                        <p:attrNameLst>
                                          <p:attrName>style.visibility</p:attrName>
                                        </p:attrNameLst>
                                      </p:cBhvr>
                                      <p:to>
                                        <p:strVal val="visible"/>
                                      </p:to>
                                    </p:set>
                                    <p:animEffect transition="in" filter="fade">
                                      <p:cBhvr>
                                        <p:cTn id="57" dur="1000"/>
                                        <p:tgtEl>
                                          <p:spTgt spid="11">
                                            <p:txEl>
                                              <p:pRg st="5" end="5"/>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10">
                                            <p:txEl>
                                              <p:pRg st="6" end="6"/>
                                            </p:txEl>
                                          </p:spTgt>
                                        </p:tgtEl>
                                        <p:attrNameLst>
                                          <p:attrName>style.visibility</p:attrName>
                                        </p:attrNameLst>
                                      </p:cBhvr>
                                      <p:to>
                                        <p:strVal val="visible"/>
                                      </p:to>
                                    </p:set>
                                    <p:animEffect transition="in" filter="fade">
                                      <p:cBhvr>
                                        <p:cTn id="64" dur="1000"/>
                                        <p:tgtEl>
                                          <p:spTgt spid="10">
                                            <p:txEl>
                                              <p:pRg st="6" end="6"/>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
                                            <p:txEl>
                                              <p:pRg st="6" end="6"/>
                                            </p:txEl>
                                          </p:spTgt>
                                        </p:tgtEl>
                                        <p:attrNameLst>
                                          <p:attrName>style.visibility</p:attrName>
                                        </p:attrNameLst>
                                      </p:cBhvr>
                                      <p:to>
                                        <p:strVal val="visible"/>
                                      </p:to>
                                    </p:set>
                                    <p:animEffect transition="in" filter="fade">
                                      <p:cBhvr>
                                        <p:cTn id="67" dur="1000"/>
                                        <p:tgtEl>
                                          <p:spTgt spid="11">
                                            <p:txEl>
                                              <p:pRg st="6" end="6"/>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10">
                                            <p:txEl>
                                              <p:pRg st="7" end="7"/>
                                            </p:txEl>
                                          </p:spTgt>
                                        </p:tgtEl>
                                        <p:attrNameLst>
                                          <p:attrName>style.visibility</p:attrName>
                                        </p:attrNameLst>
                                      </p:cBhvr>
                                      <p:to>
                                        <p:strVal val="visible"/>
                                      </p:to>
                                    </p:set>
                                    <p:animEffect transition="in" filter="fade">
                                      <p:cBhvr>
                                        <p:cTn id="74" dur="1000"/>
                                        <p:tgtEl>
                                          <p:spTgt spid="10">
                                            <p:txEl>
                                              <p:pRg st="7" end="7"/>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xEl>
                                              <p:pRg st="7" end="7"/>
                                            </p:txEl>
                                          </p:spTgt>
                                        </p:tgtEl>
                                        <p:attrNameLst>
                                          <p:attrName>style.visibility</p:attrName>
                                        </p:attrNameLst>
                                      </p:cBhvr>
                                      <p:to>
                                        <p:strVal val="visible"/>
                                      </p:to>
                                    </p:set>
                                    <p:animEffect transition="in" filter="fade">
                                      <p:cBhvr>
                                        <p:cTn id="77" dur="1000"/>
                                        <p:tgtEl>
                                          <p:spTgt spid="11">
                                            <p:txEl>
                                              <p:pRg st="7" end="7"/>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1000"/>
                                        <p:tgtEl>
                                          <p:spTgt spid="27"/>
                                        </p:tgtEl>
                                      </p:cBhvr>
                                    </p:animEffect>
                                  </p:childTnLst>
                                </p:cTn>
                              </p:par>
                            </p:childTnLst>
                          </p:cTn>
                        </p:par>
                        <p:par>
                          <p:cTn id="81" fill="hold">
                            <p:stCondLst>
                              <p:cond delay="8000"/>
                            </p:stCondLst>
                            <p:childTnLst>
                              <p:par>
                                <p:cTn id="82" presetID="10" presetClass="entr" presetSubtype="0" fill="hold" grpId="0" nodeType="afterEffect">
                                  <p:stCondLst>
                                    <p:cond delay="0"/>
                                  </p:stCondLst>
                                  <p:childTnLst>
                                    <p:set>
                                      <p:cBhvr>
                                        <p:cTn id="83" dur="1" fill="hold">
                                          <p:stCondLst>
                                            <p:cond delay="0"/>
                                          </p:stCondLst>
                                        </p:cTn>
                                        <p:tgtEl>
                                          <p:spTgt spid="10">
                                            <p:txEl>
                                              <p:pRg st="8" end="8"/>
                                            </p:txEl>
                                          </p:spTgt>
                                        </p:tgtEl>
                                        <p:attrNameLst>
                                          <p:attrName>style.visibility</p:attrName>
                                        </p:attrNameLst>
                                      </p:cBhvr>
                                      <p:to>
                                        <p:strVal val="visible"/>
                                      </p:to>
                                    </p:set>
                                    <p:animEffect transition="in" filter="fade">
                                      <p:cBhvr>
                                        <p:cTn id="84" dur="1000"/>
                                        <p:tgtEl>
                                          <p:spTgt spid="10">
                                            <p:txEl>
                                              <p:pRg st="8" end="8"/>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
                                            <p:txEl>
                                              <p:pRg st="8" end="8"/>
                                            </p:txEl>
                                          </p:spTgt>
                                        </p:tgtEl>
                                        <p:attrNameLst>
                                          <p:attrName>style.visibility</p:attrName>
                                        </p:attrNameLst>
                                      </p:cBhvr>
                                      <p:to>
                                        <p:strVal val="visible"/>
                                      </p:to>
                                    </p:set>
                                    <p:animEffect transition="in" filter="fade">
                                      <p:cBhvr>
                                        <p:cTn id="87" dur="1000"/>
                                        <p:tgtEl>
                                          <p:spTgt spid="11">
                                            <p:txEl>
                                              <p:pRg st="8" end="8"/>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1000"/>
                                        <p:tgtEl>
                                          <p:spTgt spid="30"/>
                                        </p:tgtEl>
                                      </p:cBhvr>
                                    </p:animEffect>
                                  </p:childTnLst>
                                </p:cTn>
                              </p:par>
                            </p:childTnLst>
                          </p:cTn>
                        </p:par>
                        <p:par>
                          <p:cTn id="91" fill="hold">
                            <p:stCondLst>
                              <p:cond delay="9000"/>
                            </p:stCondLst>
                            <p:childTnLst>
                              <p:par>
                                <p:cTn id="92" presetID="10" presetClass="entr" presetSubtype="0" fill="hold" grpId="0" nodeType="afterEffect">
                                  <p:stCondLst>
                                    <p:cond delay="0"/>
                                  </p:stCondLst>
                                  <p:childTnLst>
                                    <p:set>
                                      <p:cBhvr>
                                        <p:cTn id="93" dur="1" fill="hold">
                                          <p:stCondLst>
                                            <p:cond delay="0"/>
                                          </p:stCondLst>
                                        </p:cTn>
                                        <p:tgtEl>
                                          <p:spTgt spid="10">
                                            <p:txEl>
                                              <p:pRg st="9" end="9"/>
                                            </p:txEl>
                                          </p:spTgt>
                                        </p:tgtEl>
                                        <p:attrNameLst>
                                          <p:attrName>style.visibility</p:attrName>
                                        </p:attrNameLst>
                                      </p:cBhvr>
                                      <p:to>
                                        <p:strVal val="visible"/>
                                      </p:to>
                                    </p:set>
                                    <p:animEffect transition="in" filter="fade">
                                      <p:cBhvr>
                                        <p:cTn id="94" dur="1000"/>
                                        <p:tgtEl>
                                          <p:spTgt spid="10">
                                            <p:txEl>
                                              <p:pRg st="9" end="9"/>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
                                            <p:txEl>
                                              <p:pRg st="9" end="9"/>
                                            </p:txEl>
                                          </p:spTgt>
                                        </p:tgtEl>
                                        <p:attrNameLst>
                                          <p:attrName>style.visibility</p:attrName>
                                        </p:attrNameLst>
                                      </p:cBhvr>
                                      <p:to>
                                        <p:strVal val="visible"/>
                                      </p:to>
                                    </p:set>
                                    <p:animEffect transition="in" filter="fade">
                                      <p:cBhvr>
                                        <p:cTn id="97" dur="1000"/>
                                        <p:tgtEl>
                                          <p:spTgt spid="11">
                                            <p:txEl>
                                              <p:pRg st="9" end="9"/>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E0ACD8E7-96D4-894B-B8C0-BFAE3EDC2F03}"/>
              </a:ext>
            </a:extLst>
          </p:cNvPr>
          <p:cNvSpPr txBox="1">
            <a:spLocks/>
          </p:cNvSpPr>
          <p:nvPr/>
        </p:nvSpPr>
        <p:spPr>
          <a:xfrm>
            <a:off x="2527300" y="1916832"/>
            <a:ext cx="7137400" cy="2354262"/>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3750" kern="1200">
                <a:solidFill>
                  <a:schemeClr val="tx1"/>
                </a:solidFill>
                <a:latin typeface="Ubuntu" panose="020B0504030602030204" pitchFamily="34" charset="0"/>
                <a:ea typeface="+mj-ea"/>
                <a:cs typeface="+mj-cs"/>
              </a:defRPr>
            </a:lvl1pPr>
          </a:lstStyle>
          <a:p>
            <a:r>
              <a:rPr lang="en-US" sz="5400" dirty="0">
                <a:solidFill>
                  <a:schemeClr val="tx1">
                    <a:lumMod val="50000"/>
                    <a:lumOff val="50000"/>
                  </a:schemeClr>
                </a:solidFill>
              </a:rPr>
              <a:t>When you see the next slide, write down what is there for you.</a:t>
            </a:r>
          </a:p>
        </p:txBody>
      </p:sp>
    </p:spTree>
    <p:extLst>
      <p:ext uri="{BB962C8B-B14F-4D97-AF65-F5344CB8AC3E}">
        <p14:creationId xmlns:p14="http://schemas.microsoft.com/office/powerpoint/2010/main" val="275206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71513" y="188913"/>
            <a:ext cx="11520487" cy="1143000"/>
          </a:xfrm>
        </p:spPr>
        <p:txBody>
          <a:bodyPr/>
          <a:lstStyle/>
          <a:p>
            <a:r>
              <a:rPr lang="en-GB" dirty="0"/>
              <a:t>Learning Intentions</a:t>
            </a:r>
          </a:p>
        </p:txBody>
      </p:sp>
      <p:pic>
        <p:nvPicPr>
          <p:cNvPr id="4" name="Graphic 3">
            <a:extLst>
              <a:ext uri="{FF2B5EF4-FFF2-40B4-BE49-F238E27FC236}">
                <a16:creationId xmlns:a16="http://schemas.microsoft.com/office/drawing/2014/main" id="{05E0BBE0-D8F2-434D-A596-A23824A77B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852" y="1484784"/>
            <a:ext cx="12679703" cy="4608512"/>
          </a:xfrm>
          <a:prstGeom prst="rect">
            <a:avLst/>
          </a:prstGeom>
        </p:spPr>
      </p:pic>
      <p:sp>
        <p:nvSpPr>
          <p:cNvPr id="5" name="Content Placeholder 2"/>
          <p:cNvSpPr>
            <a:spLocks noGrp="1"/>
          </p:cNvSpPr>
          <p:nvPr>
            <p:ph sz="quarter" idx="13"/>
          </p:nvPr>
        </p:nvSpPr>
        <p:spPr>
          <a:xfrm>
            <a:off x="671513" y="1124744"/>
            <a:ext cx="6447806" cy="5922963"/>
          </a:xfrm>
        </p:spPr>
        <p:txBody>
          <a:bodyPr>
            <a:normAutofit/>
          </a:bodyPr>
          <a:lstStyle/>
          <a:p>
            <a:r>
              <a:rPr lang="en-CA" sz="2000" b="1" dirty="0"/>
              <a:t>Understand Yourself</a:t>
            </a:r>
            <a:r>
              <a:rPr lang="en-CA" sz="2000" dirty="0"/>
              <a:t>: what is it about you, that’s unique? </a:t>
            </a:r>
          </a:p>
          <a:p>
            <a:r>
              <a:rPr lang="en-CA" sz="2000" b="1" dirty="0"/>
              <a:t>Understand Others</a:t>
            </a:r>
            <a:r>
              <a:rPr lang="en-CA" sz="2000" dirty="0"/>
              <a:t>: explore and understand the diversity in your team</a:t>
            </a:r>
          </a:p>
          <a:p>
            <a:r>
              <a:rPr lang="en-CA" sz="2000" b="1" dirty="0"/>
              <a:t>Understand Team</a:t>
            </a:r>
            <a:r>
              <a:rPr lang="en-CA" sz="2000" dirty="0"/>
              <a:t>: High Performing Functional team</a:t>
            </a:r>
          </a:p>
          <a:p>
            <a:r>
              <a:rPr lang="en-CA" sz="2000" b="1" dirty="0"/>
              <a:t>Adapt and Connect</a:t>
            </a:r>
            <a:r>
              <a:rPr lang="en-CA" sz="2000" dirty="0"/>
              <a:t>: understand how to use this information to create better working relationships</a:t>
            </a:r>
          </a:p>
        </p:txBody>
      </p:sp>
    </p:spTree>
    <p:extLst>
      <p:ext uri="{BB962C8B-B14F-4D97-AF65-F5344CB8AC3E}">
        <p14:creationId xmlns:p14="http://schemas.microsoft.com/office/powerpoint/2010/main" val="645326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X:\VC Aug 2011\Graphic Images\documents\en_GB\Stock Photos\1 Sensing &amp; Intuition -shoes - unsplash.jpg">
            <a:extLst>
              <a:ext uri="{FF2B5EF4-FFF2-40B4-BE49-F238E27FC236}">
                <a16:creationId xmlns:a16="http://schemas.microsoft.com/office/drawing/2014/main" id="{5C3D51B5-8BF7-4345-B41C-6E85E5186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86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85292-B019-CF44-B65D-558FB4093B59}"/>
              </a:ext>
            </a:extLst>
          </p:cNvPr>
          <p:cNvSpPr txBox="1">
            <a:spLocks/>
          </p:cNvSpPr>
          <p:nvPr/>
        </p:nvSpPr>
        <p:spPr>
          <a:xfrm>
            <a:off x="1955032" y="188640"/>
            <a:ext cx="8533456" cy="114300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a:t>Jungian Preferences and the Colour Energies </a:t>
            </a:r>
            <a:endParaRPr lang="en-GB" dirty="0"/>
          </a:p>
        </p:txBody>
      </p:sp>
      <p:sp>
        <p:nvSpPr>
          <p:cNvPr id="5" name="Rectangle 4">
            <a:extLst>
              <a:ext uri="{FF2B5EF4-FFF2-40B4-BE49-F238E27FC236}">
                <a16:creationId xmlns:a16="http://schemas.microsoft.com/office/drawing/2014/main" id="{D6076A1A-6946-9D44-8E91-A52C10D7FDEF}"/>
              </a:ext>
            </a:extLst>
          </p:cNvPr>
          <p:cNvSpPr/>
          <p:nvPr/>
        </p:nvSpPr>
        <p:spPr>
          <a:xfrm>
            <a:off x="5171047" y="1365093"/>
            <a:ext cx="1800200" cy="729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CA">
              <a:solidFill>
                <a:srgbClr val="FFFFFF"/>
              </a:solidFill>
              <a:latin typeface="Arial"/>
            </a:endParaRPr>
          </a:p>
        </p:txBody>
      </p:sp>
      <p:sp>
        <p:nvSpPr>
          <p:cNvPr id="6" name="Title 3">
            <a:extLst>
              <a:ext uri="{FF2B5EF4-FFF2-40B4-BE49-F238E27FC236}">
                <a16:creationId xmlns:a16="http://schemas.microsoft.com/office/drawing/2014/main" id="{96F0C5BB-D042-5D4E-A88B-BBC4C99C987D}"/>
              </a:ext>
            </a:extLst>
          </p:cNvPr>
          <p:cNvSpPr txBox="1">
            <a:spLocks/>
          </p:cNvSpPr>
          <p:nvPr/>
        </p:nvSpPr>
        <p:spPr>
          <a:xfrm>
            <a:off x="1981200" y="363538"/>
            <a:ext cx="6275040" cy="216376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Arial" panose="020B0604020202020204" pitchFamily="34" charset="0"/>
                <a:ea typeface="+mj-ea"/>
                <a:cs typeface="Arial" panose="020B0604020202020204" pitchFamily="34" charset="0"/>
              </a:defRPr>
            </a:lvl1pPr>
          </a:lstStyle>
          <a:p>
            <a:r>
              <a:rPr lang="en-GB" sz="2800" dirty="0">
                <a:solidFill>
                  <a:srgbClr val="0082B7"/>
                </a:solidFill>
                <a:ea typeface="+mn-ea"/>
              </a:rPr>
              <a:t>Your ‘Perceiving’ Functions</a:t>
            </a:r>
          </a:p>
        </p:txBody>
      </p:sp>
      <p:grpSp>
        <p:nvGrpSpPr>
          <p:cNvPr id="7" name="Group 9">
            <a:extLst>
              <a:ext uri="{FF2B5EF4-FFF2-40B4-BE49-F238E27FC236}">
                <a16:creationId xmlns:a16="http://schemas.microsoft.com/office/drawing/2014/main" id="{7E8476D3-778E-8444-838F-7E309FA1465D}"/>
              </a:ext>
            </a:extLst>
          </p:cNvPr>
          <p:cNvGrpSpPr/>
          <p:nvPr/>
        </p:nvGrpSpPr>
        <p:grpSpPr>
          <a:xfrm>
            <a:off x="4648200" y="2441957"/>
            <a:ext cx="2844800" cy="177800"/>
            <a:chOff x="3124200" y="2585244"/>
            <a:chExt cx="2844800" cy="177800"/>
          </a:xfrm>
        </p:grpSpPr>
        <p:cxnSp>
          <p:nvCxnSpPr>
            <p:cNvPr id="8" name="Straight Arrow Connector 7">
              <a:extLst>
                <a:ext uri="{FF2B5EF4-FFF2-40B4-BE49-F238E27FC236}">
                  <a16:creationId xmlns:a16="http://schemas.microsoft.com/office/drawing/2014/main" id="{9E8F83B7-0B84-1940-A290-E65042B8F126}"/>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24059B7-6F7E-2E4E-A4D5-0BDBD3358436}"/>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E037A25-031C-2B4E-BF11-D7BB3B2746B6}"/>
              </a:ext>
            </a:extLst>
          </p:cNvPr>
          <p:cNvSpPr txBox="1"/>
          <p:nvPr/>
        </p:nvSpPr>
        <p:spPr>
          <a:xfrm>
            <a:off x="2527300" y="1799814"/>
            <a:ext cx="2298700" cy="4293483"/>
          </a:xfrm>
          <a:prstGeom prst="rect">
            <a:avLst/>
          </a:prstGeom>
          <a:noFill/>
        </p:spPr>
        <p:txBody>
          <a:bodyPr wrap="square" rtlCol="0">
            <a:spAutoFit/>
          </a:bodyPr>
          <a:lstStyle/>
          <a:p>
            <a:pPr>
              <a:lnSpc>
                <a:spcPct val="150000"/>
              </a:lnSpc>
            </a:pPr>
            <a:r>
              <a:rPr lang="en-GB" sz="2000" b="1" dirty="0">
                <a:latin typeface="Arial" pitchFamily="34" charset="0"/>
                <a:cs typeface="Arial" pitchFamily="34" charset="0"/>
              </a:rPr>
              <a:t>Sensation</a:t>
            </a:r>
            <a:r>
              <a:rPr lang="en-GB" dirty="0">
                <a:latin typeface="Arial" pitchFamily="34" charset="0"/>
                <a:cs typeface="Arial" pitchFamily="34" charset="0"/>
              </a:rPr>
              <a:t>	</a:t>
            </a:r>
          </a:p>
          <a:p>
            <a:pPr>
              <a:lnSpc>
                <a:spcPct val="150000"/>
              </a:lnSpc>
            </a:pPr>
            <a:r>
              <a:rPr lang="en-GB" dirty="0">
                <a:latin typeface="Arial" pitchFamily="34" charset="0"/>
                <a:cs typeface="Arial" pitchFamily="34" charset="0"/>
              </a:rPr>
              <a:t>Specific		</a:t>
            </a:r>
          </a:p>
          <a:p>
            <a:pPr>
              <a:lnSpc>
                <a:spcPct val="150000"/>
              </a:lnSpc>
            </a:pPr>
            <a:r>
              <a:rPr lang="en-GB" dirty="0">
                <a:latin typeface="Arial" pitchFamily="34" charset="0"/>
                <a:cs typeface="Arial" pitchFamily="34" charset="0"/>
              </a:rPr>
              <a:t>Present-oriented 	</a:t>
            </a:r>
          </a:p>
          <a:p>
            <a:pPr>
              <a:lnSpc>
                <a:spcPct val="150000"/>
              </a:lnSpc>
            </a:pPr>
            <a:r>
              <a:rPr lang="en-GB" dirty="0">
                <a:latin typeface="Arial" pitchFamily="34" charset="0"/>
                <a:cs typeface="Arial" pitchFamily="34" charset="0"/>
              </a:rPr>
              <a:t>Realistic 	</a:t>
            </a:r>
          </a:p>
          <a:p>
            <a:pPr>
              <a:lnSpc>
                <a:spcPct val="150000"/>
              </a:lnSpc>
            </a:pPr>
            <a:r>
              <a:rPr lang="en-GB" dirty="0">
                <a:latin typeface="Arial" pitchFamily="34" charset="0"/>
                <a:cs typeface="Arial" pitchFamily="34" charset="0"/>
              </a:rPr>
              <a:t>Consistent	</a:t>
            </a:r>
          </a:p>
          <a:p>
            <a:pPr>
              <a:lnSpc>
                <a:spcPct val="150000"/>
              </a:lnSpc>
            </a:pPr>
            <a:r>
              <a:rPr lang="en-GB" dirty="0">
                <a:latin typeface="Arial" pitchFamily="34" charset="0"/>
                <a:cs typeface="Arial" pitchFamily="34" charset="0"/>
              </a:rPr>
              <a:t>Down-to-earth 	</a:t>
            </a:r>
          </a:p>
          <a:p>
            <a:pPr>
              <a:lnSpc>
                <a:spcPct val="150000"/>
              </a:lnSpc>
            </a:pPr>
            <a:r>
              <a:rPr lang="en-GB" dirty="0">
                <a:latin typeface="Arial" pitchFamily="34" charset="0"/>
                <a:cs typeface="Arial" pitchFamily="34" charset="0"/>
              </a:rPr>
              <a:t>Practical </a:t>
            </a:r>
          </a:p>
          <a:p>
            <a:pPr>
              <a:lnSpc>
                <a:spcPct val="150000"/>
              </a:lnSpc>
            </a:pPr>
            <a:r>
              <a:rPr lang="en-GB" dirty="0">
                <a:latin typeface="Arial" pitchFamily="34" charset="0"/>
                <a:cs typeface="Arial" pitchFamily="34" charset="0"/>
              </a:rPr>
              <a:t>Precise 		</a:t>
            </a:r>
          </a:p>
          <a:p>
            <a:pPr>
              <a:lnSpc>
                <a:spcPct val="150000"/>
              </a:lnSpc>
            </a:pPr>
            <a:r>
              <a:rPr lang="en-GB" dirty="0">
                <a:latin typeface="Arial" pitchFamily="34" charset="0"/>
                <a:cs typeface="Arial" pitchFamily="34" charset="0"/>
              </a:rPr>
              <a:t>Factual 		</a:t>
            </a:r>
          </a:p>
          <a:p>
            <a:pPr>
              <a:lnSpc>
                <a:spcPct val="150000"/>
              </a:lnSpc>
            </a:pPr>
            <a:r>
              <a:rPr lang="en-GB" dirty="0">
                <a:latin typeface="Arial" pitchFamily="34" charset="0"/>
                <a:cs typeface="Arial" pitchFamily="34" charset="0"/>
              </a:rPr>
              <a:t>Step-by-step</a:t>
            </a:r>
          </a:p>
        </p:txBody>
      </p:sp>
      <p:sp>
        <p:nvSpPr>
          <p:cNvPr id="11" name="TextBox 10">
            <a:extLst>
              <a:ext uri="{FF2B5EF4-FFF2-40B4-BE49-F238E27FC236}">
                <a16:creationId xmlns:a16="http://schemas.microsoft.com/office/drawing/2014/main" id="{8043F460-74E4-EE45-92FE-839F325131E7}"/>
              </a:ext>
            </a:extLst>
          </p:cNvPr>
          <p:cNvSpPr txBox="1"/>
          <p:nvPr/>
        </p:nvSpPr>
        <p:spPr>
          <a:xfrm>
            <a:off x="7334260" y="1799814"/>
            <a:ext cx="2298700" cy="4293483"/>
          </a:xfrm>
          <a:prstGeom prst="rect">
            <a:avLst/>
          </a:prstGeom>
          <a:noFill/>
        </p:spPr>
        <p:txBody>
          <a:bodyPr wrap="square" rtlCol="0">
            <a:spAutoFit/>
          </a:bodyPr>
          <a:lstStyle/>
          <a:p>
            <a:pPr algn="r">
              <a:lnSpc>
                <a:spcPct val="150000"/>
              </a:lnSpc>
            </a:pPr>
            <a:r>
              <a:rPr lang="en-GB" sz="2000" b="1" dirty="0">
                <a:latin typeface="Arial" pitchFamily="34" charset="0"/>
                <a:cs typeface="Arial" pitchFamily="34" charset="0"/>
              </a:rPr>
              <a:t>Intuition</a:t>
            </a:r>
          </a:p>
          <a:p>
            <a:pPr algn="r">
              <a:lnSpc>
                <a:spcPct val="150000"/>
              </a:lnSpc>
            </a:pPr>
            <a:r>
              <a:rPr lang="en-GB" dirty="0">
                <a:latin typeface="Arial" pitchFamily="34" charset="0"/>
                <a:cs typeface="Arial" pitchFamily="34" charset="0"/>
              </a:rPr>
              <a:t>Global </a:t>
            </a:r>
          </a:p>
          <a:p>
            <a:pPr algn="r">
              <a:lnSpc>
                <a:spcPct val="150000"/>
              </a:lnSpc>
            </a:pPr>
            <a:r>
              <a:rPr lang="en-GB" dirty="0">
                <a:latin typeface="Arial" pitchFamily="34" charset="0"/>
                <a:cs typeface="Arial" pitchFamily="34" charset="0"/>
              </a:rPr>
              <a:t>Future-oriented </a:t>
            </a:r>
          </a:p>
          <a:p>
            <a:pPr algn="r">
              <a:lnSpc>
                <a:spcPct val="150000"/>
              </a:lnSpc>
            </a:pPr>
            <a:r>
              <a:rPr lang="en-GB" dirty="0">
                <a:latin typeface="Arial" pitchFamily="34" charset="0"/>
                <a:cs typeface="Arial" pitchFamily="34" charset="0"/>
              </a:rPr>
              <a:t>Imaginative </a:t>
            </a:r>
          </a:p>
          <a:p>
            <a:pPr algn="r">
              <a:lnSpc>
                <a:spcPct val="150000"/>
              </a:lnSpc>
            </a:pPr>
            <a:r>
              <a:rPr lang="en-GB" dirty="0">
                <a:latin typeface="Arial" pitchFamily="34" charset="0"/>
                <a:cs typeface="Arial" pitchFamily="34" charset="0"/>
              </a:rPr>
              <a:t>Unpredictable </a:t>
            </a:r>
          </a:p>
          <a:p>
            <a:pPr algn="r">
              <a:lnSpc>
                <a:spcPct val="150000"/>
              </a:lnSpc>
            </a:pPr>
            <a:r>
              <a:rPr lang="en-GB" dirty="0">
                <a:latin typeface="Arial" pitchFamily="34" charset="0"/>
                <a:cs typeface="Arial" pitchFamily="34" charset="0"/>
              </a:rPr>
              <a:t>Blue-sky </a:t>
            </a:r>
          </a:p>
          <a:p>
            <a:pPr algn="r">
              <a:lnSpc>
                <a:spcPct val="150000"/>
              </a:lnSpc>
            </a:pPr>
            <a:r>
              <a:rPr lang="en-GB" dirty="0">
                <a:latin typeface="Arial" pitchFamily="34" charset="0"/>
                <a:cs typeface="Arial" pitchFamily="34" charset="0"/>
              </a:rPr>
              <a:t>Conceptual </a:t>
            </a:r>
          </a:p>
          <a:p>
            <a:pPr algn="r">
              <a:lnSpc>
                <a:spcPct val="150000"/>
              </a:lnSpc>
            </a:pPr>
            <a:r>
              <a:rPr lang="en-GB" dirty="0">
                <a:latin typeface="Arial" pitchFamily="34" charset="0"/>
                <a:cs typeface="Arial" pitchFamily="34" charset="0"/>
              </a:rPr>
              <a:t>General</a:t>
            </a:r>
          </a:p>
          <a:p>
            <a:pPr algn="r">
              <a:lnSpc>
                <a:spcPct val="150000"/>
              </a:lnSpc>
            </a:pPr>
            <a:r>
              <a:rPr lang="en-GB" dirty="0">
                <a:latin typeface="Arial" pitchFamily="34" charset="0"/>
                <a:cs typeface="Arial" pitchFamily="34" charset="0"/>
              </a:rPr>
              <a:t>Abstract </a:t>
            </a:r>
          </a:p>
          <a:p>
            <a:pPr algn="r">
              <a:lnSpc>
                <a:spcPct val="150000"/>
              </a:lnSpc>
            </a:pPr>
            <a:r>
              <a:rPr lang="en-GB" dirty="0">
                <a:latin typeface="Arial" pitchFamily="34" charset="0"/>
                <a:cs typeface="Arial" pitchFamily="34" charset="0"/>
              </a:rPr>
              <a:t>Spontaneous</a:t>
            </a:r>
          </a:p>
        </p:txBody>
      </p:sp>
      <p:grpSp>
        <p:nvGrpSpPr>
          <p:cNvPr id="12" name="Group 12">
            <a:extLst>
              <a:ext uri="{FF2B5EF4-FFF2-40B4-BE49-F238E27FC236}">
                <a16:creationId xmlns:a16="http://schemas.microsoft.com/office/drawing/2014/main" id="{9C847465-6378-284F-A80B-E05042525CB9}"/>
              </a:ext>
            </a:extLst>
          </p:cNvPr>
          <p:cNvGrpSpPr/>
          <p:nvPr/>
        </p:nvGrpSpPr>
        <p:grpSpPr>
          <a:xfrm>
            <a:off x="4648200" y="2844381"/>
            <a:ext cx="2844800" cy="177800"/>
            <a:chOff x="3124200" y="2585244"/>
            <a:chExt cx="2844800" cy="177800"/>
          </a:xfrm>
        </p:grpSpPr>
        <p:cxnSp>
          <p:nvCxnSpPr>
            <p:cNvPr id="13" name="Straight Arrow Connector 12">
              <a:extLst>
                <a:ext uri="{FF2B5EF4-FFF2-40B4-BE49-F238E27FC236}">
                  <a16:creationId xmlns:a16="http://schemas.microsoft.com/office/drawing/2014/main" id="{0E07A996-1BB0-3D4E-98BD-41190BDBB94C}"/>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1F65792-032F-2846-9B88-01E86C05FA67}"/>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5">
            <a:extLst>
              <a:ext uri="{FF2B5EF4-FFF2-40B4-BE49-F238E27FC236}">
                <a16:creationId xmlns:a16="http://schemas.microsoft.com/office/drawing/2014/main" id="{B134706F-5B57-8546-9D7E-76B102553EAE}"/>
              </a:ext>
            </a:extLst>
          </p:cNvPr>
          <p:cNvGrpSpPr/>
          <p:nvPr/>
        </p:nvGrpSpPr>
        <p:grpSpPr>
          <a:xfrm>
            <a:off x="4648200" y="3273009"/>
            <a:ext cx="2844800" cy="177800"/>
            <a:chOff x="3124200" y="2585244"/>
            <a:chExt cx="2844800" cy="177800"/>
          </a:xfrm>
        </p:grpSpPr>
        <p:cxnSp>
          <p:nvCxnSpPr>
            <p:cNvPr id="16" name="Straight Arrow Connector 15">
              <a:extLst>
                <a:ext uri="{FF2B5EF4-FFF2-40B4-BE49-F238E27FC236}">
                  <a16:creationId xmlns:a16="http://schemas.microsoft.com/office/drawing/2014/main" id="{4519AB65-DCA1-AF4C-9729-1A9BA3F82972}"/>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65D9E9-8AAD-7242-80D5-FF75803FBB98}"/>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8">
            <a:extLst>
              <a:ext uri="{FF2B5EF4-FFF2-40B4-BE49-F238E27FC236}">
                <a16:creationId xmlns:a16="http://schemas.microsoft.com/office/drawing/2014/main" id="{98838C0B-2B43-F146-948D-437615AA0B99}"/>
              </a:ext>
            </a:extLst>
          </p:cNvPr>
          <p:cNvGrpSpPr/>
          <p:nvPr/>
        </p:nvGrpSpPr>
        <p:grpSpPr>
          <a:xfrm>
            <a:off x="4648200" y="3696875"/>
            <a:ext cx="2844800" cy="177800"/>
            <a:chOff x="3124200" y="2585244"/>
            <a:chExt cx="2844800" cy="177800"/>
          </a:xfrm>
        </p:grpSpPr>
        <p:cxnSp>
          <p:nvCxnSpPr>
            <p:cNvPr id="19" name="Straight Arrow Connector 18">
              <a:extLst>
                <a:ext uri="{FF2B5EF4-FFF2-40B4-BE49-F238E27FC236}">
                  <a16:creationId xmlns:a16="http://schemas.microsoft.com/office/drawing/2014/main" id="{A5D42DB1-D640-F34C-8605-3C157C8E42EF}"/>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F97266-8A85-2347-AD07-070CC58126C8}"/>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1">
            <a:extLst>
              <a:ext uri="{FF2B5EF4-FFF2-40B4-BE49-F238E27FC236}">
                <a16:creationId xmlns:a16="http://schemas.microsoft.com/office/drawing/2014/main" id="{40A8F246-3130-E442-BD28-A8F0CFC7A049}"/>
              </a:ext>
            </a:extLst>
          </p:cNvPr>
          <p:cNvGrpSpPr/>
          <p:nvPr/>
        </p:nvGrpSpPr>
        <p:grpSpPr>
          <a:xfrm>
            <a:off x="4648200" y="4092165"/>
            <a:ext cx="2844800" cy="177800"/>
            <a:chOff x="3124200" y="2585244"/>
            <a:chExt cx="2844800" cy="177800"/>
          </a:xfrm>
        </p:grpSpPr>
        <p:cxnSp>
          <p:nvCxnSpPr>
            <p:cNvPr id="22" name="Straight Arrow Connector 21">
              <a:extLst>
                <a:ext uri="{FF2B5EF4-FFF2-40B4-BE49-F238E27FC236}">
                  <a16:creationId xmlns:a16="http://schemas.microsoft.com/office/drawing/2014/main" id="{BC0A1A33-AD94-CE4D-B502-C2A2E02C9874}"/>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90CB6-72CE-F34D-BB8E-B5DF347FDCEF}"/>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4">
            <a:extLst>
              <a:ext uri="{FF2B5EF4-FFF2-40B4-BE49-F238E27FC236}">
                <a16:creationId xmlns:a16="http://schemas.microsoft.com/office/drawing/2014/main" id="{A73D87DD-DBD6-A746-9479-3F995299D93A}"/>
              </a:ext>
            </a:extLst>
          </p:cNvPr>
          <p:cNvGrpSpPr/>
          <p:nvPr/>
        </p:nvGrpSpPr>
        <p:grpSpPr>
          <a:xfrm>
            <a:off x="4648200" y="4508093"/>
            <a:ext cx="2844800" cy="177800"/>
            <a:chOff x="3124200" y="2585244"/>
            <a:chExt cx="2844800" cy="177800"/>
          </a:xfrm>
        </p:grpSpPr>
        <p:cxnSp>
          <p:nvCxnSpPr>
            <p:cNvPr id="25" name="Straight Arrow Connector 24">
              <a:extLst>
                <a:ext uri="{FF2B5EF4-FFF2-40B4-BE49-F238E27FC236}">
                  <a16:creationId xmlns:a16="http://schemas.microsoft.com/office/drawing/2014/main" id="{94D05774-6AC2-E84B-AB78-C1E9C6D29AC9}"/>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045EB6-83B6-164A-B5D1-9E711B244F6F}"/>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7">
            <a:extLst>
              <a:ext uri="{FF2B5EF4-FFF2-40B4-BE49-F238E27FC236}">
                <a16:creationId xmlns:a16="http://schemas.microsoft.com/office/drawing/2014/main" id="{5156CFDC-B34A-7244-AC9B-3C688C9D9AB6}"/>
              </a:ext>
            </a:extLst>
          </p:cNvPr>
          <p:cNvGrpSpPr/>
          <p:nvPr/>
        </p:nvGrpSpPr>
        <p:grpSpPr>
          <a:xfrm>
            <a:off x="4648200" y="4928783"/>
            <a:ext cx="2844800" cy="177800"/>
            <a:chOff x="3124200" y="2585244"/>
            <a:chExt cx="2844800" cy="177800"/>
          </a:xfrm>
        </p:grpSpPr>
        <p:cxnSp>
          <p:nvCxnSpPr>
            <p:cNvPr id="28" name="Straight Arrow Connector 27">
              <a:extLst>
                <a:ext uri="{FF2B5EF4-FFF2-40B4-BE49-F238E27FC236}">
                  <a16:creationId xmlns:a16="http://schemas.microsoft.com/office/drawing/2014/main" id="{8D6573DC-F730-1140-8FAC-90E0343A40B8}"/>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64F621-979F-904F-AA9F-AFE6884ADDFB}"/>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30">
            <a:extLst>
              <a:ext uri="{FF2B5EF4-FFF2-40B4-BE49-F238E27FC236}">
                <a16:creationId xmlns:a16="http://schemas.microsoft.com/office/drawing/2014/main" id="{322437D8-0D38-0249-A296-EEE354E11392}"/>
              </a:ext>
            </a:extLst>
          </p:cNvPr>
          <p:cNvGrpSpPr/>
          <p:nvPr/>
        </p:nvGrpSpPr>
        <p:grpSpPr>
          <a:xfrm>
            <a:off x="4648200" y="5319311"/>
            <a:ext cx="2844800" cy="177800"/>
            <a:chOff x="3124200" y="2585244"/>
            <a:chExt cx="2844800" cy="177800"/>
          </a:xfrm>
        </p:grpSpPr>
        <p:cxnSp>
          <p:nvCxnSpPr>
            <p:cNvPr id="31" name="Straight Arrow Connector 30">
              <a:extLst>
                <a:ext uri="{FF2B5EF4-FFF2-40B4-BE49-F238E27FC236}">
                  <a16:creationId xmlns:a16="http://schemas.microsoft.com/office/drawing/2014/main" id="{CB096F35-F856-DE4A-993C-B2489F48182A}"/>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6C19C88-A995-B743-9E15-55B020FFFEA9}"/>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3">
            <a:extLst>
              <a:ext uri="{FF2B5EF4-FFF2-40B4-BE49-F238E27FC236}">
                <a16:creationId xmlns:a16="http://schemas.microsoft.com/office/drawing/2014/main" id="{658DB101-D92B-204A-9748-7694D8CCC3C9}"/>
              </a:ext>
            </a:extLst>
          </p:cNvPr>
          <p:cNvGrpSpPr/>
          <p:nvPr/>
        </p:nvGrpSpPr>
        <p:grpSpPr>
          <a:xfrm>
            <a:off x="4648200" y="5735239"/>
            <a:ext cx="2844800" cy="177800"/>
            <a:chOff x="3124200" y="2585244"/>
            <a:chExt cx="2844800" cy="177800"/>
          </a:xfrm>
        </p:grpSpPr>
        <p:cxnSp>
          <p:nvCxnSpPr>
            <p:cNvPr id="34" name="Straight Arrow Connector 33">
              <a:extLst>
                <a:ext uri="{FF2B5EF4-FFF2-40B4-BE49-F238E27FC236}">
                  <a16:creationId xmlns:a16="http://schemas.microsoft.com/office/drawing/2014/main" id="{E8479D04-F4A5-E348-AA66-F7C25F16FB6C}"/>
                </a:ext>
              </a:extLst>
            </p:cNvPr>
            <p:cNvCxnSpPr/>
            <p:nvPr/>
          </p:nvCxnSpPr>
          <p:spPr>
            <a:xfrm>
              <a:off x="3124200" y="2679700"/>
              <a:ext cx="2844800" cy="1588"/>
            </a:xfrm>
            <a:prstGeom prst="straightConnector1">
              <a:avLst/>
            </a:prstGeom>
            <a:ln>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6D630E1-DCF2-2D42-93B3-B871F79D311F}"/>
                </a:ext>
              </a:extLst>
            </p:cNvPr>
            <p:cNvCxnSpPr/>
            <p:nvPr/>
          </p:nvCxnSpPr>
          <p:spPr>
            <a:xfrm rot="5400000" flipH="1" flipV="1">
              <a:off x="4483100" y="2673350"/>
              <a:ext cx="1778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032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1000"/>
                                        <p:tgtEl>
                                          <p:spTgt spid="1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1000"/>
                                        <p:tgtEl>
                                          <p:spTgt spid="11">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1000"/>
                                        <p:tgtEl>
                                          <p:spTgt spid="10">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1000"/>
                                        <p:tgtEl>
                                          <p:spTgt spid="11">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1000"/>
                                        <p:tgtEl>
                                          <p:spTgt spid="10">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1000"/>
                                        <p:tgtEl>
                                          <p:spTgt spid="11">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0">
                                            <p:txEl>
                                              <p:pRg st="4" end="4"/>
                                            </p:txEl>
                                          </p:spTgt>
                                        </p:tgtEl>
                                        <p:attrNameLst>
                                          <p:attrName>style.visibility</p:attrName>
                                        </p:attrNameLst>
                                      </p:cBhvr>
                                      <p:to>
                                        <p:strVal val="visible"/>
                                      </p:to>
                                    </p:set>
                                    <p:animEffect transition="in" filter="fade">
                                      <p:cBhvr>
                                        <p:cTn id="44" dur="1000"/>
                                        <p:tgtEl>
                                          <p:spTgt spid="10">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xEl>
                                              <p:pRg st="4" end="4"/>
                                            </p:txEl>
                                          </p:spTgt>
                                        </p:tgtEl>
                                        <p:attrNameLst>
                                          <p:attrName>style.visibility</p:attrName>
                                        </p:attrNameLst>
                                      </p:cBhvr>
                                      <p:to>
                                        <p:strVal val="visible"/>
                                      </p:to>
                                    </p:set>
                                    <p:animEffect transition="in" filter="fade">
                                      <p:cBhvr>
                                        <p:cTn id="47" dur="1000"/>
                                        <p:tgtEl>
                                          <p:spTgt spid="11">
                                            <p:txEl>
                                              <p:pRg st="4" end="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10">
                                            <p:txEl>
                                              <p:pRg st="5" end="5"/>
                                            </p:txEl>
                                          </p:spTgt>
                                        </p:tgtEl>
                                        <p:attrNameLst>
                                          <p:attrName>style.visibility</p:attrName>
                                        </p:attrNameLst>
                                      </p:cBhvr>
                                      <p:to>
                                        <p:strVal val="visible"/>
                                      </p:to>
                                    </p:set>
                                    <p:animEffect transition="in" filter="fade">
                                      <p:cBhvr>
                                        <p:cTn id="54" dur="1000"/>
                                        <p:tgtEl>
                                          <p:spTgt spid="10">
                                            <p:txEl>
                                              <p:pRg st="5" end="5"/>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xEl>
                                              <p:pRg st="5" end="5"/>
                                            </p:txEl>
                                          </p:spTgt>
                                        </p:tgtEl>
                                        <p:attrNameLst>
                                          <p:attrName>style.visibility</p:attrName>
                                        </p:attrNameLst>
                                      </p:cBhvr>
                                      <p:to>
                                        <p:strVal val="visible"/>
                                      </p:to>
                                    </p:set>
                                    <p:animEffect transition="in" filter="fade">
                                      <p:cBhvr>
                                        <p:cTn id="57" dur="1000"/>
                                        <p:tgtEl>
                                          <p:spTgt spid="11">
                                            <p:txEl>
                                              <p:pRg st="5" end="5"/>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10">
                                            <p:txEl>
                                              <p:pRg st="6" end="6"/>
                                            </p:txEl>
                                          </p:spTgt>
                                        </p:tgtEl>
                                        <p:attrNameLst>
                                          <p:attrName>style.visibility</p:attrName>
                                        </p:attrNameLst>
                                      </p:cBhvr>
                                      <p:to>
                                        <p:strVal val="visible"/>
                                      </p:to>
                                    </p:set>
                                    <p:animEffect transition="in" filter="fade">
                                      <p:cBhvr>
                                        <p:cTn id="64" dur="1000"/>
                                        <p:tgtEl>
                                          <p:spTgt spid="10">
                                            <p:txEl>
                                              <p:pRg st="6" end="6"/>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
                                            <p:txEl>
                                              <p:pRg st="6" end="6"/>
                                            </p:txEl>
                                          </p:spTgt>
                                        </p:tgtEl>
                                        <p:attrNameLst>
                                          <p:attrName>style.visibility</p:attrName>
                                        </p:attrNameLst>
                                      </p:cBhvr>
                                      <p:to>
                                        <p:strVal val="visible"/>
                                      </p:to>
                                    </p:set>
                                    <p:animEffect transition="in" filter="fade">
                                      <p:cBhvr>
                                        <p:cTn id="67" dur="1000"/>
                                        <p:tgtEl>
                                          <p:spTgt spid="11">
                                            <p:txEl>
                                              <p:pRg st="6" end="6"/>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10">
                                            <p:txEl>
                                              <p:pRg st="7" end="7"/>
                                            </p:txEl>
                                          </p:spTgt>
                                        </p:tgtEl>
                                        <p:attrNameLst>
                                          <p:attrName>style.visibility</p:attrName>
                                        </p:attrNameLst>
                                      </p:cBhvr>
                                      <p:to>
                                        <p:strVal val="visible"/>
                                      </p:to>
                                    </p:set>
                                    <p:animEffect transition="in" filter="fade">
                                      <p:cBhvr>
                                        <p:cTn id="74" dur="1000"/>
                                        <p:tgtEl>
                                          <p:spTgt spid="10">
                                            <p:txEl>
                                              <p:pRg st="7" end="7"/>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xEl>
                                              <p:pRg st="7" end="7"/>
                                            </p:txEl>
                                          </p:spTgt>
                                        </p:tgtEl>
                                        <p:attrNameLst>
                                          <p:attrName>style.visibility</p:attrName>
                                        </p:attrNameLst>
                                      </p:cBhvr>
                                      <p:to>
                                        <p:strVal val="visible"/>
                                      </p:to>
                                    </p:set>
                                    <p:animEffect transition="in" filter="fade">
                                      <p:cBhvr>
                                        <p:cTn id="77" dur="1000"/>
                                        <p:tgtEl>
                                          <p:spTgt spid="11">
                                            <p:txEl>
                                              <p:pRg st="7" end="7"/>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1000"/>
                                        <p:tgtEl>
                                          <p:spTgt spid="27"/>
                                        </p:tgtEl>
                                      </p:cBhvr>
                                    </p:animEffect>
                                  </p:childTnLst>
                                </p:cTn>
                              </p:par>
                            </p:childTnLst>
                          </p:cTn>
                        </p:par>
                        <p:par>
                          <p:cTn id="81" fill="hold">
                            <p:stCondLst>
                              <p:cond delay="8000"/>
                            </p:stCondLst>
                            <p:childTnLst>
                              <p:par>
                                <p:cTn id="82" presetID="10" presetClass="entr" presetSubtype="0" fill="hold" grpId="0" nodeType="afterEffect">
                                  <p:stCondLst>
                                    <p:cond delay="0"/>
                                  </p:stCondLst>
                                  <p:childTnLst>
                                    <p:set>
                                      <p:cBhvr>
                                        <p:cTn id="83" dur="1" fill="hold">
                                          <p:stCondLst>
                                            <p:cond delay="0"/>
                                          </p:stCondLst>
                                        </p:cTn>
                                        <p:tgtEl>
                                          <p:spTgt spid="10">
                                            <p:txEl>
                                              <p:pRg st="8" end="8"/>
                                            </p:txEl>
                                          </p:spTgt>
                                        </p:tgtEl>
                                        <p:attrNameLst>
                                          <p:attrName>style.visibility</p:attrName>
                                        </p:attrNameLst>
                                      </p:cBhvr>
                                      <p:to>
                                        <p:strVal val="visible"/>
                                      </p:to>
                                    </p:set>
                                    <p:animEffect transition="in" filter="fade">
                                      <p:cBhvr>
                                        <p:cTn id="84" dur="1000"/>
                                        <p:tgtEl>
                                          <p:spTgt spid="10">
                                            <p:txEl>
                                              <p:pRg st="8" end="8"/>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
                                            <p:txEl>
                                              <p:pRg st="8" end="8"/>
                                            </p:txEl>
                                          </p:spTgt>
                                        </p:tgtEl>
                                        <p:attrNameLst>
                                          <p:attrName>style.visibility</p:attrName>
                                        </p:attrNameLst>
                                      </p:cBhvr>
                                      <p:to>
                                        <p:strVal val="visible"/>
                                      </p:to>
                                    </p:set>
                                    <p:animEffect transition="in" filter="fade">
                                      <p:cBhvr>
                                        <p:cTn id="87" dur="1000"/>
                                        <p:tgtEl>
                                          <p:spTgt spid="11">
                                            <p:txEl>
                                              <p:pRg st="8" end="8"/>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1000"/>
                                        <p:tgtEl>
                                          <p:spTgt spid="30"/>
                                        </p:tgtEl>
                                      </p:cBhvr>
                                    </p:animEffect>
                                  </p:childTnLst>
                                </p:cTn>
                              </p:par>
                            </p:childTnLst>
                          </p:cTn>
                        </p:par>
                        <p:par>
                          <p:cTn id="91" fill="hold">
                            <p:stCondLst>
                              <p:cond delay="9000"/>
                            </p:stCondLst>
                            <p:childTnLst>
                              <p:par>
                                <p:cTn id="92" presetID="10" presetClass="entr" presetSubtype="0" fill="hold" grpId="0" nodeType="afterEffect">
                                  <p:stCondLst>
                                    <p:cond delay="0"/>
                                  </p:stCondLst>
                                  <p:childTnLst>
                                    <p:set>
                                      <p:cBhvr>
                                        <p:cTn id="93" dur="1" fill="hold">
                                          <p:stCondLst>
                                            <p:cond delay="0"/>
                                          </p:stCondLst>
                                        </p:cTn>
                                        <p:tgtEl>
                                          <p:spTgt spid="10">
                                            <p:txEl>
                                              <p:pRg st="9" end="9"/>
                                            </p:txEl>
                                          </p:spTgt>
                                        </p:tgtEl>
                                        <p:attrNameLst>
                                          <p:attrName>style.visibility</p:attrName>
                                        </p:attrNameLst>
                                      </p:cBhvr>
                                      <p:to>
                                        <p:strVal val="visible"/>
                                      </p:to>
                                    </p:set>
                                    <p:animEffect transition="in" filter="fade">
                                      <p:cBhvr>
                                        <p:cTn id="94" dur="1000"/>
                                        <p:tgtEl>
                                          <p:spTgt spid="10">
                                            <p:txEl>
                                              <p:pRg st="9" end="9"/>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
                                            <p:txEl>
                                              <p:pRg st="9" end="9"/>
                                            </p:txEl>
                                          </p:spTgt>
                                        </p:tgtEl>
                                        <p:attrNameLst>
                                          <p:attrName>style.visibility</p:attrName>
                                        </p:attrNameLst>
                                      </p:cBhvr>
                                      <p:to>
                                        <p:strVal val="visible"/>
                                      </p:to>
                                    </p:set>
                                    <p:animEffect transition="in" filter="fade">
                                      <p:cBhvr>
                                        <p:cTn id="97" dur="1000"/>
                                        <p:tgtEl>
                                          <p:spTgt spid="11">
                                            <p:txEl>
                                              <p:pRg st="9" end="9"/>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X:\Links\en_GB\PNG for slides\001_0020_8 type Wheel_enGB.png">
            <a:extLst>
              <a:ext uri="{FF2B5EF4-FFF2-40B4-BE49-F238E27FC236}">
                <a16:creationId xmlns:a16="http://schemas.microsoft.com/office/drawing/2014/main" id="{5278A600-CEEE-5A41-A7A8-497CD53F07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7278" y="885690"/>
            <a:ext cx="5077443" cy="5086620"/>
          </a:xfrm>
          <a:prstGeom prst="rect">
            <a:avLst/>
          </a:prstGeom>
          <a:noFill/>
          <a:extLst>
            <a:ext uri="{909E8E84-426E-40DD-AFC4-6F175D3DCCD1}">
              <a14:hiddenFill xmlns:a14="http://schemas.microsoft.com/office/drawing/2010/main">
                <a:solidFill>
                  <a:srgbClr val="FFFFFF"/>
                </a:solidFill>
              </a14:hiddenFill>
            </a:ext>
          </a:extLst>
        </p:spPr>
      </p:pic>
      <p:sp>
        <p:nvSpPr>
          <p:cNvPr id="2" name="Triangle 1">
            <a:extLst>
              <a:ext uri="{FF2B5EF4-FFF2-40B4-BE49-F238E27FC236}">
                <a16:creationId xmlns:a16="http://schemas.microsoft.com/office/drawing/2014/main" id="{4FD36C32-1A5C-0C4A-AE0D-9FCDAEDCE3BC}"/>
              </a:ext>
            </a:extLst>
          </p:cNvPr>
          <p:cNvSpPr/>
          <p:nvPr/>
        </p:nvSpPr>
        <p:spPr>
          <a:xfrm rot="10800000">
            <a:off x="5015879" y="885689"/>
            <a:ext cx="2128602" cy="2498801"/>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riangle 6">
            <a:extLst>
              <a:ext uri="{FF2B5EF4-FFF2-40B4-BE49-F238E27FC236}">
                <a16:creationId xmlns:a16="http://schemas.microsoft.com/office/drawing/2014/main" id="{B4493EBC-C9AA-7F47-B46E-42299118AE3E}"/>
              </a:ext>
            </a:extLst>
          </p:cNvPr>
          <p:cNvSpPr/>
          <p:nvPr/>
        </p:nvSpPr>
        <p:spPr>
          <a:xfrm rot="16200000">
            <a:off x="6301709" y="2144471"/>
            <a:ext cx="2127301" cy="2538721"/>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riangle 7">
            <a:extLst>
              <a:ext uri="{FF2B5EF4-FFF2-40B4-BE49-F238E27FC236}">
                <a16:creationId xmlns:a16="http://schemas.microsoft.com/office/drawing/2014/main" id="{8CF9426D-175F-3C45-8DC1-47173953AF91}"/>
              </a:ext>
            </a:extLst>
          </p:cNvPr>
          <p:cNvSpPr/>
          <p:nvPr/>
        </p:nvSpPr>
        <p:spPr>
          <a:xfrm rot="5400000">
            <a:off x="3762987" y="2144473"/>
            <a:ext cx="2127302" cy="253871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F07FC424-464E-B74A-8FAE-A6165674F971}"/>
              </a:ext>
            </a:extLst>
          </p:cNvPr>
          <p:cNvSpPr/>
          <p:nvPr/>
        </p:nvSpPr>
        <p:spPr>
          <a:xfrm>
            <a:off x="5015879" y="3473509"/>
            <a:ext cx="2128601" cy="252913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13" descr="standard insights wheel">
            <a:extLst>
              <a:ext uri="{FF2B5EF4-FFF2-40B4-BE49-F238E27FC236}">
                <a16:creationId xmlns:a16="http://schemas.microsoft.com/office/drawing/2014/main" id="{3DF22FE3-A910-D841-88B8-B3206D37EDD6}"/>
              </a:ext>
            </a:extLst>
          </p:cNvPr>
          <p:cNvPicPr>
            <a:picLocks noChangeAspect="1" noChangeArrowheads="1"/>
          </p:cNvPicPr>
          <p:nvPr/>
        </p:nvPicPr>
        <p:blipFill>
          <a:blip r:embed="rId4" cstate="print"/>
          <a:srcRect/>
          <a:stretch>
            <a:fillRect/>
          </a:stretch>
        </p:blipFill>
        <p:spPr bwMode="auto">
          <a:xfrm>
            <a:off x="5047517" y="2380518"/>
            <a:ext cx="2096964" cy="2096964"/>
          </a:xfrm>
          <a:prstGeom prst="rect">
            <a:avLst/>
          </a:prstGeom>
          <a:noFill/>
        </p:spPr>
      </p:pic>
      <p:sp>
        <p:nvSpPr>
          <p:cNvPr id="10" name="Rectangle 8">
            <a:extLst>
              <a:ext uri="{FF2B5EF4-FFF2-40B4-BE49-F238E27FC236}">
                <a16:creationId xmlns:a16="http://schemas.microsoft.com/office/drawing/2014/main" id="{C5BC743A-7E07-0B41-BDE0-F956AD3A761A}"/>
              </a:ext>
            </a:extLst>
          </p:cNvPr>
          <p:cNvSpPr txBox="1">
            <a:spLocks noChangeArrowheads="1"/>
          </p:cNvSpPr>
          <p:nvPr/>
        </p:nvSpPr>
        <p:spPr>
          <a:xfrm>
            <a:off x="191344" y="286161"/>
            <a:ext cx="7543800" cy="10001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dirty="0"/>
              <a:t>The Eight Types</a:t>
            </a:r>
          </a:p>
        </p:txBody>
      </p:sp>
      <p:pic>
        <p:nvPicPr>
          <p:cNvPr id="11" name="Picture 10" descr="X:\Links\en_GB\PNG for slides\001_0020_8 type Wheel_enGB.png">
            <a:extLst>
              <a:ext uri="{FF2B5EF4-FFF2-40B4-BE49-F238E27FC236}">
                <a16:creationId xmlns:a16="http://schemas.microsoft.com/office/drawing/2014/main" id="{A236F624-B05C-4C42-A7CA-3EFFDF0EE8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32704" y="786223"/>
            <a:ext cx="5077443" cy="508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4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X:\Insights Brand 2011\Insights Discovery Accreditation 2013\IDA refresh pilot 2013\Practitioner Guides\Version 2.2\links\8 type archetype wheel BTJ IDA_enGB.png">
            <a:extLst>
              <a:ext uri="{FF2B5EF4-FFF2-40B4-BE49-F238E27FC236}">
                <a16:creationId xmlns:a16="http://schemas.microsoft.com/office/drawing/2014/main" id="{721E9EC0-0F00-DB4F-B675-CC00A4F48F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7867" y="125608"/>
            <a:ext cx="6526017" cy="6526018"/>
          </a:xfrm>
          <a:prstGeom prst="rect">
            <a:avLst/>
          </a:prstGeom>
          <a:noFill/>
          <a:extLst>
            <a:ext uri="{909E8E84-426E-40DD-AFC4-6F175D3DCCD1}">
              <a14:hiddenFill xmlns:a14="http://schemas.microsoft.com/office/drawing/2010/main">
                <a:solidFill>
                  <a:srgbClr val="FFFFFF"/>
                </a:solidFill>
              </a14:hiddenFill>
            </a:ext>
          </a:extLst>
        </p:spPr>
      </p:pic>
      <p:sp>
        <p:nvSpPr>
          <p:cNvPr id="4" name="Pie 3">
            <a:extLst>
              <a:ext uri="{FF2B5EF4-FFF2-40B4-BE49-F238E27FC236}">
                <a16:creationId xmlns:a16="http://schemas.microsoft.com/office/drawing/2014/main" id="{36AAFD85-284A-084D-9780-B452E7456283}"/>
              </a:ext>
            </a:extLst>
          </p:cNvPr>
          <p:cNvSpPr/>
          <p:nvPr/>
        </p:nvSpPr>
        <p:spPr>
          <a:xfrm>
            <a:off x="2909711" y="149328"/>
            <a:ext cx="6475217" cy="6475217"/>
          </a:xfrm>
          <a:prstGeom prst="pi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58585A"/>
              </a:solidFill>
            </a:endParaRPr>
          </a:p>
        </p:txBody>
      </p:sp>
      <p:sp>
        <p:nvSpPr>
          <p:cNvPr id="5" name="TextBox 4">
            <a:extLst>
              <a:ext uri="{FF2B5EF4-FFF2-40B4-BE49-F238E27FC236}">
                <a16:creationId xmlns:a16="http://schemas.microsoft.com/office/drawing/2014/main" id="{250C856E-3D23-3A4F-AE16-B3253699D453}"/>
              </a:ext>
            </a:extLst>
          </p:cNvPr>
          <p:cNvSpPr txBox="1"/>
          <p:nvPr/>
        </p:nvSpPr>
        <p:spPr>
          <a:xfrm>
            <a:off x="7311202" y="3550023"/>
            <a:ext cx="1949824" cy="923330"/>
          </a:xfrm>
          <a:prstGeom prst="rect">
            <a:avLst/>
          </a:prstGeom>
          <a:noFill/>
        </p:spPr>
        <p:txBody>
          <a:bodyPr wrap="square" rtlCol="0">
            <a:spAutoFit/>
          </a:bodyPr>
          <a:lstStyle/>
          <a:p>
            <a:pPr algn="r"/>
            <a:r>
              <a:rPr lang="en-GB" dirty="0">
                <a:solidFill>
                  <a:srgbClr val="58585A"/>
                </a:solidFill>
              </a:rPr>
              <a:t>A combination of Fiery Red with Intuition</a:t>
            </a:r>
          </a:p>
        </p:txBody>
      </p:sp>
      <p:sp>
        <p:nvSpPr>
          <p:cNvPr id="6" name="TextBox 5">
            <a:extLst>
              <a:ext uri="{FF2B5EF4-FFF2-40B4-BE49-F238E27FC236}">
                <a16:creationId xmlns:a16="http://schemas.microsoft.com/office/drawing/2014/main" id="{B2CAE109-6737-DF4A-A93C-33843AA6CFE9}"/>
              </a:ext>
            </a:extLst>
          </p:cNvPr>
          <p:cNvSpPr txBox="1"/>
          <p:nvPr/>
        </p:nvSpPr>
        <p:spPr>
          <a:xfrm>
            <a:off x="4021155" y="234492"/>
            <a:ext cx="1949824" cy="923330"/>
          </a:xfrm>
          <a:prstGeom prst="rect">
            <a:avLst/>
          </a:prstGeom>
          <a:noFill/>
        </p:spPr>
        <p:txBody>
          <a:bodyPr wrap="square" rtlCol="0">
            <a:spAutoFit/>
          </a:bodyPr>
          <a:lstStyle/>
          <a:p>
            <a:pPr algn="r"/>
            <a:r>
              <a:rPr lang="en-GB" dirty="0">
                <a:solidFill>
                  <a:srgbClr val="58585A"/>
                </a:solidFill>
              </a:rPr>
              <a:t>A combination of Fiery Red with Sensation</a:t>
            </a:r>
          </a:p>
        </p:txBody>
      </p:sp>
      <p:sp>
        <p:nvSpPr>
          <p:cNvPr id="7" name="TextBox 6">
            <a:extLst>
              <a:ext uri="{FF2B5EF4-FFF2-40B4-BE49-F238E27FC236}">
                <a16:creationId xmlns:a16="http://schemas.microsoft.com/office/drawing/2014/main" id="{D33C6C41-CEF1-7547-94E5-B6B911874708}"/>
              </a:ext>
            </a:extLst>
          </p:cNvPr>
          <p:cNvSpPr txBox="1"/>
          <p:nvPr/>
        </p:nvSpPr>
        <p:spPr>
          <a:xfrm>
            <a:off x="6300435" y="2250141"/>
            <a:ext cx="2933701" cy="646331"/>
          </a:xfrm>
          <a:prstGeom prst="rect">
            <a:avLst/>
          </a:prstGeom>
          <a:noFill/>
        </p:spPr>
        <p:txBody>
          <a:bodyPr wrap="square" rtlCol="0">
            <a:spAutoFit/>
          </a:bodyPr>
          <a:lstStyle/>
          <a:p>
            <a:r>
              <a:rPr lang="en-GB" dirty="0">
                <a:solidFill>
                  <a:srgbClr val="58585A"/>
                </a:solidFill>
              </a:rPr>
              <a:t>A combination of Sunshine Yellow with Intuition</a:t>
            </a:r>
          </a:p>
        </p:txBody>
      </p:sp>
      <p:sp>
        <p:nvSpPr>
          <p:cNvPr id="8" name="TextBox 7">
            <a:extLst>
              <a:ext uri="{FF2B5EF4-FFF2-40B4-BE49-F238E27FC236}">
                <a16:creationId xmlns:a16="http://schemas.microsoft.com/office/drawing/2014/main" id="{A94E29BA-F995-9E4E-8D3F-9B7B4C8948AD}"/>
              </a:ext>
            </a:extLst>
          </p:cNvPr>
          <p:cNvSpPr txBox="1"/>
          <p:nvPr/>
        </p:nvSpPr>
        <p:spPr>
          <a:xfrm>
            <a:off x="4021155" y="5348856"/>
            <a:ext cx="1949824" cy="923330"/>
          </a:xfrm>
          <a:prstGeom prst="rect">
            <a:avLst/>
          </a:prstGeom>
          <a:noFill/>
        </p:spPr>
        <p:txBody>
          <a:bodyPr wrap="square" rtlCol="0">
            <a:spAutoFit/>
          </a:bodyPr>
          <a:lstStyle/>
          <a:p>
            <a:pPr algn="r"/>
            <a:r>
              <a:rPr lang="en-GB" dirty="0">
                <a:solidFill>
                  <a:srgbClr val="58585A"/>
                </a:solidFill>
              </a:rPr>
              <a:t>A combination of Sunshine Yellow with Sensation</a:t>
            </a:r>
          </a:p>
        </p:txBody>
      </p:sp>
      <p:sp>
        <p:nvSpPr>
          <p:cNvPr id="9" name="TextBox 8">
            <a:extLst>
              <a:ext uri="{FF2B5EF4-FFF2-40B4-BE49-F238E27FC236}">
                <a16:creationId xmlns:a16="http://schemas.microsoft.com/office/drawing/2014/main" id="{6208E483-0D63-374C-BA7F-3441734A7649}"/>
              </a:ext>
            </a:extLst>
          </p:cNvPr>
          <p:cNvSpPr txBox="1"/>
          <p:nvPr/>
        </p:nvSpPr>
        <p:spPr>
          <a:xfrm>
            <a:off x="2800321" y="2321858"/>
            <a:ext cx="2520715" cy="646331"/>
          </a:xfrm>
          <a:prstGeom prst="rect">
            <a:avLst/>
          </a:prstGeom>
          <a:noFill/>
        </p:spPr>
        <p:txBody>
          <a:bodyPr wrap="square" rtlCol="0">
            <a:spAutoFit/>
          </a:bodyPr>
          <a:lstStyle/>
          <a:p>
            <a:r>
              <a:rPr lang="en-GB" dirty="0">
                <a:solidFill>
                  <a:srgbClr val="58585A"/>
                </a:solidFill>
              </a:rPr>
              <a:t>A combination of Earth Green with Sensation</a:t>
            </a:r>
          </a:p>
        </p:txBody>
      </p:sp>
      <p:sp>
        <p:nvSpPr>
          <p:cNvPr id="10" name="TextBox 9">
            <a:extLst>
              <a:ext uri="{FF2B5EF4-FFF2-40B4-BE49-F238E27FC236}">
                <a16:creationId xmlns:a16="http://schemas.microsoft.com/office/drawing/2014/main" id="{148EB384-AF5B-BA40-A20C-7E013B7F1D2A}"/>
              </a:ext>
            </a:extLst>
          </p:cNvPr>
          <p:cNvSpPr txBox="1"/>
          <p:nvPr/>
        </p:nvSpPr>
        <p:spPr>
          <a:xfrm>
            <a:off x="6164326" y="5348856"/>
            <a:ext cx="2240569" cy="923330"/>
          </a:xfrm>
          <a:prstGeom prst="rect">
            <a:avLst/>
          </a:prstGeom>
          <a:noFill/>
        </p:spPr>
        <p:txBody>
          <a:bodyPr wrap="square" rtlCol="0">
            <a:spAutoFit/>
          </a:bodyPr>
          <a:lstStyle/>
          <a:p>
            <a:r>
              <a:rPr lang="en-GB" dirty="0">
                <a:solidFill>
                  <a:srgbClr val="58585A"/>
                </a:solidFill>
              </a:rPr>
              <a:t>A combination of Earth Green with Intuition</a:t>
            </a:r>
          </a:p>
        </p:txBody>
      </p:sp>
      <p:sp>
        <p:nvSpPr>
          <p:cNvPr id="11" name="TextBox 10">
            <a:extLst>
              <a:ext uri="{FF2B5EF4-FFF2-40B4-BE49-F238E27FC236}">
                <a16:creationId xmlns:a16="http://schemas.microsoft.com/office/drawing/2014/main" id="{0FB966FC-DF42-4348-9C24-DF1C1EF5CE35}"/>
              </a:ext>
            </a:extLst>
          </p:cNvPr>
          <p:cNvSpPr txBox="1"/>
          <p:nvPr/>
        </p:nvSpPr>
        <p:spPr>
          <a:xfrm>
            <a:off x="2800322" y="3521406"/>
            <a:ext cx="1949824" cy="923330"/>
          </a:xfrm>
          <a:prstGeom prst="rect">
            <a:avLst/>
          </a:prstGeom>
          <a:noFill/>
        </p:spPr>
        <p:txBody>
          <a:bodyPr wrap="square" rtlCol="0">
            <a:spAutoFit/>
          </a:bodyPr>
          <a:lstStyle/>
          <a:p>
            <a:r>
              <a:rPr lang="en-GB" dirty="0">
                <a:solidFill>
                  <a:srgbClr val="58585A"/>
                </a:solidFill>
              </a:rPr>
              <a:t>A combination of Cool Blue with Sensation</a:t>
            </a:r>
          </a:p>
        </p:txBody>
      </p:sp>
      <p:sp>
        <p:nvSpPr>
          <p:cNvPr id="12" name="TextBox 11">
            <a:extLst>
              <a:ext uri="{FF2B5EF4-FFF2-40B4-BE49-F238E27FC236}">
                <a16:creationId xmlns:a16="http://schemas.microsoft.com/office/drawing/2014/main" id="{6622BBA9-13EC-6843-96D1-78390BA78C09}"/>
              </a:ext>
            </a:extLst>
          </p:cNvPr>
          <p:cNvSpPr txBox="1"/>
          <p:nvPr/>
        </p:nvSpPr>
        <p:spPr>
          <a:xfrm>
            <a:off x="6401274" y="216563"/>
            <a:ext cx="1949824" cy="923330"/>
          </a:xfrm>
          <a:prstGeom prst="rect">
            <a:avLst/>
          </a:prstGeom>
          <a:noFill/>
        </p:spPr>
        <p:txBody>
          <a:bodyPr wrap="square" rtlCol="0">
            <a:spAutoFit/>
          </a:bodyPr>
          <a:lstStyle/>
          <a:p>
            <a:r>
              <a:rPr lang="en-GB" dirty="0">
                <a:solidFill>
                  <a:srgbClr val="58585A"/>
                </a:solidFill>
              </a:rPr>
              <a:t>A combination of Cool Blue with Intuition</a:t>
            </a:r>
          </a:p>
        </p:txBody>
      </p:sp>
      <p:sp>
        <p:nvSpPr>
          <p:cNvPr id="13" name="Title 3">
            <a:extLst>
              <a:ext uri="{FF2B5EF4-FFF2-40B4-BE49-F238E27FC236}">
                <a16:creationId xmlns:a16="http://schemas.microsoft.com/office/drawing/2014/main" id="{C1DB8F66-A03C-D24D-A1C8-5A9A7621A9FC}"/>
              </a:ext>
            </a:extLst>
          </p:cNvPr>
          <p:cNvSpPr txBox="1">
            <a:spLocks/>
          </p:cNvSpPr>
          <p:nvPr/>
        </p:nvSpPr>
        <p:spPr>
          <a:xfrm>
            <a:off x="9118391" y="255831"/>
            <a:ext cx="2933701" cy="1967229"/>
          </a:xfrm>
          <a:prstGeom prst="rect">
            <a:avLst/>
          </a:prstGeom>
        </p:spPr>
        <p:txBody>
          <a:bodyPr>
            <a:normAutofit fontScale="47500" lnSpcReduction="20000"/>
          </a:bodyPr>
          <a:lstStyle>
            <a:lvl1pPr algn="l" defTabSz="914400" rtl="0" eaLnBrk="1" latinLnBrk="0" hangingPunct="1">
              <a:spcBef>
                <a:spcPct val="0"/>
              </a:spcBef>
              <a:buNone/>
              <a:defRPr sz="4000" kern="1200">
                <a:solidFill>
                  <a:schemeClr val="tx1"/>
                </a:solidFill>
                <a:latin typeface="+mj-lt"/>
                <a:ea typeface="+mj-ea"/>
                <a:cs typeface="+mj-cs"/>
              </a:defRPr>
            </a:lvl1pPr>
          </a:lstStyle>
          <a:p>
            <a:pPr algn="ctr"/>
            <a:r>
              <a:rPr lang="en-GB" sz="6600" b="1" dirty="0">
                <a:solidFill>
                  <a:srgbClr val="000000"/>
                </a:solidFill>
              </a:rPr>
              <a:t>Sensation and Intuition </a:t>
            </a:r>
          </a:p>
          <a:p>
            <a:pPr algn="ctr"/>
            <a:r>
              <a:rPr lang="en-GB" sz="6600" b="1" dirty="0">
                <a:solidFill>
                  <a:srgbClr val="000000"/>
                </a:solidFill>
              </a:rPr>
              <a:t>in every colour energy</a:t>
            </a:r>
          </a:p>
        </p:txBody>
      </p:sp>
    </p:spTree>
    <p:extLst>
      <p:ext uri="{BB962C8B-B14F-4D97-AF65-F5344CB8AC3E}">
        <p14:creationId xmlns:p14="http://schemas.microsoft.com/office/powerpoint/2010/main" val="411487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par>
                          <p:cTn id="24" fill="hold">
                            <p:stCondLst>
                              <p:cond delay="500"/>
                            </p:stCondLst>
                            <p:childTnLst>
                              <p:par>
                                <p:cTn id="25" presetID="8" presetClass="emph" presetSubtype="0" fill="hold" grpId="0" nodeType="afterEffect">
                                  <p:stCondLst>
                                    <p:cond delay="0"/>
                                  </p:stCondLst>
                                  <p:childTnLst>
                                    <p:animRot by="5400000">
                                      <p:cBhvr>
                                        <p:cTn id="26" dur="500" fill="hold"/>
                                        <p:tgtEl>
                                          <p:spTgt spid="4"/>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par>
                          <p:cTn id="43" fill="hold">
                            <p:stCondLst>
                              <p:cond delay="500"/>
                            </p:stCondLst>
                            <p:childTnLst>
                              <p:par>
                                <p:cTn id="44" presetID="8" presetClass="emph" presetSubtype="0" fill="hold" grpId="1" nodeType="afterEffect">
                                  <p:stCondLst>
                                    <p:cond delay="0"/>
                                  </p:stCondLst>
                                  <p:childTnLst>
                                    <p:animRot by="5400000">
                                      <p:cBhvr>
                                        <p:cTn id="45" dur="500" fill="hold"/>
                                        <p:tgtEl>
                                          <p:spTgt spid="4"/>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childTnLst>
                          </p:cTn>
                        </p:par>
                        <p:par>
                          <p:cTn id="62" fill="hold">
                            <p:stCondLst>
                              <p:cond delay="500"/>
                            </p:stCondLst>
                            <p:childTnLst>
                              <p:par>
                                <p:cTn id="63" presetID="8" presetClass="emph" presetSubtype="0" fill="hold" grpId="2" nodeType="afterEffect">
                                  <p:stCondLst>
                                    <p:cond delay="0"/>
                                  </p:stCondLst>
                                  <p:childTnLst>
                                    <p:animRot by="5400000">
                                      <p:cBhvr>
                                        <p:cTn id="64" dur="500" fill="hold"/>
                                        <p:tgtEl>
                                          <p:spTgt spid="4"/>
                                        </p:tgtEl>
                                        <p:attrNameLst>
                                          <p:attrName>r</p:attrName>
                                        </p:attrNameLst>
                                      </p:cBhvr>
                                    </p:animRo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childTnLst>
                          </p:cTn>
                        </p:par>
                        <p:par>
                          <p:cTn id="81" fill="hold">
                            <p:stCondLst>
                              <p:cond delay="500"/>
                            </p:stCondLst>
                            <p:childTnLst>
                              <p:par>
                                <p:cTn id="82" presetID="10" presetClass="exit" presetSubtype="0" fill="hold" grpId="3" nodeType="afterEffect">
                                  <p:stCondLst>
                                    <p:cond delay="0"/>
                                  </p:stCondLst>
                                  <p:childTnLst>
                                    <p:animEffect transition="out" filter="fade">
                                      <p:cBhvr>
                                        <p:cTn id="83" dur="500"/>
                                        <p:tgtEl>
                                          <p:spTgt spid="4"/>
                                        </p:tgtEl>
                                      </p:cBhvr>
                                    </p:animEffect>
                                    <p:set>
                                      <p:cBhvr>
                                        <p:cTn id="8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39417" y="2276872"/>
            <a:ext cx="5400600" cy="958850"/>
          </a:xfrm>
        </p:spPr>
        <p:txBody>
          <a:bodyPr>
            <a:normAutofit fontScale="90000"/>
          </a:bodyPr>
          <a:lstStyle/>
          <a:p>
            <a:pPr algn="ctr"/>
            <a:r>
              <a:rPr lang="en-GB" dirty="0"/>
              <a:t>Your Insights Discovery Personal Profile</a:t>
            </a:r>
          </a:p>
        </p:txBody>
      </p:sp>
      <p:pic>
        <p:nvPicPr>
          <p:cNvPr id="4" name="Picture 3">
            <a:extLst>
              <a:ext uri="{FF2B5EF4-FFF2-40B4-BE49-F238E27FC236}">
                <a16:creationId xmlns:a16="http://schemas.microsoft.com/office/drawing/2014/main" id="{2EE37956-3829-D045-8C1B-67184973407F}"/>
              </a:ext>
            </a:extLst>
          </p:cNvPr>
          <p:cNvPicPr>
            <a:picLocks noChangeAspect="1" noChangeArrowheads="1"/>
          </p:cNvPicPr>
          <p:nvPr/>
        </p:nvPicPr>
        <p:blipFill>
          <a:blip r:embed="rId3"/>
          <a:srcRect/>
          <a:stretch>
            <a:fillRect/>
          </a:stretch>
        </p:blipFill>
        <p:spPr bwMode="auto">
          <a:xfrm>
            <a:off x="6126021" y="635001"/>
            <a:ext cx="4204228" cy="5217697"/>
          </a:xfrm>
          <a:prstGeom prst="rect">
            <a:avLst/>
          </a:prstGeom>
          <a:noFill/>
          <a:ln w="9525">
            <a:noFill/>
            <a:miter lim="800000"/>
            <a:headEnd/>
            <a:tailEnd/>
          </a:ln>
        </p:spPr>
      </p:pic>
    </p:spTree>
    <p:extLst>
      <p:ext uri="{BB962C8B-B14F-4D97-AF65-F5344CB8AC3E}">
        <p14:creationId xmlns:p14="http://schemas.microsoft.com/office/powerpoint/2010/main" val="2262690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a:spLocks noGrp="1"/>
          </p:cNvSpPr>
          <p:nvPr>
            <p:ph sz="quarter" idx="13"/>
          </p:nvPr>
        </p:nvSpPr>
        <p:spPr>
          <a:xfrm>
            <a:off x="407369" y="1916832"/>
            <a:ext cx="5705218" cy="5922963"/>
          </a:xfrm>
        </p:spPr>
        <p:txBody>
          <a:bodyPr>
            <a:normAutofit/>
          </a:bodyPr>
          <a:lstStyle/>
          <a:p>
            <a:pPr marL="342900" indent="-342900"/>
            <a:r>
              <a:rPr lang="en-GB" sz="2400" dirty="0">
                <a:solidFill>
                  <a:srgbClr val="0070C0"/>
                </a:solidFill>
              </a:rPr>
              <a:t>Foundation Chapter </a:t>
            </a:r>
            <a:r>
              <a:rPr lang="en-GB" sz="900" b="1" dirty="0">
                <a:solidFill>
                  <a:srgbClr val="0070C0"/>
                </a:solidFill>
              </a:rPr>
              <a:t>(Always Required)</a:t>
            </a:r>
          </a:p>
          <a:p>
            <a:pPr marL="342900" indent="-342900"/>
            <a:r>
              <a:rPr lang="en-GB" sz="2400" dirty="0">
                <a:solidFill>
                  <a:srgbClr val="0070C0"/>
                </a:solidFill>
              </a:rPr>
              <a:t>Management Chapter</a:t>
            </a:r>
          </a:p>
          <a:p>
            <a:pPr marL="342900" indent="-342900"/>
            <a:r>
              <a:rPr lang="en-GB" sz="2400" dirty="0">
                <a:solidFill>
                  <a:srgbClr val="0070C0"/>
                </a:solidFill>
              </a:rPr>
              <a:t>Effective Selling Chapter</a:t>
            </a:r>
          </a:p>
          <a:p>
            <a:pPr marL="342900" indent="-342900"/>
            <a:r>
              <a:rPr lang="en-GB" sz="2400" dirty="0">
                <a:solidFill>
                  <a:srgbClr val="0070C0"/>
                </a:solidFill>
              </a:rPr>
              <a:t>Personal Achievement Chapter</a:t>
            </a:r>
          </a:p>
          <a:p>
            <a:pPr marL="342900" indent="-342900"/>
            <a:r>
              <a:rPr lang="en-GB" sz="2400" dirty="0">
                <a:solidFill>
                  <a:srgbClr val="0070C0"/>
                </a:solidFill>
              </a:rPr>
              <a:t>Interview Chapter</a:t>
            </a:r>
          </a:p>
          <a:p>
            <a:pPr marL="342900" indent="-342900">
              <a:lnSpc>
                <a:spcPct val="120000"/>
              </a:lnSpc>
            </a:pPr>
            <a:r>
              <a:rPr lang="en-GB" sz="2400" dirty="0">
                <a:solidFill>
                  <a:srgbClr val="0070C0"/>
                </a:solidFill>
              </a:rPr>
              <a:t>The Insights Wheel &amp; Colour Graph Dynamics </a:t>
            </a:r>
          </a:p>
        </p:txBody>
      </p:sp>
      <p:sp>
        <p:nvSpPr>
          <p:cNvPr id="7" name="Title 6"/>
          <p:cNvSpPr>
            <a:spLocks noGrp="1"/>
          </p:cNvSpPr>
          <p:nvPr>
            <p:ph type="title" idx="4294967295"/>
          </p:nvPr>
        </p:nvSpPr>
        <p:spPr>
          <a:xfrm>
            <a:off x="409110" y="433802"/>
            <a:ext cx="6126021" cy="1143000"/>
          </a:xfrm>
        </p:spPr>
        <p:txBody>
          <a:bodyPr/>
          <a:lstStyle/>
          <a:p>
            <a:r>
              <a:rPr lang="en-GB" dirty="0"/>
              <a:t>Insights Discovery Personal Profile</a:t>
            </a:r>
          </a:p>
        </p:txBody>
      </p:sp>
      <p:pic>
        <p:nvPicPr>
          <p:cNvPr id="9" name="Picture 3">
            <a:extLst>
              <a:ext uri="{FF2B5EF4-FFF2-40B4-BE49-F238E27FC236}">
                <a16:creationId xmlns:a16="http://schemas.microsoft.com/office/drawing/2014/main" id="{5AE4A1D2-6136-D142-8F8B-D076F746E92A}"/>
              </a:ext>
            </a:extLst>
          </p:cNvPr>
          <p:cNvPicPr>
            <a:picLocks noChangeAspect="1" noChangeArrowheads="1"/>
          </p:cNvPicPr>
          <p:nvPr/>
        </p:nvPicPr>
        <p:blipFill>
          <a:blip r:embed="rId3"/>
          <a:srcRect/>
          <a:stretch>
            <a:fillRect/>
          </a:stretch>
        </p:blipFill>
        <p:spPr bwMode="auto">
          <a:xfrm>
            <a:off x="6126021" y="635001"/>
            <a:ext cx="4204228" cy="5217697"/>
          </a:xfrm>
          <a:prstGeom prst="rect">
            <a:avLst/>
          </a:prstGeom>
          <a:noFill/>
          <a:ln w="9525">
            <a:noFill/>
            <a:miter lim="800000"/>
            <a:headEnd/>
            <a:tailEnd/>
          </a:ln>
        </p:spPr>
      </p:pic>
      <p:pic>
        <p:nvPicPr>
          <p:cNvPr id="10" name="Picture 3">
            <a:extLst>
              <a:ext uri="{FF2B5EF4-FFF2-40B4-BE49-F238E27FC236}">
                <a16:creationId xmlns:a16="http://schemas.microsoft.com/office/drawing/2014/main" id="{E230F244-49E9-3F49-A2AE-F365185734A2}"/>
              </a:ext>
            </a:extLst>
          </p:cNvPr>
          <p:cNvPicPr>
            <a:picLocks noChangeAspect="1" noChangeArrowheads="1"/>
          </p:cNvPicPr>
          <p:nvPr/>
        </p:nvPicPr>
        <p:blipFill>
          <a:blip r:embed="rId3"/>
          <a:srcRect/>
          <a:stretch>
            <a:fillRect/>
          </a:stretch>
        </p:blipFill>
        <p:spPr bwMode="auto">
          <a:xfrm>
            <a:off x="6112586" y="620688"/>
            <a:ext cx="4204228" cy="5217697"/>
          </a:xfrm>
          <a:prstGeom prst="rect">
            <a:avLst/>
          </a:prstGeom>
          <a:noFill/>
          <a:ln w="9525">
            <a:noFill/>
            <a:miter lim="800000"/>
            <a:headEnd/>
            <a:tailEnd/>
          </a:ln>
        </p:spPr>
      </p:pic>
    </p:spTree>
    <p:extLst>
      <p:ext uri="{BB962C8B-B14F-4D97-AF65-F5344CB8AC3E}">
        <p14:creationId xmlns:p14="http://schemas.microsoft.com/office/powerpoint/2010/main" val="1868736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normAutofit fontScale="90000"/>
          </a:bodyPr>
          <a:lstStyle/>
          <a:p>
            <a:pPr eaLnBrk="1" hangingPunct="1"/>
            <a:br>
              <a:rPr lang="en-GB" dirty="0"/>
            </a:br>
            <a:br>
              <a:rPr lang="en-GB" dirty="0"/>
            </a:br>
            <a:endParaRPr lang="en-GB" dirty="0"/>
          </a:p>
        </p:txBody>
      </p:sp>
      <p:sp>
        <p:nvSpPr>
          <p:cNvPr id="526340" name="Rectangle 4"/>
          <p:cNvSpPr>
            <a:spLocks noGrp="1" noChangeArrowheads="1"/>
          </p:cNvSpPr>
          <p:nvPr>
            <p:ph type="body" sz="half" idx="4294967295"/>
          </p:nvPr>
        </p:nvSpPr>
        <p:spPr>
          <a:xfrm>
            <a:off x="1550666" y="425362"/>
            <a:ext cx="3914775" cy="2698750"/>
          </a:xfrm>
        </p:spPr>
        <p:txBody>
          <a:bodyPr/>
          <a:lstStyle/>
          <a:p>
            <a:pPr eaLnBrk="1" hangingPunct="1"/>
            <a:r>
              <a:rPr lang="en-GB" sz="2200" b="1" dirty="0">
                <a:solidFill>
                  <a:srgbClr val="58585A"/>
                </a:solidFill>
              </a:rPr>
              <a:t>Graph I</a:t>
            </a:r>
            <a:r>
              <a:rPr lang="en-GB" sz="2200" dirty="0">
                <a:solidFill>
                  <a:srgbClr val="58585A"/>
                </a:solidFill>
              </a:rPr>
              <a:t> – Conscious Persona</a:t>
            </a:r>
          </a:p>
          <a:p>
            <a:pPr eaLnBrk="1" hangingPunct="1"/>
            <a:r>
              <a:rPr lang="en-GB" sz="2200" dirty="0">
                <a:solidFill>
                  <a:srgbClr val="58585A"/>
                </a:solidFill>
              </a:rPr>
              <a:t>More prepared self; your intentional self</a:t>
            </a:r>
          </a:p>
          <a:p>
            <a:pPr eaLnBrk="1" hangingPunct="1"/>
            <a:r>
              <a:rPr lang="en-GB" sz="2200" dirty="0">
                <a:solidFill>
                  <a:srgbClr val="0087BA"/>
                </a:solidFill>
              </a:rPr>
              <a:t>Like a selfie photograph of you</a:t>
            </a:r>
          </a:p>
        </p:txBody>
      </p:sp>
      <p:sp>
        <p:nvSpPr>
          <p:cNvPr id="526341" name="Rectangle 5"/>
          <p:cNvSpPr>
            <a:spLocks noGrp="1" noChangeArrowheads="1"/>
          </p:cNvSpPr>
          <p:nvPr>
            <p:ph type="body" sz="half" idx="4294967295"/>
          </p:nvPr>
        </p:nvSpPr>
        <p:spPr>
          <a:xfrm>
            <a:off x="6828937" y="341315"/>
            <a:ext cx="4140200" cy="2698750"/>
          </a:xfrm>
        </p:spPr>
        <p:txBody>
          <a:bodyPr>
            <a:normAutofit/>
          </a:bodyPr>
          <a:lstStyle/>
          <a:p>
            <a:pPr eaLnBrk="1" hangingPunct="1"/>
            <a:r>
              <a:rPr lang="en-GB" sz="2200" b="1" dirty="0">
                <a:solidFill>
                  <a:srgbClr val="58585A"/>
                </a:solidFill>
              </a:rPr>
              <a:t>Graph II </a:t>
            </a:r>
            <a:r>
              <a:rPr lang="en-GB" sz="2200" dirty="0">
                <a:solidFill>
                  <a:srgbClr val="58585A"/>
                </a:solidFill>
              </a:rPr>
              <a:t>– Less Conscious Persona</a:t>
            </a:r>
          </a:p>
          <a:p>
            <a:r>
              <a:rPr lang="en-GB" sz="2200" dirty="0">
                <a:solidFill>
                  <a:srgbClr val="58585A"/>
                </a:solidFill>
              </a:rPr>
              <a:t>More instinctive self</a:t>
            </a:r>
            <a:endParaRPr lang="en-GB" sz="2200" b="1" dirty="0">
              <a:solidFill>
                <a:srgbClr val="58585A"/>
              </a:solidFill>
            </a:endParaRPr>
          </a:p>
          <a:p>
            <a:pPr eaLnBrk="1" hangingPunct="1"/>
            <a:r>
              <a:rPr lang="en-GB" sz="2200" dirty="0">
                <a:solidFill>
                  <a:srgbClr val="58585A"/>
                </a:solidFill>
              </a:rPr>
              <a:t>Shows up when relaxed or under stress</a:t>
            </a:r>
          </a:p>
          <a:p>
            <a:pPr eaLnBrk="1" hangingPunct="1"/>
            <a:r>
              <a:rPr lang="en-GB" sz="2200" dirty="0">
                <a:solidFill>
                  <a:srgbClr val="0087BA"/>
                </a:solidFill>
              </a:rPr>
              <a:t>Like a candid photograph</a:t>
            </a:r>
          </a:p>
        </p:txBody>
      </p:sp>
      <p:pic>
        <p:nvPicPr>
          <p:cNvPr id="97285" name="Picture 3"/>
          <p:cNvPicPr>
            <a:picLocks noChangeAspect="1" noChangeArrowheads="1"/>
          </p:cNvPicPr>
          <p:nvPr/>
        </p:nvPicPr>
        <p:blipFill>
          <a:blip r:embed="rId3" cstate="print">
            <a:lum contrast="12000"/>
          </a:blip>
          <a:srcRect t="1564" r="62540" b="3450"/>
          <a:stretch>
            <a:fillRect/>
          </a:stretch>
        </p:blipFill>
        <p:spPr bwMode="auto">
          <a:xfrm>
            <a:off x="1524001" y="3302691"/>
            <a:ext cx="1739900" cy="2870200"/>
          </a:xfrm>
          <a:prstGeom prst="rect">
            <a:avLst/>
          </a:prstGeom>
          <a:noFill/>
          <a:ln w="12700">
            <a:noFill/>
            <a:miter lim="800000"/>
            <a:headEnd/>
            <a:tailEnd/>
          </a:ln>
        </p:spPr>
      </p:pic>
      <p:pic>
        <p:nvPicPr>
          <p:cNvPr id="97286" name="Picture 3"/>
          <p:cNvPicPr>
            <a:picLocks noChangeAspect="1" noChangeArrowheads="1"/>
          </p:cNvPicPr>
          <p:nvPr/>
        </p:nvPicPr>
        <p:blipFill>
          <a:blip r:embed="rId3" cstate="print">
            <a:lum contrast="12000"/>
          </a:blip>
          <a:srcRect l="61317" t="1564" r="4230" b="3450"/>
          <a:stretch>
            <a:fillRect/>
          </a:stretch>
        </p:blipFill>
        <p:spPr bwMode="auto">
          <a:xfrm>
            <a:off x="8902712" y="3302691"/>
            <a:ext cx="1600200" cy="2870200"/>
          </a:xfrm>
          <a:prstGeom prst="rect">
            <a:avLst/>
          </a:prstGeom>
          <a:noFill/>
          <a:ln w="12700">
            <a:noFill/>
            <a:miter lim="800000"/>
            <a:headEnd/>
            <a:tailEnd/>
          </a:ln>
        </p:spPr>
      </p:pic>
      <p:grpSp>
        <p:nvGrpSpPr>
          <p:cNvPr id="11" name="Group 10"/>
          <p:cNvGrpSpPr/>
          <p:nvPr/>
        </p:nvGrpSpPr>
        <p:grpSpPr>
          <a:xfrm>
            <a:off x="3642775" y="2930397"/>
            <a:ext cx="2728979" cy="3043559"/>
            <a:chOff x="2545619" y="4065224"/>
            <a:chExt cx="2268755" cy="2407184"/>
          </a:xfrm>
        </p:grpSpPr>
        <p:grpSp>
          <p:nvGrpSpPr>
            <p:cNvPr id="12" name="Group 11"/>
            <p:cNvGrpSpPr/>
            <p:nvPr/>
          </p:nvGrpSpPr>
          <p:grpSpPr>
            <a:xfrm>
              <a:off x="2545619" y="4065224"/>
              <a:ext cx="2268755" cy="2407184"/>
              <a:chOff x="1116644" y="1198152"/>
              <a:chExt cx="3128691" cy="3319589"/>
            </a:xfrm>
          </p:grpSpPr>
          <p:grpSp>
            <p:nvGrpSpPr>
              <p:cNvPr id="14" name="Group 13"/>
              <p:cNvGrpSpPr/>
              <p:nvPr/>
            </p:nvGrpSpPr>
            <p:grpSpPr>
              <a:xfrm>
                <a:off x="1116644" y="1198152"/>
                <a:ext cx="3128691" cy="3319589"/>
                <a:chOff x="4573250" y="1424566"/>
                <a:chExt cx="4057964" cy="4305562"/>
              </a:xfrm>
            </p:grpSpPr>
            <p:sp>
              <p:nvSpPr>
                <p:cNvPr id="17" name="Rectangle 2"/>
                <p:cNvSpPr/>
                <p:nvPr/>
              </p:nvSpPr>
              <p:spPr>
                <a:xfrm rot="11277527">
                  <a:off x="4573250" y="1424566"/>
                  <a:ext cx="4057964" cy="4305562"/>
                </a:xfrm>
                <a:custGeom>
                  <a:avLst/>
                  <a:gdLst>
                    <a:gd name="connsiteX0" fmla="*/ 0 w 3106270"/>
                    <a:gd name="connsiteY0" fmla="*/ 0 h 3590365"/>
                    <a:gd name="connsiteX1" fmla="*/ 3106270 w 3106270"/>
                    <a:gd name="connsiteY1" fmla="*/ 0 h 3590365"/>
                    <a:gd name="connsiteX2" fmla="*/ 3106270 w 3106270"/>
                    <a:gd name="connsiteY2" fmla="*/ 3590365 h 3590365"/>
                    <a:gd name="connsiteX3" fmla="*/ 0 w 3106270"/>
                    <a:gd name="connsiteY3" fmla="*/ 3590365 h 3590365"/>
                    <a:gd name="connsiteX4" fmla="*/ 0 w 3106270"/>
                    <a:gd name="connsiteY4" fmla="*/ 0 h 3590365"/>
                    <a:gd name="connsiteX0" fmla="*/ 0 w 3106270"/>
                    <a:gd name="connsiteY0" fmla="*/ 55 h 3590420"/>
                    <a:gd name="connsiteX1" fmla="*/ 1089212 w 3106270"/>
                    <a:gd name="connsiteY1" fmla="*/ 216330 h 3590420"/>
                    <a:gd name="connsiteX2" fmla="*/ 3106270 w 3106270"/>
                    <a:gd name="connsiteY2" fmla="*/ 55 h 3590420"/>
                    <a:gd name="connsiteX3" fmla="*/ 3106270 w 3106270"/>
                    <a:gd name="connsiteY3" fmla="*/ 3590420 h 3590420"/>
                    <a:gd name="connsiteX4" fmla="*/ 0 w 3106270"/>
                    <a:gd name="connsiteY4" fmla="*/ 3590420 h 3590420"/>
                    <a:gd name="connsiteX5" fmla="*/ 0 w 3106270"/>
                    <a:gd name="connsiteY5" fmla="*/ 55 h 3590420"/>
                    <a:gd name="connsiteX0" fmla="*/ 0 w 3106270"/>
                    <a:gd name="connsiteY0" fmla="*/ 55 h 3590420"/>
                    <a:gd name="connsiteX1" fmla="*/ 1089212 w 3106270"/>
                    <a:gd name="connsiteY1" fmla="*/ 216330 h 3590420"/>
                    <a:gd name="connsiteX2" fmla="*/ 2568388 w 3106270"/>
                    <a:gd name="connsiteY2" fmla="*/ 189436 h 3590420"/>
                    <a:gd name="connsiteX3" fmla="*/ 3106270 w 3106270"/>
                    <a:gd name="connsiteY3" fmla="*/ 55 h 3590420"/>
                    <a:gd name="connsiteX4" fmla="*/ 3106270 w 3106270"/>
                    <a:gd name="connsiteY4" fmla="*/ 3590420 h 3590420"/>
                    <a:gd name="connsiteX5" fmla="*/ 0 w 3106270"/>
                    <a:gd name="connsiteY5" fmla="*/ 3590420 h 3590420"/>
                    <a:gd name="connsiteX6" fmla="*/ 0 w 3106270"/>
                    <a:gd name="connsiteY6" fmla="*/ 55 h 3590420"/>
                    <a:gd name="connsiteX0" fmla="*/ 0 w 3106270"/>
                    <a:gd name="connsiteY0" fmla="*/ 55 h 3590420"/>
                    <a:gd name="connsiteX1" fmla="*/ 1089212 w 3106270"/>
                    <a:gd name="connsiteY1" fmla="*/ 216330 h 3590420"/>
                    <a:gd name="connsiteX2" fmla="*/ 2568388 w 3106270"/>
                    <a:gd name="connsiteY2" fmla="*/ 189436 h 3590420"/>
                    <a:gd name="connsiteX3" fmla="*/ 3106270 w 3106270"/>
                    <a:gd name="connsiteY3" fmla="*/ 55 h 3590420"/>
                    <a:gd name="connsiteX4" fmla="*/ 3106270 w 3106270"/>
                    <a:gd name="connsiteY4" fmla="*/ 3590420 h 3590420"/>
                    <a:gd name="connsiteX5" fmla="*/ 0 w 3106270"/>
                    <a:gd name="connsiteY5" fmla="*/ 3590420 h 3590420"/>
                    <a:gd name="connsiteX6" fmla="*/ 0 w 3106270"/>
                    <a:gd name="connsiteY6" fmla="*/ 55 h 3590420"/>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0 w 3106270"/>
                    <a:gd name="connsiteY6"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295835 w 3106270"/>
                    <a:gd name="connsiteY6" fmla="*/ 2650239 h 3590411"/>
                    <a:gd name="connsiteX7" fmla="*/ 0 w 3106270"/>
                    <a:gd name="connsiteY7"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295835 w 3106270"/>
                    <a:gd name="connsiteY6" fmla="*/ 2650239 h 3590411"/>
                    <a:gd name="connsiteX7" fmla="*/ 0 w 3106270"/>
                    <a:gd name="connsiteY7"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295835 w 3106270"/>
                    <a:gd name="connsiteY6" fmla="*/ 2650239 h 3590411"/>
                    <a:gd name="connsiteX7" fmla="*/ 268942 w 3106270"/>
                    <a:gd name="connsiteY7" fmla="*/ 606285 h 3590411"/>
                    <a:gd name="connsiteX8" fmla="*/ 0 w 3106270"/>
                    <a:gd name="connsiteY8"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295835 w 3106270"/>
                    <a:gd name="connsiteY6" fmla="*/ 2650239 h 3590411"/>
                    <a:gd name="connsiteX7" fmla="*/ 268942 w 3106270"/>
                    <a:gd name="connsiteY7" fmla="*/ 606285 h 3590411"/>
                    <a:gd name="connsiteX8" fmla="*/ 0 w 3106270"/>
                    <a:gd name="connsiteY8"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295835 w 3106270"/>
                    <a:gd name="connsiteY6" fmla="*/ 2650239 h 3590411"/>
                    <a:gd name="connsiteX7" fmla="*/ 268942 w 3106270"/>
                    <a:gd name="connsiteY7" fmla="*/ 606285 h 3590411"/>
                    <a:gd name="connsiteX8" fmla="*/ 0 w 3106270"/>
                    <a:gd name="connsiteY8"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403412 w 3106270"/>
                    <a:gd name="connsiteY6" fmla="*/ 2448533 h 3590411"/>
                    <a:gd name="connsiteX7" fmla="*/ 268942 w 3106270"/>
                    <a:gd name="connsiteY7" fmla="*/ 606285 h 3590411"/>
                    <a:gd name="connsiteX8" fmla="*/ 0 w 3106270"/>
                    <a:gd name="connsiteY8"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403412 w 3106270"/>
                    <a:gd name="connsiteY6" fmla="*/ 2448533 h 3590411"/>
                    <a:gd name="connsiteX7" fmla="*/ 268942 w 3106270"/>
                    <a:gd name="connsiteY7" fmla="*/ 606285 h 3590411"/>
                    <a:gd name="connsiteX8" fmla="*/ 0 w 3106270"/>
                    <a:gd name="connsiteY8"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1048872 w 3106270"/>
                    <a:gd name="connsiteY5" fmla="*/ 3416722 h 3590411"/>
                    <a:gd name="connsiteX6" fmla="*/ 0 w 3106270"/>
                    <a:gd name="connsiteY6" fmla="*/ 3590411 h 3590411"/>
                    <a:gd name="connsiteX7" fmla="*/ 403412 w 3106270"/>
                    <a:gd name="connsiteY7" fmla="*/ 2448533 h 3590411"/>
                    <a:gd name="connsiteX8" fmla="*/ 268942 w 3106270"/>
                    <a:gd name="connsiteY8" fmla="*/ 606285 h 3590411"/>
                    <a:gd name="connsiteX9" fmla="*/ 0 w 3106270"/>
                    <a:gd name="connsiteY9"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2958354 w 3106270"/>
                    <a:gd name="connsiteY4" fmla="*/ 3040204 h 3590411"/>
                    <a:gd name="connsiteX5" fmla="*/ 3106270 w 3106270"/>
                    <a:gd name="connsiteY5" fmla="*/ 3590411 h 3590411"/>
                    <a:gd name="connsiteX6" fmla="*/ 1048872 w 3106270"/>
                    <a:gd name="connsiteY6" fmla="*/ 3416722 h 3590411"/>
                    <a:gd name="connsiteX7" fmla="*/ 0 w 3106270"/>
                    <a:gd name="connsiteY7" fmla="*/ 3590411 h 3590411"/>
                    <a:gd name="connsiteX8" fmla="*/ 403412 w 3106270"/>
                    <a:gd name="connsiteY8" fmla="*/ 2448533 h 3590411"/>
                    <a:gd name="connsiteX9" fmla="*/ 268942 w 3106270"/>
                    <a:gd name="connsiteY9" fmla="*/ 606285 h 3590411"/>
                    <a:gd name="connsiteX10" fmla="*/ 0 w 3106270"/>
                    <a:gd name="connsiteY10" fmla="*/ 46 h 3590411"/>
                    <a:gd name="connsiteX0" fmla="*/ 0 w 3124671"/>
                    <a:gd name="connsiteY0" fmla="*/ 46 h 3590411"/>
                    <a:gd name="connsiteX1" fmla="*/ 1196788 w 3124671"/>
                    <a:gd name="connsiteY1" fmla="*/ 270109 h 3590411"/>
                    <a:gd name="connsiteX2" fmla="*/ 2568388 w 3124671"/>
                    <a:gd name="connsiteY2" fmla="*/ 189427 h 3590411"/>
                    <a:gd name="connsiteX3" fmla="*/ 3106270 w 3124671"/>
                    <a:gd name="connsiteY3" fmla="*/ 46 h 3590411"/>
                    <a:gd name="connsiteX4" fmla="*/ 2918013 w 3124671"/>
                    <a:gd name="connsiteY4" fmla="*/ 767651 h 3590411"/>
                    <a:gd name="connsiteX5" fmla="*/ 2958354 w 3124671"/>
                    <a:gd name="connsiteY5" fmla="*/ 3040204 h 3590411"/>
                    <a:gd name="connsiteX6" fmla="*/ 3106270 w 3124671"/>
                    <a:gd name="connsiteY6" fmla="*/ 3590411 h 3590411"/>
                    <a:gd name="connsiteX7" fmla="*/ 1048872 w 3124671"/>
                    <a:gd name="connsiteY7" fmla="*/ 3416722 h 3590411"/>
                    <a:gd name="connsiteX8" fmla="*/ 0 w 3124671"/>
                    <a:gd name="connsiteY8" fmla="*/ 3590411 h 3590411"/>
                    <a:gd name="connsiteX9" fmla="*/ 403412 w 3124671"/>
                    <a:gd name="connsiteY9" fmla="*/ 2448533 h 3590411"/>
                    <a:gd name="connsiteX10" fmla="*/ 268942 w 3124671"/>
                    <a:gd name="connsiteY10" fmla="*/ 606285 h 3590411"/>
                    <a:gd name="connsiteX11" fmla="*/ 0 w 3124671"/>
                    <a:gd name="connsiteY11" fmla="*/ 46 h 3590411"/>
                    <a:gd name="connsiteX0" fmla="*/ 0 w 3124671"/>
                    <a:gd name="connsiteY0" fmla="*/ 46 h 3609225"/>
                    <a:gd name="connsiteX1" fmla="*/ 1196788 w 3124671"/>
                    <a:gd name="connsiteY1" fmla="*/ 270109 h 3609225"/>
                    <a:gd name="connsiteX2" fmla="*/ 2568388 w 3124671"/>
                    <a:gd name="connsiteY2" fmla="*/ 189427 h 3609225"/>
                    <a:gd name="connsiteX3" fmla="*/ 3106270 w 3124671"/>
                    <a:gd name="connsiteY3" fmla="*/ 46 h 3609225"/>
                    <a:gd name="connsiteX4" fmla="*/ 2918013 w 3124671"/>
                    <a:gd name="connsiteY4" fmla="*/ 767651 h 3609225"/>
                    <a:gd name="connsiteX5" fmla="*/ 2958354 w 3124671"/>
                    <a:gd name="connsiteY5" fmla="*/ 3040204 h 3609225"/>
                    <a:gd name="connsiteX6" fmla="*/ 3106270 w 3124671"/>
                    <a:gd name="connsiteY6" fmla="*/ 3590411 h 3609225"/>
                    <a:gd name="connsiteX7" fmla="*/ 2339789 w 3124671"/>
                    <a:gd name="connsiteY7" fmla="*/ 3416721 h 3609225"/>
                    <a:gd name="connsiteX8" fmla="*/ 1048872 w 3124671"/>
                    <a:gd name="connsiteY8" fmla="*/ 3416722 h 3609225"/>
                    <a:gd name="connsiteX9" fmla="*/ 0 w 3124671"/>
                    <a:gd name="connsiteY9" fmla="*/ 3590411 h 3609225"/>
                    <a:gd name="connsiteX10" fmla="*/ 403412 w 3124671"/>
                    <a:gd name="connsiteY10" fmla="*/ 2448533 h 3609225"/>
                    <a:gd name="connsiteX11" fmla="*/ 268942 w 3124671"/>
                    <a:gd name="connsiteY11" fmla="*/ 606285 h 3609225"/>
                    <a:gd name="connsiteX12" fmla="*/ 0 w 3124671"/>
                    <a:gd name="connsiteY12" fmla="*/ 46 h 3609225"/>
                    <a:gd name="connsiteX0" fmla="*/ 0 w 3124671"/>
                    <a:gd name="connsiteY0" fmla="*/ 46 h 3609225"/>
                    <a:gd name="connsiteX1" fmla="*/ 1196788 w 3124671"/>
                    <a:gd name="connsiteY1" fmla="*/ 270109 h 3609225"/>
                    <a:gd name="connsiteX2" fmla="*/ 2541494 w 3124671"/>
                    <a:gd name="connsiteY2" fmla="*/ 283557 h 3609225"/>
                    <a:gd name="connsiteX3" fmla="*/ 3106270 w 3124671"/>
                    <a:gd name="connsiteY3" fmla="*/ 46 h 3609225"/>
                    <a:gd name="connsiteX4" fmla="*/ 2918013 w 3124671"/>
                    <a:gd name="connsiteY4" fmla="*/ 767651 h 3609225"/>
                    <a:gd name="connsiteX5" fmla="*/ 2958354 w 3124671"/>
                    <a:gd name="connsiteY5" fmla="*/ 3040204 h 3609225"/>
                    <a:gd name="connsiteX6" fmla="*/ 3106270 w 3124671"/>
                    <a:gd name="connsiteY6" fmla="*/ 3590411 h 3609225"/>
                    <a:gd name="connsiteX7" fmla="*/ 2339789 w 3124671"/>
                    <a:gd name="connsiteY7" fmla="*/ 3416721 h 3609225"/>
                    <a:gd name="connsiteX8" fmla="*/ 1048872 w 3124671"/>
                    <a:gd name="connsiteY8" fmla="*/ 3416722 h 3609225"/>
                    <a:gd name="connsiteX9" fmla="*/ 0 w 3124671"/>
                    <a:gd name="connsiteY9" fmla="*/ 3590411 h 3609225"/>
                    <a:gd name="connsiteX10" fmla="*/ 403412 w 3124671"/>
                    <a:gd name="connsiteY10" fmla="*/ 2448533 h 3609225"/>
                    <a:gd name="connsiteX11" fmla="*/ 268942 w 3124671"/>
                    <a:gd name="connsiteY11" fmla="*/ 606285 h 3609225"/>
                    <a:gd name="connsiteX12" fmla="*/ 0 w 3124671"/>
                    <a:gd name="connsiteY12" fmla="*/ 46 h 3609225"/>
                    <a:gd name="connsiteX0" fmla="*/ 0 w 3124671"/>
                    <a:gd name="connsiteY0" fmla="*/ 46 h 3609225"/>
                    <a:gd name="connsiteX1" fmla="*/ 1196788 w 3124671"/>
                    <a:gd name="connsiteY1" fmla="*/ 270109 h 3609225"/>
                    <a:gd name="connsiteX2" fmla="*/ 2541494 w 3124671"/>
                    <a:gd name="connsiteY2" fmla="*/ 283557 h 3609225"/>
                    <a:gd name="connsiteX3" fmla="*/ 3106270 w 3124671"/>
                    <a:gd name="connsiteY3" fmla="*/ 46 h 3609225"/>
                    <a:gd name="connsiteX4" fmla="*/ 2918013 w 3124671"/>
                    <a:gd name="connsiteY4" fmla="*/ 767651 h 3609225"/>
                    <a:gd name="connsiteX5" fmla="*/ 2958354 w 3124671"/>
                    <a:gd name="connsiteY5" fmla="*/ 3040204 h 3609225"/>
                    <a:gd name="connsiteX6" fmla="*/ 3106270 w 3124671"/>
                    <a:gd name="connsiteY6" fmla="*/ 3590411 h 3609225"/>
                    <a:gd name="connsiteX7" fmla="*/ 2339789 w 3124671"/>
                    <a:gd name="connsiteY7" fmla="*/ 3416721 h 3609225"/>
                    <a:gd name="connsiteX8" fmla="*/ 1048872 w 3124671"/>
                    <a:gd name="connsiteY8" fmla="*/ 3416722 h 3609225"/>
                    <a:gd name="connsiteX9" fmla="*/ 0 w 3124671"/>
                    <a:gd name="connsiteY9" fmla="*/ 3590411 h 3609225"/>
                    <a:gd name="connsiteX10" fmla="*/ 403412 w 3124671"/>
                    <a:gd name="connsiteY10" fmla="*/ 2448533 h 3609225"/>
                    <a:gd name="connsiteX11" fmla="*/ 268942 w 3124671"/>
                    <a:gd name="connsiteY11" fmla="*/ 606285 h 3609225"/>
                    <a:gd name="connsiteX12" fmla="*/ 0 w 3124671"/>
                    <a:gd name="connsiteY12" fmla="*/ 46 h 3609225"/>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3040213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403412 w 3124671"/>
                    <a:gd name="connsiteY10" fmla="*/ 2448542 h 3609234"/>
                    <a:gd name="connsiteX11" fmla="*/ 268942 w 3124671"/>
                    <a:gd name="connsiteY11" fmla="*/ 606294 h 3609234"/>
                    <a:gd name="connsiteX12" fmla="*/ 0 w 3124671"/>
                    <a:gd name="connsiteY12" fmla="*/ 55 h 3609234"/>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3040213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403412 w 3124671"/>
                    <a:gd name="connsiteY10" fmla="*/ 2448542 h 3609234"/>
                    <a:gd name="connsiteX11" fmla="*/ 268942 w 3124671"/>
                    <a:gd name="connsiteY11" fmla="*/ 606294 h 3609234"/>
                    <a:gd name="connsiteX12" fmla="*/ 0 w 3124671"/>
                    <a:gd name="connsiteY12" fmla="*/ 55 h 3609234"/>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3040213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403412 w 3124671"/>
                    <a:gd name="connsiteY10" fmla="*/ 2448542 h 3609234"/>
                    <a:gd name="connsiteX11" fmla="*/ 268942 w 3124671"/>
                    <a:gd name="connsiteY11" fmla="*/ 686976 h 3609234"/>
                    <a:gd name="connsiteX12" fmla="*/ 0 w 3124671"/>
                    <a:gd name="connsiteY12" fmla="*/ 55 h 3609234"/>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3040213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403412 w 3124671"/>
                    <a:gd name="connsiteY10" fmla="*/ 2448542 h 3609234"/>
                    <a:gd name="connsiteX11" fmla="*/ 268942 w 3124671"/>
                    <a:gd name="connsiteY11" fmla="*/ 686976 h 3609234"/>
                    <a:gd name="connsiteX12" fmla="*/ 0 w 3124671"/>
                    <a:gd name="connsiteY12" fmla="*/ 55 h 3609234"/>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3040213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363070 w 3124671"/>
                    <a:gd name="connsiteY10" fmla="*/ 2609907 h 3609234"/>
                    <a:gd name="connsiteX11" fmla="*/ 268942 w 3124671"/>
                    <a:gd name="connsiteY11" fmla="*/ 686976 h 3609234"/>
                    <a:gd name="connsiteX12" fmla="*/ 0 w 3124671"/>
                    <a:gd name="connsiteY12" fmla="*/ 55 h 3609234"/>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2757824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363070 w 3124671"/>
                    <a:gd name="connsiteY10" fmla="*/ 2609907 h 3609234"/>
                    <a:gd name="connsiteX11" fmla="*/ 268942 w 3124671"/>
                    <a:gd name="connsiteY11" fmla="*/ 686976 h 3609234"/>
                    <a:gd name="connsiteX12" fmla="*/ 0 w 3124671"/>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63070 w 3123217"/>
                    <a:gd name="connsiteY10" fmla="*/ 2609907 h 3609234"/>
                    <a:gd name="connsiteX11" fmla="*/ 268942 w 3123217"/>
                    <a:gd name="connsiteY11" fmla="*/ 686976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63070 w 3123217"/>
                    <a:gd name="connsiteY10" fmla="*/ 2609907 h 3609234"/>
                    <a:gd name="connsiteX11" fmla="*/ 268942 w 3123217"/>
                    <a:gd name="connsiteY11" fmla="*/ 686976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31254 w 3123217"/>
                    <a:gd name="connsiteY10" fmla="*/ 2597610 h 3609234"/>
                    <a:gd name="connsiteX11" fmla="*/ 268942 w 3123217"/>
                    <a:gd name="connsiteY11" fmla="*/ 686976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31254 w 3123217"/>
                    <a:gd name="connsiteY10" fmla="*/ 2597610 h 3609234"/>
                    <a:gd name="connsiteX11" fmla="*/ 268942 w 3123217"/>
                    <a:gd name="connsiteY11" fmla="*/ 686976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31254 w 3123217"/>
                    <a:gd name="connsiteY10" fmla="*/ 2597610 h 3609234"/>
                    <a:gd name="connsiteX11" fmla="*/ 300758 w 3123217"/>
                    <a:gd name="connsiteY11" fmla="*/ 662383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31254 w 3123217"/>
                    <a:gd name="connsiteY10" fmla="*/ 2597610 h 3609234"/>
                    <a:gd name="connsiteX11" fmla="*/ 300758 w 3123217"/>
                    <a:gd name="connsiteY11" fmla="*/ 662383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31254 w 3123217"/>
                    <a:gd name="connsiteY10" fmla="*/ 2597610 h 3609234"/>
                    <a:gd name="connsiteX11" fmla="*/ 300758 w 3123217"/>
                    <a:gd name="connsiteY11" fmla="*/ 662383 h 3609234"/>
                    <a:gd name="connsiteX12" fmla="*/ 0 w 3123217"/>
                    <a:gd name="connsiteY12" fmla="*/ 55 h 3609234"/>
                    <a:gd name="connsiteX0" fmla="*/ 137869 w 3123217"/>
                    <a:gd name="connsiteY0" fmla="*/ 12296 h 3609179"/>
                    <a:gd name="connsiteX1" fmla="*/ 874059 w 3123217"/>
                    <a:gd name="connsiteY1" fmla="*/ 216274 h 3609179"/>
                    <a:gd name="connsiteX2" fmla="*/ 2541494 w 3123217"/>
                    <a:gd name="connsiteY2" fmla="*/ 283511 h 3609179"/>
                    <a:gd name="connsiteX3" fmla="*/ 3106270 w 3123217"/>
                    <a:gd name="connsiteY3" fmla="*/ 0 h 3609179"/>
                    <a:gd name="connsiteX4" fmla="*/ 2891118 w 3123217"/>
                    <a:gd name="connsiteY4" fmla="*/ 821393 h 3609179"/>
                    <a:gd name="connsiteX5" fmla="*/ 2958354 w 3123217"/>
                    <a:gd name="connsiteY5" fmla="*/ 2757769 h 3609179"/>
                    <a:gd name="connsiteX6" fmla="*/ 3106270 w 3123217"/>
                    <a:gd name="connsiteY6" fmla="*/ 3590365 h 3609179"/>
                    <a:gd name="connsiteX7" fmla="*/ 2339789 w 3123217"/>
                    <a:gd name="connsiteY7" fmla="*/ 3416675 h 3609179"/>
                    <a:gd name="connsiteX8" fmla="*/ 1048872 w 3123217"/>
                    <a:gd name="connsiteY8" fmla="*/ 3416676 h 3609179"/>
                    <a:gd name="connsiteX9" fmla="*/ 0 w 3123217"/>
                    <a:gd name="connsiteY9" fmla="*/ 3590365 h 3609179"/>
                    <a:gd name="connsiteX10" fmla="*/ 331254 w 3123217"/>
                    <a:gd name="connsiteY10" fmla="*/ 2597555 h 3609179"/>
                    <a:gd name="connsiteX11" fmla="*/ 300758 w 3123217"/>
                    <a:gd name="connsiteY11" fmla="*/ 662328 h 3609179"/>
                    <a:gd name="connsiteX12" fmla="*/ 137869 w 3123217"/>
                    <a:gd name="connsiteY12" fmla="*/ 12296 h 3609179"/>
                    <a:gd name="connsiteX0" fmla="*/ 42421 w 3027769"/>
                    <a:gd name="connsiteY0" fmla="*/ 12296 h 3609179"/>
                    <a:gd name="connsiteX1" fmla="*/ 778611 w 3027769"/>
                    <a:gd name="connsiteY1" fmla="*/ 216274 h 3609179"/>
                    <a:gd name="connsiteX2" fmla="*/ 2446046 w 3027769"/>
                    <a:gd name="connsiteY2" fmla="*/ 283511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27769"/>
                    <a:gd name="connsiteY0" fmla="*/ 12296 h 3609179"/>
                    <a:gd name="connsiteX1" fmla="*/ 778611 w 3027769"/>
                    <a:gd name="connsiteY1" fmla="*/ 216274 h 3609179"/>
                    <a:gd name="connsiteX2" fmla="*/ 2446046 w 3027769"/>
                    <a:gd name="connsiteY2" fmla="*/ 283511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27769"/>
                    <a:gd name="connsiteY0" fmla="*/ 12296 h 3609179"/>
                    <a:gd name="connsiteX1" fmla="*/ 916480 w 3027769"/>
                    <a:gd name="connsiteY1" fmla="*/ 191681 h 3609179"/>
                    <a:gd name="connsiteX2" fmla="*/ 2446046 w 3027769"/>
                    <a:gd name="connsiteY2" fmla="*/ 283511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27769"/>
                    <a:gd name="connsiteY0" fmla="*/ 12296 h 3609179"/>
                    <a:gd name="connsiteX1" fmla="*/ 916480 w 3027769"/>
                    <a:gd name="connsiteY1" fmla="*/ 191681 h 3609179"/>
                    <a:gd name="connsiteX2" fmla="*/ 2446046 w 3027769"/>
                    <a:gd name="connsiteY2" fmla="*/ 283511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27769"/>
                    <a:gd name="connsiteY0" fmla="*/ 12296 h 3609179"/>
                    <a:gd name="connsiteX1" fmla="*/ 916480 w 3027769"/>
                    <a:gd name="connsiteY1" fmla="*/ 191681 h 3609179"/>
                    <a:gd name="connsiteX2" fmla="*/ 2446046 w 3027769"/>
                    <a:gd name="connsiteY2" fmla="*/ 283511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27769"/>
                    <a:gd name="connsiteY0" fmla="*/ 12296 h 3609179"/>
                    <a:gd name="connsiteX1" fmla="*/ 916480 w 3027769"/>
                    <a:gd name="connsiteY1" fmla="*/ 191681 h 3609179"/>
                    <a:gd name="connsiteX2" fmla="*/ 2393020 w 3027769"/>
                    <a:gd name="connsiteY2" fmla="*/ 209733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10822"/>
                    <a:gd name="connsiteY0" fmla="*/ 12296 h 3609179"/>
                    <a:gd name="connsiteX1" fmla="*/ 916480 w 3010822"/>
                    <a:gd name="connsiteY1" fmla="*/ 191681 h 3609179"/>
                    <a:gd name="connsiteX2" fmla="*/ 2393020 w 3010822"/>
                    <a:gd name="connsiteY2" fmla="*/ 209733 h 3609179"/>
                    <a:gd name="connsiteX3" fmla="*/ 3010822 w 3010822"/>
                    <a:gd name="connsiteY3" fmla="*/ 0 h 3609179"/>
                    <a:gd name="connsiteX4" fmla="*/ 2795670 w 3010822"/>
                    <a:gd name="connsiteY4" fmla="*/ 821393 h 3609179"/>
                    <a:gd name="connsiteX5" fmla="*/ 2862906 w 3010822"/>
                    <a:gd name="connsiteY5" fmla="*/ 2757769 h 3609179"/>
                    <a:gd name="connsiteX6" fmla="*/ 3010822 w 3010822"/>
                    <a:gd name="connsiteY6" fmla="*/ 3590365 h 3609179"/>
                    <a:gd name="connsiteX7" fmla="*/ 2244341 w 3010822"/>
                    <a:gd name="connsiteY7" fmla="*/ 3416675 h 3609179"/>
                    <a:gd name="connsiteX8" fmla="*/ 953424 w 3010822"/>
                    <a:gd name="connsiteY8" fmla="*/ 3416676 h 3609179"/>
                    <a:gd name="connsiteX9" fmla="*/ 0 w 3010822"/>
                    <a:gd name="connsiteY9" fmla="*/ 3479698 h 3609179"/>
                    <a:gd name="connsiteX10" fmla="*/ 235806 w 3010822"/>
                    <a:gd name="connsiteY10" fmla="*/ 2597555 h 3609179"/>
                    <a:gd name="connsiteX11" fmla="*/ 205310 w 3010822"/>
                    <a:gd name="connsiteY11" fmla="*/ 662328 h 3609179"/>
                    <a:gd name="connsiteX12" fmla="*/ 42421 w 3010822"/>
                    <a:gd name="connsiteY12" fmla="*/ 12296 h 3609179"/>
                    <a:gd name="connsiteX0" fmla="*/ 42421 w 3010822"/>
                    <a:gd name="connsiteY0" fmla="*/ 98 h 3596981"/>
                    <a:gd name="connsiteX1" fmla="*/ 916480 w 3010822"/>
                    <a:gd name="connsiteY1" fmla="*/ 179483 h 3596981"/>
                    <a:gd name="connsiteX2" fmla="*/ 2393020 w 3010822"/>
                    <a:gd name="connsiteY2" fmla="*/ 197535 h 3596981"/>
                    <a:gd name="connsiteX3" fmla="*/ 2841137 w 3010822"/>
                    <a:gd name="connsiteY3" fmla="*/ 209136 h 3596981"/>
                    <a:gd name="connsiteX4" fmla="*/ 2795670 w 3010822"/>
                    <a:gd name="connsiteY4" fmla="*/ 809195 h 3596981"/>
                    <a:gd name="connsiteX5" fmla="*/ 2862906 w 3010822"/>
                    <a:gd name="connsiteY5" fmla="*/ 2745571 h 3596981"/>
                    <a:gd name="connsiteX6" fmla="*/ 3010822 w 3010822"/>
                    <a:gd name="connsiteY6" fmla="*/ 3578167 h 3596981"/>
                    <a:gd name="connsiteX7" fmla="*/ 2244341 w 3010822"/>
                    <a:gd name="connsiteY7" fmla="*/ 3404477 h 3596981"/>
                    <a:gd name="connsiteX8" fmla="*/ 953424 w 3010822"/>
                    <a:gd name="connsiteY8" fmla="*/ 3404478 h 3596981"/>
                    <a:gd name="connsiteX9" fmla="*/ 0 w 3010822"/>
                    <a:gd name="connsiteY9" fmla="*/ 3467500 h 3596981"/>
                    <a:gd name="connsiteX10" fmla="*/ 235806 w 3010822"/>
                    <a:gd name="connsiteY10" fmla="*/ 2585357 h 3596981"/>
                    <a:gd name="connsiteX11" fmla="*/ 205310 w 3010822"/>
                    <a:gd name="connsiteY11" fmla="*/ 650130 h 3596981"/>
                    <a:gd name="connsiteX12" fmla="*/ 42421 w 3010822"/>
                    <a:gd name="connsiteY12" fmla="*/ 98 h 3596981"/>
                    <a:gd name="connsiteX0" fmla="*/ 42421 w 3148691"/>
                    <a:gd name="connsiteY0" fmla="*/ 98 h 3574118"/>
                    <a:gd name="connsiteX1" fmla="*/ 916480 w 3148691"/>
                    <a:gd name="connsiteY1" fmla="*/ 179483 h 3574118"/>
                    <a:gd name="connsiteX2" fmla="*/ 2393020 w 3148691"/>
                    <a:gd name="connsiteY2" fmla="*/ 197535 h 3574118"/>
                    <a:gd name="connsiteX3" fmla="*/ 2841137 w 3148691"/>
                    <a:gd name="connsiteY3" fmla="*/ 209136 h 3574118"/>
                    <a:gd name="connsiteX4" fmla="*/ 2795670 w 3148691"/>
                    <a:gd name="connsiteY4" fmla="*/ 809195 h 3574118"/>
                    <a:gd name="connsiteX5" fmla="*/ 2862906 w 3148691"/>
                    <a:gd name="connsiteY5" fmla="*/ 2745571 h 3574118"/>
                    <a:gd name="connsiteX6" fmla="*/ 3148691 w 3148691"/>
                    <a:gd name="connsiteY6" fmla="*/ 3553575 h 3574118"/>
                    <a:gd name="connsiteX7" fmla="*/ 2244341 w 3148691"/>
                    <a:gd name="connsiteY7" fmla="*/ 3404477 h 3574118"/>
                    <a:gd name="connsiteX8" fmla="*/ 953424 w 3148691"/>
                    <a:gd name="connsiteY8" fmla="*/ 3404478 h 3574118"/>
                    <a:gd name="connsiteX9" fmla="*/ 0 w 3148691"/>
                    <a:gd name="connsiteY9" fmla="*/ 3467500 h 3574118"/>
                    <a:gd name="connsiteX10" fmla="*/ 235806 w 3148691"/>
                    <a:gd name="connsiteY10" fmla="*/ 2585357 h 3574118"/>
                    <a:gd name="connsiteX11" fmla="*/ 205310 w 3148691"/>
                    <a:gd name="connsiteY11" fmla="*/ 650130 h 3574118"/>
                    <a:gd name="connsiteX12" fmla="*/ 42421 w 3148691"/>
                    <a:gd name="connsiteY12" fmla="*/ 98 h 3574118"/>
                    <a:gd name="connsiteX0" fmla="*/ 42421 w 3148691"/>
                    <a:gd name="connsiteY0" fmla="*/ 98 h 3581862"/>
                    <a:gd name="connsiteX1" fmla="*/ 916480 w 3148691"/>
                    <a:gd name="connsiteY1" fmla="*/ 179483 h 3581862"/>
                    <a:gd name="connsiteX2" fmla="*/ 2393020 w 3148691"/>
                    <a:gd name="connsiteY2" fmla="*/ 197535 h 3581862"/>
                    <a:gd name="connsiteX3" fmla="*/ 2841137 w 3148691"/>
                    <a:gd name="connsiteY3" fmla="*/ 209136 h 3581862"/>
                    <a:gd name="connsiteX4" fmla="*/ 2795670 w 3148691"/>
                    <a:gd name="connsiteY4" fmla="*/ 809195 h 3581862"/>
                    <a:gd name="connsiteX5" fmla="*/ 2862906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393020 w 3148691"/>
                    <a:gd name="connsiteY2" fmla="*/ 197535 h 3581862"/>
                    <a:gd name="connsiteX3" fmla="*/ 2841137 w 3148691"/>
                    <a:gd name="connsiteY3" fmla="*/ 209136 h 3581862"/>
                    <a:gd name="connsiteX4" fmla="*/ 2795670 w 3148691"/>
                    <a:gd name="connsiteY4" fmla="*/ 809195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393020 w 3148691"/>
                    <a:gd name="connsiteY2" fmla="*/ 197535 h 3581862"/>
                    <a:gd name="connsiteX3" fmla="*/ 2841137 w 3148691"/>
                    <a:gd name="connsiteY3" fmla="*/ 209136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393020 w 3148691"/>
                    <a:gd name="connsiteY2" fmla="*/ 197535 h 3581862"/>
                    <a:gd name="connsiteX3" fmla="*/ 2841137 w 3148691"/>
                    <a:gd name="connsiteY3" fmla="*/ 209136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393020 w 3148691"/>
                    <a:gd name="connsiteY2" fmla="*/ 197535 h 3581862"/>
                    <a:gd name="connsiteX3" fmla="*/ 2968401 w 3148691"/>
                    <a:gd name="connsiteY3" fmla="*/ 98469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053650 w 3148691"/>
                    <a:gd name="connsiteY2" fmla="*/ 148349 h 3581862"/>
                    <a:gd name="connsiteX3" fmla="*/ 2968401 w 3148691"/>
                    <a:gd name="connsiteY3" fmla="*/ 98469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053650 w 3148691"/>
                    <a:gd name="connsiteY2" fmla="*/ 148349 h 3581862"/>
                    <a:gd name="connsiteX3" fmla="*/ 2968401 w 3148691"/>
                    <a:gd name="connsiteY3" fmla="*/ 98469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48296 w 3148691"/>
                    <a:gd name="connsiteY1" fmla="*/ 179483 h 3581862"/>
                    <a:gd name="connsiteX2" fmla="*/ 2053650 w 3148691"/>
                    <a:gd name="connsiteY2" fmla="*/ 148349 h 3581862"/>
                    <a:gd name="connsiteX3" fmla="*/ 2968401 w 3148691"/>
                    <a:gd name="connsiteY3" fmla="*/ 98469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193385 w 3106270"/>
                    <a:gd name="connsiteY10" fmla="*/ 2585357 h 3608528"/>
                    <a:gd name="connsiteX11" fmla="*/ 162889 w 3106270"/>
                    <a:gd name="connsiteY11" fmla="*/ 650130 h 3608528"/>
                    <a:gd name="connsiteX12" fmla="*/ 0 w 3106270"/>
                    <a:gd name="connsiteY12" fmla="*/ 98 h 3608528"/>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193385 w 3106270"/>
                    <a:gd name="connsiteY10" fmla="*/ 2585357 h 3608528"/>
                    <a:gd name="connsiteX11" fmla="*/ 162889 w 3106270"/>
                    <a:gd name="connsiteY11" fmla="*/ 650130 h 3608528"/>
                    <a:gd name="connsiteX12" fmla="*/ 0 w 3106270"/>
                    <a:gd name="connsiteY12" fmla="*/ 98 h 3608528"/>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286446 w 3106270"/>
                    <a:gd name="connsiteY10" fmla="*/ 2557856 h 3608528"/>
                    <a:gd name="connsiteX11" fmla="*/ 162889 w 3106270"/>
                    <a:gd name="connsiteY11" fmla="*/ 650130 h 3608528"/>
                    <a:gd name="connsiteX12" fmla="*/ 0 w 3106270"/>
                    <a:gd name="connsiteY12" fmla="*/ 98 h 3608528"/>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286446 w 3106270"/>
                    <a:gd name="connsiteY10" fmla="*/ 2557856 h 3608528"/>
                    <a:gd name="connsiteX11" fmla="*/ 162889 w 3106270"/>
                    <a:gd name="connsiteY11" fmla="*/ 650130 h 3608528"/>
                    <a:gd name="connsiteX12" fmla="*/ 0 w 3106270"/>
                    <a:gd name="connsiteY12" fmla="*/ 98 h 3608528"/>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286446 w 3106270"/>
                    <a:gd name="connsiteY10" fmla="*/ 2557856 h 3608528"/>
                    <a:gd name="connsiteX11" fmla="*/ 162889 w 3106270"/>
                    <a:gd name="connsiteY11" fmla="*/ 650130 h 3608528"/>
                    <a:gd name="connsiteX12" fmla="*/ 0 w 3106270"/>
                    <a:gd name="connsiteY12" fmla="*/ 98 h 3608528"/>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286446 w 3106270"/>
                    <a:gd name="connsiteY10" fmla="*/ 2557856 h 3608528"/>
                    <a:gd name="connsiteX11" fmla="*/ 162889 w 3106270"/>
                    <a:gd name="connsiteY11" fmla="*/ 650130 h 3608528"/>
                    <a:gd name="connsiteX12" fmla="*/ 0 w 3106270"/>
                    <a:gd name="connsiteY12" fmla="*/ 98 h 3608528"/>
                    <a:gd name="connsiteX0" fmla="*/ 0 w 3106270"/>
                    <a:gd name="connsiteY0" fmla="*/ 264 h 3608694"/>
                    <a:gd name="connsiteX1" fmla="*/ 874590 w 3106270"/>
                    <a:gd name="connsiteY1" fmla="*/ 97810 h 3608694"/>
                    <a:gd name="connsiteX2" fmla="*/ 2011229 w 3106270"/>
                    <a:gd name="connsiteY2" fmla="*/ 148515 h 3608694"/>
                    <a:gd name="connsiteX3" fmla="*/ 2925980 w 3106270"/>
                    <a:gd name="connsiteY3" fmla="*/ 98635 h 3608694"/>
                    <a:gd name="connsiteX4" fmla="*/ 2880512 w 3106270"/>
                    <a:gd name="connsiteY4" fmla="*/ 797064 h 3608694"/>
                    <a:gd name="connsiteX5" fmla="*/ 2915933 w 3106270"/>
                    <a:gd name="connsiteY5" fmla="*/ 2745737 h 3608694"/>
                    <a:gd name="connsiteX6" fmla="*/ 3106270 w 3106270"/>
                    <a:gd name="connsiteY6" fmla="*/ 3553741 h 3608694"/>
                    <a:gd name="connsiteX7" fmla="*/ 2201920 w 3106270"/>
                    <a:gd name="connsiteY7" fmla="*/ 3478422 h 3608694"/>
                    <a:gd name="connsiteX8" fmla="*/ 911003 w 3106270"/>
                    <a:gd name="connsiteY8" fmla="*/ 3404644 h 3608694"/>
                    <a:gd name="connsiteX9" fmla="*/ 6711 w 3106270"/>
                    <a:gd name="connsiteY9" fmla="*/ 3608694 h 3608694"/>
                    <a:gd name="connsiteX10" fmla="*/ 286446 w 3106270"/>
                    <a:gd name="connsiteY10" fmla="*/ 2558022 h 3608694"/>
                    <a:gd name="connsiteX11" fmla="*/ 162889 w 3106270"/>
                    <a:gd name="connsiteY11" fmla="*/ 650296 h 3608694"/>
                    <a:gd name="connsiteX12" fmla="*/ 0 w 3106270"/>
                    <a:gd name="connsiteY12" fmla="*/ 264 h 3608694"/>
                    <a:gd name="connsiteX0" fmla="*/ 0 w 3106270"/>
                    <a:gd name="connsiteY0" fmla="*/ 132489 h 3740919"/>
                    <a:gd name="connsiteX1" fmla="*/ 874590 w 3106270"/>
                    <a:gd name="connsiteY1" fmla="*/ 230035 h 3740919"/>
                    <a:gd name="connsiteX2" fmla="*/ 2011229 w 3106270"/>
                    <a:gd name="connsiteY2" fmla="*/ 280740 h 3740919"/>
                    <a:gd name="connsiteX3" fmla="*/ 3048061 w 3106270"/>
                    <a:gd name="connsiteY3" fmla="*/ 0 h 3740919"/>
                    <a:gd name="connsiteX4" fmla="*/ 2880512 w 3106270"/>
                    <a:gd name="connsiteY4" fmla="*/ 929289 h 3740919"/>
                    <a:gd name="connsiteX5" fmla="*/ 2915933 w 3106270"/>
                    <a:gd name="connsiteY5" fmla="*/ 2877962 h 3740919"/>
                    <a:gd name="connsiteX6" fmla="*/ 3106270 w 3106270"/>
                    <a:gd name="connsiteY6" fmla="*/ 3685966 h 3740919"/>
                    <a:gd name="connsiteX7" fmla="*/ 2201920 w 3106270"/>
                    <a:gd name="connsiteY7" fmla="*/ 3610647 h 3740919"/>
                    <a:gd name="connsiteX8" fmla="*/ 911003 w 3106270"/>
                    <a:gd name="connsiteY8" fmla="*/ 3536869 h 3740919"/>
                    <a:gd name="connsiteX9" fmla="*/ 6711 w 3106270"/>
                    <a:gd name="connsiteY9" fmla="*/ 3740919 h 3740919"/>
                    <a:gd name="connsiteX10" fmla="*/ 286446 w 3106270"/>
                    <a:gd name="connsiteY10" fmla="*/ 2690247 h 3740919"/>
                    <a:gd name="connsiteX11" fmla="*/ 162889 w 3106270"/>
                    <a:gd name="connsiteY11" fmla="*/ 782521 h 3740919"/>
                    <a:gd name="connsiteX12" fmla="*/ 0 w 3106270"/>
                    <a:gd name="connsiteY12" fmla="*/ 132489 h 3740919"/>
                    <a:gd name="connsiteX0" fmla="*/ 0 w 3106270"/>
                    <a:gd name="connsiteY0" fmla="*/ 132489 h 3821316"/>
                    <a:gd name="connsiteX1" fmla="*/ 874590 w 3106270"/>
                    <a:gd name="connsiteY1" fmla="*/ 230035 h 3821316"/>
                    <a:gd name="connsiteX2" fmla="*/ 2011229 w 3106270"/>
                    <a:gd name="connsiteY2" fmla="*/ 280740 h 3821316"/>
                    <a:gd name="connsiteX3" fmla="*/ 3048061 w 3106270"/>
                    <a:gd name="connsiteY3" fmla="*/ 0 h 3821316"/>
                    <a:gd name="connsiteX4" fmla="*/ 2880512 w 3106270"/>
                    <a:gd name="connsiteY4" fmla="*/ 929289 h 3821316"/>
                    <a:gd name="connsiteX5" fmla="*/ 2915933 w 3106270"/>
                    <a:gd name="connsiteY5" fmla="*/ 2877962 h 3821316"/>
                    <a:gd name="connsiteX6" fmla="*/ 3106270 w 3106270"/>
                    <a:gd name="connsiteY6" fmla="*/ 3685966 h 3821316"/>
                    <a:gd name="connsiteX7" fmla="*/ 2201920 w 3106270"/>
                    <a:gd name="connsiteY7" fmla="*/ 3610647 h 3821316"/>
                    <a:gd name="connsiteX8" fmla="*/ 911003 w 3106270"/>
                    <a:gd name="connsiteY8" fmla="*/ 3536869 h 3821316"/>
                    <a:gd name="connsiteX9" fmla="*/ 123491 w 3106270"/>
                    <a:gd name="connsiteY9" fmla="*/ 3821316 h 3821316"/>
                    <a:gd name="connsiteX10" fmla="*/ 286446 w 3106270"/>
                    <a:gd name="connsiteY10" fmla="*/ 2690247 h 3821316"/>
                    <a:gd name="connsiteX11" fmla="*/ 162889 w 3106270"/>
                    <a:gd name="connsiteY11" fmla="*/ 782521 h 3821316"/>
                    <a:gd name="connsiteX12" fmla="*/ 0 w 3106270"/>
                    <a:gd name="connsiteY12" fmla="*/ 132489 h 3821316"/>
                    <a:gd name="connsiteX0" fmla="*/ 0 w 3106270"/>
                    <a:gd name="connsiteY0" fmla="*/ 132489 h 3821316"/>
                    <a:gd name="connsiteX1" fmla="*/ 874590 w 3106270"/>
                    <a:gd name="connsiteY1" fmla="*/ 230035 h 3821316"/>
                    <a:gd name="connsiteX2" fmla="*/ 2011229 w 3106270"/>
                    <a:gd name="connsiteY2" fmla="*/ 280740 h 3821316"/>
                    <a:gd name="connsiteX3" fmla="*/ 3048061 w 3106270"/>
                    <a:gd name="connsiteY3" fmla="*/ 0 h 3821316"/>
                    <a:gd name="connsiteX4" fmla="*/ 2880512 w 3106270"/>
                    <a:gd name="connsiteY4" fmla="*/ 929289 h 3821316"/>
                    <a:gd name="connsiteX5" fmla="*/ 2915933 w 3106270"/>
                    <a:gd name="connsiteY5" fmla="*/ 2877962 h 3821316"/>
                    <a:gd name="connsiteX6" fmla="*/ 3106270 w 3106270"/>
                    <a:gd name="connsiteY6" fmla="*/ 3685966 h 3821316"/>
                    <a:gd name="connsiteX7" fmla="*/ 2201920 w 3106270"/>
                    <a:gd name="connsiteY7" fmla="*/ 3610647 h 3821316"/>
                    <a:gd name="connsiteX8" fmla="*/ 996273 w 3106270"/>
                    <a:gd name="connsiteY8" fmla="*/ 3622374 h 3821316"/>
                    <a:gd name="connsiteX9" fmla="*/ 123491 w 3106270"/>
                    <a:gd name="connsiteY9" fmla="*/ 3821316 h 3821316"/>
                    <a:gd name="connsiteX10" fmla="*/ 286446 w 3106270"/>
                    <a:gd name="connsiteY10" fmla="*/ 2690247 h 3821316"/>
                    <a:gd name="connsiteX11" fmla="*/ 162889 w 3106270"/>
                    <a:gd name="connsiteY11" fmla="*/ 782521 h 3821316"/>
                    <a:gd name="connsiteX12" fmla="*/ 0 w 3106270"/>
                    <a:gd name="connsiteY12" fmla="*/ 132489 h 3821316"/>
                    <a:gd name="connsiteX0" fmla="*/ 0 w 3106270"/>
                    <a:gd name="connsiteY0" fmla="*/ 132489 h 3821316"/>
                    <a:gd name="connsiteX1" fmla="*/ 874590 w 3106270"/>
                    <a:gd name="connsiteY1" fmla="*/ 230035 h 3821316"/>
                    <a:gd name="connsiteX2" fmla="*/ 1991915 w 3106270"/>
                    <a:gd name="connsiteY2" fmla="*/ 209376 h 3821316"/>
                    <a:gd name="connsiteX3" fmla="*/ 3048061 w 3106270"/>
                    <a:gd name="connsiteY3" fmla="*/ 0 h 3821316"/>
                    <a:gd name="connsiteX4" fmla="*/ 2880512 w 3106270"/>
                    <a:gd name="connsiteY4" fmla="*/ 929289 h 3821316"/>
                    <a:gd name="connsiteX5" fmla="*/ 2915933 w 3106270"/>
                    <a:gd name="connsiteY5" fmla="*/ 2877962 h 3821316"/>
                    <a:gd name="connsiteX6" fmla="*/ 3106270 w 3106270"/>
                    <a:gd name="connsiteY6" fmla="*/ 3685966 h 3821316"/>
                    <a:gd name="connsiteX7" fmla="*/ 2201920 w 3106270"/>
                    <a:gd name="connsiteY7" fmla="*/ 3610647 h 3821316"/>
                    <a:gd name="connsiteX8" fmla="*/ 996273 w 3106270"/>
                    <a:gd name="connsiteY8" fmla="*/ 3622374 h 3821316"/>
                    <a:gd name="connsiteX9" fmla="*/ 123491 w 3106270"/>
                    <a:gd name="connsiteY9" fmla="*/ 3821316 h 3821316"/>
                    <a:gd name="connsiteX10" fmla="*/ 286446 w 3106270"/>
                    <a:gd name="connsiteY10" fmla="*/ 2690247 h 3821316"/>
                    <a:gd name="connsiteX11" fmla="*/ 162889 w 3106270"/>
                    <a:gd name="connsiteY11" fmla="*/ 782521 h 3821316"/>
                    <a:gd name="connsiteX12" fmla="*/ 0 w 3106270"/>
                    <a:gd name="connsiteY12" fmla="*/ 132489 h 382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6270" h="3821316">
                      <a:moveTo>
                        <a:pt x="0" y="132489"/>
                      </a:moveTo>
                      <a:cubicBezTo>
                        <a:pt x="282388" y="128381"/>
                        <a:pt x="539175" y="172661"/>
                        <a:pt x="874590" y="230035"/>
                      </a:cubicBezTo>
                      <a:cubicBezTo>
                        <a:pt x="1379133" y="281643"/>
                        <a:pt x="1430742" y="241904"/>
                        <a:pt x="1991915" y="209376"/>
                      </a:cubicBezTo>
                      <a:lnTo>
                        <a:pt x="3048061" y="0"/>
                      </a:lnTo>
                      <a:cubicBezTo>
                        <a:pt x="3040019" y="251740"/>
                        <a:pt x="2905165" y="422596"/>
                        <a:pt x="2880512" y="929289"/>
                      </a:cubicBezTo>
                      <a:cubicBezTo>
                        <a:pt x="2884072" y="1448278"/>
                        <a:pt x="2913692" y="2403020"/>
                        <a:pt x="2915933" y="2877962"/>
                      </a:cubicBezTo>
                      <a:lnTo>
                        <a:pt x="3106270" y="3685966"/>
                      </a:lnTo>
                      <a:cubicBezTo>
                        <a:pt x="3083858" y="3771131"/>
                        <a:pt x="2544820" y="3639595"/>
                        <a:pt x="2201920" y="3610647"/>
                      </a:cubicBezTo>
                      <a:cubicBezTo>
                        <a:pt x="1859020" y="3581699"/>
                        <a:pt x="1466920" y="3615838"/>
                        <a:pt x="996273" y="3622374"/>
                      </a:cubicBezTo>
                      <a:lnTo>
                        <a:pt x="123491" y="3821316"/>
                      </a:lnTo>
                      <a:cubicBezTo>
                        <a:pt x="242291" y="3345576"/>
                        <a:pt x="192317" y="3093285"/>
                        <a:pt x="286446" y="2690247"/>
                      </a:cubicBezTo>
                      <a:cubicBezTo>
                        <a:pt x="262677" y="1751116"/>
                        <a:pt x="257302" y="1639967"/>
                        <a:pt x="162889" y="782521"/>
                      </a:cubicBezTo>
                      <a:cubicBezTo>
                        <a:pt x="56354" y="300285"/>
                        <a:pt x="100253" y="353265"/>
                        <a:pt x="0" y="132489"/>
                      </a:cubicBezTo>
                      <a:close/>
                    </a:path>
                  </a:pathLst>
                </a:custGeom>
                <a:solidFill>
                  <a:srgbClr val="000000">
                    <a:alpha val="76000"/>
                  </a:srgbClr>
                </a:solidFill>
                <a:ln w="25400" cap="flat" cmpd="sng" algn="ctr">
                  <a:noFill/>
                  <a:prstDash val="solid"/>
                </a:ln>
                <a:effectLst>
                  <a:softEdge rad="127000"/>
                </a:effectLst>
              </p:spPr>
              <p:txBody>
                <a:bodyPr rtlCol="0" anchor="ctr"/>
                <a:lstStyle/>
                <a:p>
                  <a:pPr algn="ctr">
                    <a:defRPr/>
                  </a:pPr>
                  <a:endParaRPr lang="en-GB" kern="0" dirty="0">
                    <a:solidFill>
                      <a:srgbClr val="FFFFFF"/>
                    </a:solidFill>
                    <a:latin typeface="Calibri"/>
                  </a:endParaRPr>
                </a:p>
              </p:txBody>
            </p:sp>
            <p:sp>
              <p:nvSpPr>
                <p:cNvPr id="18" name="Rectangle 17"/>
                <p:cNvSpPr/>
                <p:nvPr/>
              </p:nvSpPr>
              <p:spPr>
                <a:xfrm rot="489421">
                  <a:off x="4822562" y="1540679"/>
                  <a:ext cx="3348316" cy="3817845"/>
                </a:xfrm>
                <a:prstGeom prst="rect">
                  <a:avLst/>
                </a:prstGeom>
                <a:solidFill>
                  <a:srgbClr val="FFFFFF">
                    <a:lumMod val="95000"/>
                  </a:srgbClr>
                </a:solidFill>
                <a:ln w="25400" cap="flat" cmpd="sng" algn="ctr">
                  <a:noFill/>
                  <a:prstDash val="solid"/>
                </a:ln>
                <a:effectLst/>
              </p:spPr>
              <p:txBody>
                <a:bodyPr rtlCol="0" anchor="ctr"/>
                <a:lstStyle/>
                <a:p>
                  <a:pPr algn="ctr">
                    <a:defRPr/>
                  </a:pPr>
                  <a:endParaRPr lang="en-GB" kern="0" dirty="0">
                    <a:solidFill>
                      <a:srgbClr val="FFFFFF"/>
                    </a:solidFill>
                    <a:latin typeface="Calibri"/>
                  </a:endParaRPr>
                </a:p>
              </p:txBody>
            </p:sp>
          </p:grpSp>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92332">
                <a:off x="1261885" y="3579761"/>
                <a:ext cx="1219200" cy="2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 name="Picture 3" descr="C:\Users\kdodwell\Pictures\My Image Bank\Pic 2.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480000">
              <a:off x="2837786" y="4256555"/>
              <a:ext cx="1604391" cy="16043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6143077" y="3115553"/>
            <a:ext cx="2584713" cy="2925114"/>
            <a:chOff x="4461829" y="4027154"/>
            <a:chExt cx="2335578" cy="2478084"/>
          </a:xfrm>
        </p:grpSpPr>
        <p:grpSp>
          <p:nvGrpSpPr>
            <p:cNvPr id="20" name="Group 19"/>
            <p:cNvGrpSpPr/>
            <p:nvPr/>
          </p:nvGrpSpPr>
          <p:grpSpPr>
            <a:xfrm>
              <a:off x="4461829" y="4027154"/>
              <a:ext cx="2335578" cy="2478084"/>
              <a:chOff x="3848857" y="499334"/>
              <a:chExt cx="3128691" cy="3319589"/>
            </a:xfrm>
          </p:grpSpPr>
          <p:grpSp>
            <p:nvGrpSpPr>
              <p:cNvPr id="22" name="Group 21"/>
              <p:cNvGrpSpPr/>
              <p:nvPr/>
            </p:nvGrpSpPr>
            <p:grpSpPr>
              <a:xfrm rot="20341232">
                <a:off x="3848857" y="499334"/>
                <a:ext cx="3128691" cy="3319589"/>
                <a:chOff x="4573250" y="1424566"/>
                <a:chExt cx="4057964" cy="4305562"/>
              </a:xfrm>
            </p:grpSpPr>
            <p:sp>
              <p:nvSpPr>
                <p:cNvPr id="24" name="Rectangle 2"/>
                <p:cNvSpPr/>
                <p:nvPr/>
              </p:nvSpPr>
              <p:spPr>
                <a:xfrm rot="11277527">
                  <a:off x="4573250" y="1424566"/>
                  <a:ext cx="4057964" cy="4305562"/>
                </a:xfrm>
                <a:custGeom>
                  <a:avLst/>
                  <a:gdLst>
                    <a:gd name="connsiteX0" fmla="*/ 0 w 3106270"/>
                    <a:gd name="connsiteY0" fmla="*/ 0 h 3590365"/>
                    <a:gd name="connsiteX1" fmla="*/ 3106270 w 3106270"/>
                    <a:gd name="connsiteY1" fmla="*/ 0 h 3590365"/>
                    <a:gd name="connsiteX2" fmla="*/ 3106270 w 3106270"/>
                    <a:gd name="connsiteY2" fmla="*/ 3590365 h 3590365"/>
                    <a:gd name="connsiteX3" fmla="*/ 0 w 3106270"/>
                    <a:gd name="connsiteY3" fmla="*/ 3590365 h 3590365"/>
                    <a:gd name="connsiteX4" fmla="*/ 0 w 3106270"/>
                    <a:gd name="connsiteY4" fmla="*/ 0 h 3590365"/>
                    <a:gd name="connsiteX0" fmla="*/ 0 w 3106270"/>
                    <a:gd name="connsiteY0" fmla="*/ 55 h 3590420"/>
                    <a:gd name="connsiteX1" fmla="*/ 1089212 w 3106270"/>
                    <a:gd name="connsiteY1" fmla="*/ 216330 h 3590420"/>
                    <a:gd name="connsiteX2" fmla="*/ 3106270 w 3106270"/>
                    <a:gd name="connsiteY2" fmla="*/ 55 h 3590420"/>
                    <a:gd name="connsiteX3" fmla="*/ 3106270 w 3106270"/>
                    <a:gd name="connsiteY3" fmla="*/ 3590420 h 3590420"/>
                    <a:gd name="connsiteX4" fmla="*/ 0 w 3106270"/>
                    <a:gd name="connsiteY4" fmla="*/ 3590420 h 3590420"/>
                    <a:gd name="connsiteX5" fmla="*/ 0 w 3106270"/>
                    <a:gd name="connsiteY5" fmla="*/ 55 h 3590420"/>
                    <a:gd name="connsiteX0" fmla="*/ 0 w 3106270"/>
                    <a:gd name="connsiteY0" fmla="*/ 55 h 3590420"/>
                    <a:gd name="connsiteX1" fmla="*/ 1089212 w 3106270"/>
                    <a:gd name="connsiteY1" fmla="*/ 216330 h 3590420"/>
                    <a:gd name="connsiteX2" fmla="*/ 2568388 w 3106270"/>
                    <a:gd name="connsiteY2" fmla="*/ 189436 h 3590420"/>
                    <a:gd name="connsiteX3" fmla="*/ 3106270 w 3106270"/>
                    <a:gd name="connsiteY3" fmla="*/ 55 h 3590420"/>
                    <a:gd name="connsiteX4" fmla="*/ 3106270 w 3106270"/>
                    <a:gd name="connsiteY4" fmla="*/ 3590420 h 3590420"/>
                    <a:gd name="connsiteX5" fmla="*/ 0 w 3106270"/>
                    <a:gd name="connsiteY5" fmla="*/ 3590420 h 3590420"/>
                    <a:gd name="connsiteX6" fmla="*/ 0 w 3106270"/>
                    <a:gd name="connsiteY6" fmla="*/ 55 h 3590420"/>
                    <a:gd name="connsiteX0" fmla="*/ 0 w 3106270"/>
                    <a:gd name="connsiteY0" fmla="*/ 55 h 3590420"/>
                    <a:gd name="connsiteX1" fmla="*/ 1089212 w 3106270"/>
                    <a:gd name="connsiteY1" fmla="*/ 216330 h 3590420"/>
                    <a:gd name="connsiteX2" fmla="*/ 2568388 w 3106270"/>
                    <a:gd name="connsiteY2" fmla="*/ 189436 h 3590420"/>
                    <a:gd name="connsiteX3" fmla="*/ 3106270 w 3106270"/>
                    <a:gd name="connsiteY3" fmla="*/ 55 h 3590420"/>
                    <a:gd name="connsiteX4" fmla="*/ 3106270 w 3106270"/>
                    <a:gd name="connsiteY4" fmla="*/ 3590420 h 3590420"/>
                    <a:gd name="connsiteX5" fmla="*/ 0 w 3106270"/>
                    <a:gd name="connsiteY5" fmla="*/ 3590420 h 3590420"/>
                    <a:gd name="connsiteX6" fmla="*/ 0 w 3106270"/>
                    <a:gd name="connsiteY6" fmla="*/ 55 h 3590420"/>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0 w 3106270"/>
                    <a:gd name="connsiteY6"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295835 w 3106270"/>
                    <a:gd name="connsiteY6" fmla="*/ 2650239 h 3590411"/>
                    <a:gd name="connsiteX7" fmla="*/ 0 w 3106270"/>
                    <a:gd name="connsiteY7"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295835 w 3106270"/>
                    <a:gd name="connsiteY6" fmla="*/ 2650239 h 3590411"/>
                    <a:gd name="connsiteX7" fmla="*/ 0 w 3106270"/>
                    <a:gd name="connsiteY7"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295835 w 3106270"/>
                    <a:gd name="connsiteY6" fmla="*/ 2650239 h 3590411"/>
                    <a:gd name="connsiteX7" fmla="*/ 268942 w 3106270"/>
                    <a:gd name="connsiteY7" fmla="*/ 606285 h 3590411"/>
                    <a:gd name="connsiteX8" fmla="*/ 0 w 3106270"/>
                    <a:gd name="connsiteY8"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295835 w 3106270"/>
                    <a:gd name="connsiteY6" fmla="*/ 2650239 h 3590411"/>
                    <a:gd name="connsiteX7" fmla="*/ 268942 w 3106270"/>
                    <a:gd name="connsiteY7" fmla="*/ 606285 h 3590411"/>
                    <a:gd name="connsiteX8" fmla="*/ 0 w 3106270"/>
                    <a:gd name="connsiteY8"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295835 w 3106270"/>
                    <a:gd name="connsiteY6" fmla="*/ 2650239 h 3590411"/>
                    <a:gd name="connsiteX7" fmla="*/ 268942 w 3106270"/>
                    <a:gd name="connsiteY7" fmla="*/ 606285 h 3590411"/>
                    <a:gd name="connsiteX8" fmla="*/ 0 w 3106270"/>
                    <a:gd name="connsiteY8"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403412 w 3106270"/>
                    <a:gd name="connsiteY6" fmla="*/ 2448533 h 3590411"/>
                    <a:gd name="connsiteX7" fmla="*/ 268942 w 3106270"/>
                    <a:gd name="connsiteY7" fmla="*/ 606285 h 3590411"/>
                    <a:gd name="connsiteX8" fmla="*/ 0 w 3106270"/>
                    <a:gd name="connsiteY8"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0 w 3106270"/>
                    <a:gd name="connsiteY5" fmla="*/ 3590411 h 3590411"/>
                    <a:gd name="connsiteX6" fmla="*/ 403412 w 3106270"/>
                    <a:gd name="connsiteY6" fmla="*/ 2448533 h 3590411"/>
                    <a:gd name="connsiteX7" fmla="*/ 268942 w 3106270"/>
                    <a:gd name="connsiteY7" fmla="*/ 606285 h 3590411"/>
                    <a:gd name="connsiteX8" fmla="*/ 0 w 3106270"/>
                    <a:gd name="connsiteY8"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3106270 w 3106270"/>
                    <a:gd name="connsiteY4" fmla="*/ 3590411 h 3590411"/>
                    <a:gd name="connsiteX5" fmla="*/ 1048872 w 3106270"/>
                    <a:gd name="connsiteY5" fmla="*/ 3416722 h 3590411"/>
                    <a:gd name="connsiteX6" fmla="*/ 0 w 3106270"/>
                    <a:gd name="connsiteY6" fmla="*/ 3590411 h 3590411"/>
                    <a:gd name="connsiteX7" fmla="*/ 403412 w 3106270"/>
                    <a:gd name="connsiteY7" fmla="*/ 2448533 h 3590411"/>
                    <a:gd name="connsiteX8" fmla="*/ 268942 w 3106270"/>
                    <a:gd name="connsiteY8" fmla="*/ 606285 h 3590411"/>
                    <a:gd name="connsiteX9" fmla="*/ 0 w 3106270"/>
                    <a:gd name="connsiteY9" fmla="*/ 46 h 3590411"/>
                    <a:gd name="connsiteX0" fmla="*/ 0 w 3106270"/>
                    <a:gd name="connsiteY0" fmla="*/ 46 h 3590411"/>
                    <a:gd name="connsiteX1" fmla="*/ 1196788 w 3106270"/>
                    <a:gd name="connsiteY1" fmla="*/ 270109 h 3590411"/>
                    <a:gd name="connsiteX2" fmla="*/ 2568388 w 3106270"/>
                    <a:gd name="connsiteY2" fmla="*/ 189427 h 3590411"/>
                    <a:gd name="connsiteX3" fmla="*/ 3106270 w 3106270"/>
                    <a:gd name="connsiteY3" fmla="*/ 46 h 3590411"/>
                    <a:gd name="connsiteX4" fmla="*/ 2958354 w 3106270"/>
                    <a:gd name="connsiteY4" fmla="*/ 3040204 h 3590411"/>
                    <a:gd name="connsiteX5" fmla="*/ 3106270 w 3106270"/>
                    <a:gd name="connsiteY5" fmla="*/ 3590411 h 3590411"/>
                    <a:gd name="connsiteX6" fmla="*/ 1048872 w 3106270"/>
                    <a:gd name="connsiteY6" fmla="*/ 3416722 h 3590411"/>
                    <a:gd name="connsiteX7" fmla="*/ 0 w 3106270"/>
                    <a:gd name="connsiteY7" fmla="*/ 3590411 h 3590411"/>
                    <a:gd name="connsiteX8" fmla="*/ 403412 w 3106270"/>
                    <a:gd name="connsiteY8" fmla="*/ 2448533 h 3590411"/>
                    <a:gd name="connsiteX9" fmla="*/ 268942 w 3106270"/>
                    <a:gd name="connsiteY9" fmla="*/ 606285 h 3590411"/>
                    <a:gd name="connsiteX10" fmla="*/ 0 w 3106270"/>
                    <a:gd name="connsiteY10" fmla="*/ 46 h 3590411"/>
                    <a:gd name="connsiteX0" fmla="*/ 0 w 3124671"/>
                    <a:gd name="connsiteY0" fmla="*/ 46 h 3590411"/>
                    <a:gd name="connsiteX1" fmla="*/ 1196788 w 3124671"/>
                    <a:gd name="connsiteY1" fmla="*/ 270109 h 3590411"/>
                    <a:gd name="connsiteX2" fmla="*/ 2568388 w 3124671"/>
                    <a:gd name="connsiteY2" fmla="*/ 189427 h 3590411"/>
                    <a:gd name="connsiteX3" fmla="*/ 3106270 w 3124671"/>
                    <a:gd name="connsiteY3" fmla="*/ 46 h 3590411"/>
                    <a:gd name="connsiteX4" fmla="*/ 2918013 w 3124671"/>
                    <a:gd name="connsiteY4" fmla="*/ 767651 h 3590411"/>
                    <a:gd name="connsiteX5" fmla="*/ 2958354 w 3124671"/>
                    <a:gd name="connsiteY5" fmla="*/ 3040204 h 3590411"/>
                    <a:gd name="connsiteX6" fmla="*/ 3106270 w 3124671"/>
                    <a:gd name="connsiteY6" fmla="*/ 3590411 h 3590411"/>
                    <a:gd name="connsiteX7" fmla="*/ 1048872 w 3124671"/>
                    <a:gd name="connsiteY7" fmla="*/ 3416722 h 3590411"/>
                    <a:gd name="connsiteX8" fmla="*/ 0 w 3124671"/>
                    <a:gd name="connsiteY8" fmla="*/ 3590411 h 3590411"/>
                    <a:gd name="connsiteX9" fmla="*/ 403412 w 3124671"/>
                    <a:gd name="connsiteY9" fmla="*/ 2448533 h 3590411"/>
                    <a:gd name="connsiteX10" fmla="*/ 268942 w 3124671"/>
                    <a:gd name="connsiteY10" fmla="*/ 606285 h 3590411"/>
                    <a:gd name="connsiteX11" fmla="*/ 0 w 3124671"/>
                    <a:gd name="connsiteY11" fmla="*/ 46 h 3590411"/>
                    <a:gd name="connsiteX0" fmla="*/ 0 w 3124671"/>
                    <a:gd name="connsiteY0" fmla="*/ 46 h 3609225"/>
                    <a:gd name="connsiteX1" fmla="*/ 1196788 w 3124671"/>
                    <a:gd name="connsiteY1" fmla="*/ 270109 h 3609225"/>
                    <a:gd name="connsiteX2" fmla="*/ 2568388 w 3124671"/>
                    <a:gd name="connsiteY2" fmla="*/ 189427 h 3609225"/>
                    <a:gd name="connsiteX3" fmla="*/ 3106270 w 3124671"/>
                    <a:gd name="connsiteY3" fmla="*/ 46 h 3609225"/>
                    <a:gd name="connsiteX4" fmla="*/ 2918013 w 3124671"/>
                    <a:gd name="connsiteY4" fmla="*/ 767651 h 3609225"/>
                    <a:gd name="connsiteX5" fmla="*/ 2958354 w 3124671"/>
                    <a:gd name="connsiteY5" fmla="*/ 3040204 h 3609225"/>
                    <a:gd name="connsiteX6" fmla="*/ 3106270 w 3124671"/>
                    <a:gd name="connsiteY6" fmla="*/ 3590411 h 3609225"/>
                    <a:gd name="connsiteX7" fmla="*/ 2339789 w 3124671"/>
                    <a:gd name="connsiteY7" fmla="*/ 3416721 h 3609225"/>
                    <a:gd name="connsiteX8" fmla="*/ 1048872 w 3124671"/>
                    <a:gd name="connsiteY8" fmla="*/ 3416722 h 3609225"/>
                    <a:gd name="connsiteX9" fmla="*/ 0 w 3124671"/>
                    <a:gd name="connsiteY9" fmla="*/ 3590411 h 3609225"/>
                    <a:gd name="connsiteX10" fmla="*/ 403412 w 3124671"/>
                    <a:gd name="connsiteY10" fmla="*/ 2448533 h 3609225"/>
                    <a:gd name="connsiteX11" fmla="*/ 268942 w 3124671"/>
                    <a:gd name="connsiteY11" fmla="*/ 606285 h 3609225"/>
                    <a:gd name="connsiteX12" fmla="*/ 0 w 3124671"/>
                    <a:gd name="connsiteY12" fmla="*/ 46 h 3609225"/>
                    <a:gd name="connsiteX0" fmla="*/ 0 w 3124671"/>
                    <a:gd name="connsiteY0" fmla="*/ 46 h 3609225"/>
                    <a:gd name="connsiteX1" fmla="*/ 1196788 w 3124671"/>
                    <a:gd name="connsiteY1" fmla="*/ 270109 h 3609225"/>
                    <a:gd name="connsiteX2" fmla="*/ 2541494 w 3124671"/>
                    <a:gd name="connsiteY2" fmla="*/ 283557 h 3609225"/>
                    <a:gd name="connsiteX3" fmla="*/ 3106270 w 3124671"/>
                    <a:gd name="connsiteY3" fmla="*/ 46 h 3609225"/>
                    <a:gd name="connsiteX4" fmla="*/ 2918013 w 3124671"/>
                    <a:gd name="connsiteY4" fmla="*/ 767651 h 3609225"/>
                    <a:gd name="connsiteX5" fmla="*/ 2958354 w 3124671"/>
                    <a:gd name="connsiteY5" fmla="*/ 3040204 h 3609225"/>
                    <a:gd name="connsiteX6" fmla="*/ 3106270 w 3124671"/>
                    <a:gd name="connsiteY6" fmla="*/ 3590411 h 3609225"/>
                    <a:gd name="connsiteX7" fmla="*/ 2339789 w 3124671"/>
                    <a:gd name="connsiteY7" fmla="*/ 3416721 h 3609225"/>
                    <a:gd name="connsiteX8" fmla="*/ 1048872 w 3124671"/>
                    <a:gd name="connsiteY8" fmla="*/ 3416722 h 3609225"/>
                    <a:gd name="connsiteX9" fmla="*/ 0 w 3124671"/>
                    <a:gd name="connsiteY9" fmla="*/ 3590411 h 3609225"/>
                    <a:gd name="connsiteX10" fmla="*/ 403412 w 3124671"/>
                    <a:gd name="connsiteY10" fmla="*/ 2448533 h 3609225"/>
                    <a:gd name="connsiteX11" fmla="*/ 268942 w 3124671"/>
                    <a:gd name="connsiteY11" fmla="*/ 606285 h 3609225"/>
                    <a:gd name="connsiteX12" fmla="*/ 0 w 3124671"/>
                    <a:gd name="connsiteY12" fmla="*/ 46 h 3609225"/>
                    <a:gd name="connsiteX0" fmla="*/ 0 w 3124671"/>
                    <a:gd name="connsiteY0" fmla="*/ 46 h 3609225"/>
                    <a:gd name="connsiteX1" fmla="*/ 1196788 w 3124671"/>
                    <a:gd name="connsiteY1" fmla="*/ 270109 h 3609225"/>
                    <a:gd name="connsiteX2" fmla="*/ 2541494 w 3124671"/>
                    <a:gd name="connsiteY2" fmla="*/ 283557 h 3609225"/>
                    <a:gd name="connsiteX3" fmla="*/ 3106270 w 3124671"/>
                    <a:gd name="connsiteY3" fmla="*/ 46 h 3609225"/>
                    <a:gd name="connsiteX4" fmla="*/ 2918013 w 3124671"/>
                    <a:gd name="connsiteY4" fmla="*/ 767651 h 3609225"/>
                    <a:gd name="connsiteX5" fmla="*/ 2958354 w 3124671"/>
                    <a:gd name="connsiteY5" fmla="*/ 3040204 h 3609225"/>
                    <a:gd name="connsiteX6" fmla="*/ 3106270 w 3124671"/>
                    <a:gd name="connsiteY6" fmla="*/ 3590411 h 3609225"/>
                    <a:gd name="connsiteX7" fmla="*/ 2339789 w 3124671"/>
                    <a:gd name="connsiteY7" fmla="*/ 3416721 h 3609225"/>
                    <a:gd name="connsiteX8" fmla="*/ 1048872 w 3124671"/>
                    <a:gd name="connsiteY8" fmla="*/ 3416722 h 3609225"/>
                    <a:gd name="connsiteX9" fmla="*/ 0 w 3124671"/>
                    <a:gd name="connsiteY9" fmla="*/ 3590411 h 3609225"/>
                    <a:gd name="connsiteX10" fmla="*/ 403412 w 3124671"/>
                    <a:gd name="connsiteY10" fmla="*/ 2448533 h 3609225"/>
                    <a:gd name="connsiteX11" fmla="*/ 268942 w 3124671"/>
                    <a:gd name="connsiteY11" fmla="*/ 606285 h 3609225"/>
                    <a:gd name="connsiteX12" fmla="*/ 0 w 3124671"/>
                    <a:gd name="connsiteY12" fmla="*/ 46 h 3609225"/>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3040213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403412 w 3124671"/>
                    <a:gd name="connsiteY10" fmla="*/ 2448542 h 3609234"/>
                    <a:gd name="connsiteX11" fmla="*/ 268942 w 3124671"/>
                    <a:gd name="connsiteY11" fmla="*/ 606294 h 3609234"/>
                    <a:gd name="connsiteX12" fmla="*/ 0 w 3124671"/>
                    <a:gd name="connsiteY12" fmla="*/ 55 h 3609234"/>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3040213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403412 w 3124671"/>
                    <a:gd name="connsiteY10" fmla="*/ 2448542 h 3609234"/>
                    <a:gd name="connsiteX11" fmla="*/ 268942 w 3124671"/>
                    <a:gd name="connsiteY11" fmla="*/ 606294 h 3609234"/>
                    <a:gd name="connsiteX12" fmla="*/ 0 w 3124671"/>
                    <a:gd name="connsiteY12" fmla="*/ 55 h 3609234"/>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3040213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403412 w 3124671"/>
                    <a:gd name="connsiteY10" fmla="*/ 2448542 h 3609234"/>
                    <a:gd name="connsiteX11" fmla="*/ 268942 w 3124671"/>
                    <a:gd name="connsiteY11" fmla="*/ 686976 h 3609234"/>
                    <a:gd name="connsiteX12" fmla="*/ 0 w 3124671"/>
                    <a:gd name="connsiteY12" fmla="*/ 55 h 3609234"/>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3040213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403412 w 3124671"/>
                    <a:gd name="connsiteY10" fmla="*/ 2448542 h 3609234"/>
                    <a:gd name="connsiteX11" fmla="*/ 268942 w 3124671"/>
                    <a:gd name="connsiteY11" fmla="*/ 686976 h 3609234"/>
                    <a:gd name="connsiteX12" fmla="*/ 0 w 3124671"/>
                    <a:gd name="connsiteY12" fmla="*/ 55 h 3609234"/>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3040213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363070 w 3124671"/>
                    <a:gd name="connsiteY10" fmla="*/ 2609907 h 3609234"/>
                    <a:gd name="connsiteX11" fmla="*/ 268942 w 3124671"/>
                    <a:gd name="connsiteY11" fmla="*/ 686976 h 3609234"/>
                    <a:gd name="connsiteX12" fmla="*/ 0 w 3124671"/>
                    <a:gd name="connsiteY12" fmla="*/ 55 h 3609234"/>
                    <a:gd name="connsiteX0" fmla="*/ 0 w 3124671"/>
                    <a:gd name="connsiteY0" fmla="*/ 55 h 3609234"/>
                    <a:gd name="connsiteX1" fmla="*/ 874059 w 3124671"/>
                    <a:gd name="connsiteY1" fmla="*/ 216329 h 3609234"/>
                    <a:gd name="connsiteX2" fmla="*/ 2541494 w 3124671"/>
                    <a:gd name="connsiteY2" fmla="*/ 283566 h 3609234"/>
                    <a:gd name="connsiteX3" fmla="*/ 3106270 w 3124671"/>
                    <a:gd name="connsiteY3" fmla="*/ 55 h 3609234"/>
                    <a:gd name="connsiteX4" fmla="*/ 2918013 w 3124671"/>
                    <a:gd name="connsiteY4" fmla="*/ 767660 h 3609234"/>
                    <a:gd name="connsiteX5" fmla="*/ 2958354 w 3124671"/>
                    <a:gd name="connsiteY5" fmla="*/ 2757824 h 3609234"/>
                    <a:gd name="connsiteX6" fmla="*/ 3106270 w 3124671"/>
                    <a:gd name="connsiteY6" fmla="*/ 3590420 h 3609234"/>
                    <a:gd name="connsiteX7" fmla="*/ 2339789 w 3124671"/>
                    <a:gd name="connsiteY7" fmla="*/ 3416730 h 3609234"/>
                    <a:gd name="connsiteX8" fmla="*/ 1048872 w 3124671"/>
                    <a:gd name="connsiteY8" fmla="*/ 3416731 h 3609234"/>
                    <a:gd name="connsiteX9" fmla="*/ 0 w 3124671"/>
                    <a:gd name="connsiteY9" fmla="*/ 3590420 h 3609234"/>
                    <a:gd name="connsiteX10" fmla="*/ 363070 w 3124671"/>
                    <a:gd name="connsiteY10" fmla="*/ 2609907 h 3609234"/>
                    <a:gd name="connsiteX11" fmla="*/ 268942 w 3124671"/>
                    <a:gd name="connsiteY11" fmla="*/ 686976 h 3609234"/>
                    <a:gd name="connsiteX12" fmla="*/ 0 w 3124671"/>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63070 w 3123217"/>
                    <a:gd name="connsiteY10" fmla="*/ 2609907 h 3609234"/>
                    <a:gd name="connsiteX11" fmla="*/ 268942 w 3123217"/>
                    <a:gd name="connsiteY11" fmla="*/ 686976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63070 w 3123217"/>
                    <a:gd name="connsiteY10" fmla="*/ 2609907 h 3609234"/>
                    <a:gd name="connsiteX11" fmla="*/ 268942 w 3123217"/>
                    <a:gd name="connsiteY11" fmla="*/ 686976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31254 w 3123217"/>
                    <a:gd name="connsiteY10" fmla="*/ 2597610 h 3609234"/>
                    <a:gd name="connsiteX11" fmla="*/ 268942 w 3123217"/>
                    <a:gd name="connsiteY11" fmla="*/ 686976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31254 w 3123217"/>
                    <a:gd name="connsiteY10" fmla="*/ 2597610 h 3609234"/>
                    <a:gd name="connsiteX11" fmla="*/ 268942 w 3123217"/>
                    <a:gd name="connsiteY11" fmla="*/ 686976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31254 w 3123217"/>
                    <a:gd name="connsiteY10" fmla="*/ 2597610 h 3609234"/>
                    <a:gd name="connsiteX11" fmla="*/ 300758 w 3123217"/>
                    <a:gd name="connsiteY11" fmla="*/ 662383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31254 w 3123217"/>
                    <a:gd name="connsiteY10" fmla="*/ 2597610 h 3609234"/>
                    <a:gd name="connsiteX11" fmla="*/ 300758 w 3123217"/>
                    <a:gd name="connsiteY11" fmla="*/ 662383 h 3609234"/>
                    <a:gd name="connsiteX12" fmla="*/ 0 w 3123217"/>
                    <a:gd name="connsiteY12" fmla="*/ 55 h 3609234"/>
                    <a:gd name="connsiteX0" fmla="*/ 0 w 3123217"/>
                    <a:gd name="connsiteY0" fmla="*/ 55 h 3609234"/>
                    <a:gd name="connsiteX1" fmla="*/ 874059 w 3123217"/>
                    <a:gd name="connsiteY1" fmla="*/ 216329 h 3609234"/>
                    <a:gd name="connsiteX2" fmla="*/ 2541494 w 3123217"/>
                    <a:gd name="connsiteY2" fmla="*/ 283566 h 3609234"/>
                    <a:gd name="connsiteX3" fmla="*/ 3106270 w 3123217"/>
                    <a:gd name="connsiteY3" fmla="*/ 55 h 3609234"/>
                    <a:gd name="connsiteX4" fmla="*/ 2891118 w 3123217"/>
                    <a:gd name="connsiteY4" fmla="*/ 821448 h 3609234"/>
                    <a:gd name="connsiteX5" fmla="*/ 2958354 w 3123217"/>
                    <a:gd name="connsiteY5" fmla="*/ 2757824 h 3609234"/>
                    <a:gd name="connsiteX6" fmla="*/ 3106270 w 3123217"/>
                    <a:gd name="connsiteY6" fmla="*/ 3590420 h 3609234"/>
                    <a:gd name="connsiteX7" fmla="*/ 2339789 w 3123217"/>
                    <a:gd name="connsiteY7" fmla="*/ 3416730 h 3609234"/>
                    <a:gd name="connsiteX8" fmla="*/ 1048872 w 3123217"/>
                    <a:gd name="connsiteY8" fmla="*/ 3416731 h 3609234"/>
                    <a:gd name="connsiteX9" fmla="*/ 0 w 3123217"/>
                    <a:gd name="connsiteY9" fmla="*/ 3590420 h 3609234"/>
                    <a:gd name="connsiteX10" fmla="*/ 331254 w 3123217"/>
                    <a:gd name="connsiteY10" fmla="*/ 2597610 h 3609234"/>
                    <a:gd name="connsiteX11" fmla="*/ 300758 w 3123217"/>
                    <a:gd name="connsiteY11" fmla="*/ 662383 h 3609234"/>
                    <a:gd name="connsiteX12" fmla="*/ 0 w 3123217"/>
                    <a:gd name="connsiteY12" fmla="*/ 55 h 3609234"/>
                    <a:gd name="connsiteX0" fmla="*/ 137869 w 3123217"/>
                    <a:gd name="connsiteY0" fmla="*/ 12296 h 3609179"/>
                    <a:gd name="connsiteX1" fmla="*/ 874059 w 3123217"/>
                    <a:gd name="connsiteY1" fmla="*/ 216274 h 3609179"/>
                    <a:gd name="connsiteX2" fmla="*/ 2541494 w 3123217"/>
                    <a:gd name="connsiteY2" fmla="*/ 283511 h 3609179"/>
                    <a:gd name="connsiteX3" fmla="*/ 3106270 w 3123217"/>
                    <a:gd name="connsiteY3" fmla="*/ 0 h 3609179"/>
                    <a:gd name="connsiteX4" fmla="*/ 2891118 w 3123217"/>
                    <a:gd name="connsiteY4" fmla="*/ 821393 h 3609179"/>
                    <a:gd name="connsiteX5" fmla="*/ 2958354 w 3123217"/>
                    <a:gd name="connsiteY5" fmla="*/ 2757769 h 3609179"/>
                    <a:gd name="connsiteX6" fmla="*/ 3106270 w 3123217"/>
                    <a:gd name="connsiteY6" fmla="*/ 3590365 h 3609179"/>
                    <a:gd name="connsiteX7" fmla="*/ 2339789 w 3123217"/>
                    <a:gd name="connsiteY7" fmla="*/ 3416675 h 3609179"/>
                    <a:gd name="connsiteX8" fmla="*/ 1048872 w 3123217"/>
                    <a:gd name="connsiteY8" fmla="*/ 3416676 h 3609179"/>
                    <a:gd name="connsiteX9" fmla="*/ 0 w 3123217"/>
                    <a:gd name="connsiteY9" fmla="*/ 3590365 h 3609179"/>
                    <a:gd name="connsiteX10" fmla="*/ 331254 w 3123217"/>
                    <a:gd name="connsiteY10" fmla="*/ 2597555 h 3609179"/>
                    <a:gd name="connsiteX11" fmla="*/ 300758 w 3123217"/>
                    <a:gd name="connsiteY11" fmla="*/ 662328 h 3609179"/>
                    <a:gd name="connsiteX12" fmla="*/ 137869 w 3123217"/>
                    <a:gd name="connsiteY12" fmla="*/ 12296 h 3609179"/>
                    <a:gd name="connsiteX0" fmla="*/ 42421 w 3027769"/>
                    <a:gd name="connsiteY0" fmla="*/ 12296 h 3609179"/>
                    <a:gd name="connsiteX1" fmla="*/ 778611 w 3027769"/>
                    <a:gd name="connsiteY1" fmla="*/ 216274 h 3609179"/>
                    <a:gd name="connsiteX2" fmla="*/ 2446046 w 3027769"/>
                    <a:gd name="connsiteY2" fmla="*/ 283511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27769"/>
                    <a:gd name="connsiteY0" fmla="*/ 12296 h 3609179"/>
                    <a:gd name="connsiteX1" fmla="*/ 778611 w 3027769"/>
                    <a:gd name="connsiteY1" fmla="*/ 216274 h 3609179"/>
                    <a:gd name="connsiteX2" fmla="*/ 2446046 w 3027769"/>
                    <a:gd name="connsiteY2" fmla="*/ 283511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27769"/>
                    <a:gd name="connsiteY0" fmla="*/ 12296 h 3609179"/>
                    <a:gd name="connsiteX1" fmla="*/ 916480 w 3027769"/>
                    <a:gd name="connsiteY1" fmla="*/ 191681 h 3609179"/>
                    <a:gd name="connsiteX2" fmla="*/ 2446046 w 3027769"/>
                    <a:gd name="connsiteY2" fmla="*/ 283511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27769"/>
                    <a:gd name="connsiteY0" fmla="*/ 12296 h 3609179"/>
                    <a:gd name="connsiteX1" fmla="*/ 916480 w 3027769"/>
                    <a:gd name="connsiteY1" fmla="*/ 191681 h 3609179"/>
                    <a:gd name="connsiteX2" fmla="*/ 2446046 w 3027769"/>
                    <a:gd name="connsiteY2" fmla="*/ 283511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27769"/>
                    <a:gd name="connsiteY0" fmla="*/ 12296 h 3609179"/>
                    <a:gd name="connsiteX1" fmla="*/ 916480 w 3027769"/>
                    <a:gd name="connsiteY1" fmla="*/ 191681 h 3609179"/>
                    <a:gd name="connsiteX2" fmla="*/ 2446046 w 3027769"/>
                    <a:gd name="connsiteY2" fmla="*/ 283511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27769"/>
                    <a:gd name="connsiteY0" fmla="*/ 12296 h 3609179"/>
                    <a:gd name="connsiteX1" fmla="*/ 916480 w 3027769"/>
                    <a:gd name="connsiteY1" fmla="*/ 191681 h 3609179"/>
                    <a:gd name="connsiteX2" fmla="*/ 2393020 w 3027769"/>
                    <a:gd name="connsiteY2" fmla="*/ 209733 h 3609179"/>
                    <a:gd name="connsiteX3" fmla="*/ 3010822 w 3027769"/>
                    <a:gd name="connsiteY3" fmla="*/ 0 h 3609179"/>
                    <a:gd name="connsiteX4" fmla="*/ 2795670 w 3027769"/>
                    <a:gd name="connsiteY4" fmla="*/ 821393 h 3609179"/>
                    <a:gd name="connsiteX5" fmla="*/ 2862906 w 3027769"/>
                    <a:gd name="connsiteY5" fmla="*/ 2757769 h 3609179"/>
                    <a:gd name="connsiteX6" fmla="*/ 3010822 w 3027769"/>
                    <a:gd name="connsiteY6" fmla="*/ 3590365 h 3609179"/>
                    <a:gd name="connsiteX7" fmla="*/ 2244341 w 3027769"/>
                    <a:gd name="connsiteY7" fmla="*/ 3416675 h 3609179"/>
                    <a:gd name="connsiteX8" fmla="*/ 953424 w 3027769"/>
                    <a:gd name="connsiteY8" fmla="*/ 3416676 h 3609179"/>
                    <a:gd name="connsiteX9" fmla="*/ 0 w 3027769"/>
                    <a:gd name="connsiteY9" fmla="*/ 3479698 h 3609179"/>
                    <a:gd name="connsiteX10" fmla="*/ 235806 w 3027769"/>
                    <a:gd name="connsiteY10" fmla="*/ 2597555 h 3609179"/>
                    <a:gd name="connsiteX11" fmla="*/ 205310 w 3027769"/>
                    <a:gd name="connsiteY11" fmla="*/ 662328 h 3609179"/>
                    <a:gd name="connsiteX12" fmla="*/ 42421 w 3027769"/>
                    <a:gd name="connsiteY12" fmla="*/ 12296 h 3609179"/>
                    <a:gd name="connsiteX0" fmla="*/ 42421 w 3010822"/>
                    <a:gd name="connsiteY0" fmla="*/ 12296 h 3609179"/>
                    <a:gd name="connsiteX1" fmla="*/ 916480 w 3010822"/>
                    <a:gd name="connsiteY1" fmla="*/ 191681 h 3609179"/>
                    <a:gd name="connsiteX2" fmla="*/ 2393020 w 3010822"/>
                    <a:gd name="connsiteY2" fmla="*/ 209733 h 3609179"/>
                    <a:gd name="connsiteX3" fmla="*/ 3010822 w 3010822"/>
                    <a:gd name="connsiteY3" fmla="*/ 0 h 3609179"/>
                    <a:gd name="connsiteX4" fmla="*/ 2795670 w 3010822"/>
                    <a:gd name="connsiteY4" fmla="*/ 821393 h 3609179"/>
                    <a:gd name="connsiteX5" fmla="*/ 2862906 w 3010822"/>
                    <a:gd name="connsiteY5" fmla="*/ 2757769 h 3609179"/>
                    <a:gd name="connsiteX6" fmla="*/ 3010822 w 3010822"/>
                    <a:gd name="connsiteY6" fmla="*/ 3590365 h 3609179"/>
                    <a:gd name="connsiteX7" fmla="*/ 2244341 w 3010822"/>
                    <a:gd name="connsiteY7" fmla="*/ 3416675 h 3609179"/>
                    <a:gd name="connsiteX8" fmla="*/ 953424 w 3010822"/>
                    <a:gd name="connsiteY8" fmla="*/ 3416676 h 3609179"/>
                    <a:gd name="connsiteX9" fmla="*/ 0 w 3010822"/>
                    <a:gd name="connsiteY9" fmla="*/ 3479698 h 3609179"/>
                    <a:gd name="connsiteX10" fmla="*/ 235806 w 3010822"/>
                    <a:gd name="connsiteY10" fmla="*/ 2597555 h 3609179"/>
                    <a:gd name="connsiteX11" fmla="*/ 205310 w 3010822"/>
                    <a:gd name="connsiteY11" fmla="*/ 662328 h 3609179"/>
                    <a:gd name="connsiteX12" fmla="*/ 42421 w 3010822"/>
                    <a:gd name="connsiteY12" fmla="*/ 12296 h 3609179"/>
                    <a:gd name="connsiteX0" fmla="*/ 42421 w 3010822"/>
                    <a:gd name="connsiteY0" fmla="*/ 98 h 3596981"/>
                    <a:gd name="connsiteX1" fmla="*/ 916480 w 3010822"/>
                    <a:gd name="connsiteY1" fmla="*/ 179483 h 3596981"/>
                    <a:gd name="connsiteX2" fmla="*/ 2393020 w 3010822"/>
                    <a:gd name="connsiteY2" fmla="*/ 197535 h 3596981"/>
                    <a:gd name="connsiteX3" fmla="*/ 2841137 w 3010822"/>
                    <a:gd name="connsiteY3" fmla="*/ 209136 h 3596981"/>
                    <a:gd name="connsiteX4" fmla="*/ 2795670 w 3010822"/>
                    <a:gd name="connsiteY4" fmla="*/ 809195 h 3596981"/>
                    <a:gd name="connsiteX5" fmla="*/ 2862906 w 3010822"/>
                    <a:gd name="connsiteY5" fmla="*/ 2745571 h 3596981"/>
                    <a:gd name="connsiteX6" fmla="*/ 3010822 w 3010822"/>
                    <a:gd name="connsiteY6" fmla="*/ 3578167 h 3596981"/>
                    <a:gd name="connsiteX7" fmla="*/ 2244341 w 3010822"/>
                    <a:gd name="connsiteY7" fmla="*/ 3404477 h 3596981"/>
                    <a:gd name="connsiteX8" fmla="*/ 953424 w 3010822"/>
                    <a:gd name="connsiteY8" fmla="*/ 3404478 h 3596981"/>
                    <a:gd name="connsiteX9" fmla="*/ 0 w 3010822"/>
                    <a:gd name="connsiteY9" fmla="*/ 3467500 h 3596981"/>
                    <a:gd name="connsiteX10" fmla="*/ 235806 w 3010822"/>
                    <a:gd name="connsiteY10" fmla="*/ 2585357 h 3596981"/>
                    <a:gd name="connsiteX11" fmla="*/ 205310 w 3010822"/>
                    <a:gd name="connsiteY11" fmla="*/ 650130 h 3596981"/>
                    <a:gd name="connsiteX12" fmla="*/ 42421 w 3010822"/>
                    <a:gd name="connsiteY12" fmla="*/ 98 h 3596981"/>
                    <a:gd name="connsiteX0" fmla="*/ 42421 w 3148691"/>
                    <a:gd name="connsiteY0" fmla="*/ 98 h 3574118"/>
                    <a:gd name="connsiteX1" fmla="*/ 916480 w 3148691"/>
                    <a:gd name="connsiteY1" fmla="*/ 179483 h 3574118"/>
                    <a:gd name="connsiteX2" fmla="*/ 2393020 w 3148691"/>
                    <a:gd name="connsiteY2" fmla="*/ 197535 h 3574118"/>
                    <a:gd name="connsiteX3" fmla="*/ 2841137 w 3148691"/>
                    <a:gd name="connsiteY3" fmla="*/ 209136 h 3574118"/>
                    <a:gd name="connsiteX4" fmla="*/ 2795670 w 3148691"/>
                    <a:gd name="connsiteY4" fmla="*/ 809195 h 3574118"/>
                    <a:gd name="connsiteX5" fmla="*/ 2862906 w 3148691"/>
                    <a:gd name="connsiteY5" fmla="*/ 2745571 h 3574118"/>
                    <a:gd name="connsiteX6" fmla="*/ 3148691 w 3148691"/>
                    <a:gd name="connsiteY6" fmla="*/ 3553575 h 3574118"/>
                    <a:gd name="connsiteX7" fmla="*/ 2244341 w 3148691"/>
                    <a:gd name="connsiteY7" fmla="*/ 3404477 h 3574118"/>
                    <a:gd name="connsiteX8" fmla="*/ 953424 w 3148691"/>
                    <a:gd name="connsiteY8" fmla="*/ 3404478 h 3574118"/>
                    <a:gd name="connsiteX9" fmla="*/ 0 w 3148691"/>
                    <a:gd name="connsiteY9" fmla="*/ 3467500 h 3574118"/>
                    <a:gd name="connsiteX10" fmla="*/ 235806 w 3148691"/>
                    <a:gd name="connsiteY10" fmla="*/ 2585357 h 3574118"/>
                    <a:gd name="connsiteX11" fmla="*/ 205310 w 3148691"/>
                    <a:gd name="connsiteY11" fmla="*/ 650130 h 3574118"/>
                    <a:gd name="connsiteX12" fmla="*/ 42421 w 3148691"/>
                    <a:gd name="connsiteY12" fmla="*/ 98 h 3574118"/>
                    <a:gd name="connsiteX0" fmla="*/ 42421 w 3148691"/>
                    <a:gd name="connsiteY0" fmla="*/ 98 h 3581862"/>
                    <a:gd name="connsiteX1" fmla="*/ 916480 w 3148691"/>
                    <a:gd name="connsiteY1" fmla="*/ 179483 h 3581862"/>
                    <a:gd name="connsiteX2" fmla="*/ 2393020 w 3148691"/>
                    <a:gd name="connsiteY2" fmla="*/ 197535 h 3581862"/>
                    <a:gd name="connsiteX3" fmla="*/ 2841137 w 3148691"/>
                    <a:gd name="connsiteY3" fmla="*/ 209136 h 3581862"/>
                    <a:gd name="connsiteX4" fmla="*/ 2795670 w 3148691"/>
                    <a:gd name="connsiteY4" fmla="*/ 809195 h 3581862"/>
                    <a:gd name="connsiteX5" fmla="*/ 2862906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393020 w 3148691"/>
                    <a:gd name="connsiteY2" fmla="*/ 197535 h 3581862"/>
                    <a:gd name="connsiteX3" fmla="*/ 2841137 w 3148691"/>
                    <a:gd name="connsiteY3" fmla="*/ 209136 h 3581862"/>
                    <a:gd name="connsiteX4" fmla="*/ 2795670 w 3148691"/>
                    <a:gd name="connsiteY4" fmla="*/ 809195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393020 w 3148691"/>
                    <a:gd name="connsiteY2" fmla="*/ 197535 h 3581862"/>
                    <a:gd name="connsiteX3" fmla="*/ 2841137 w 3148691"/>
                    <a:gd name="connsiteY3" fmla="*/ 209136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393020 w 3148691"/>
                    <a:gd name="connsiteY2" fmla="*/ 197535 h 3581862"/>
                    <a:gd name="connsiteX3" fmla="*/ 2841137 w 3148691"/>
                    <a:gd name="connsiteY3" fmla="*/ 209136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393020 w 3148691"/>
                    <a:gd name="connsiteY2" fmla="*/ 197535 h 3581862"/>
                    <a:gd name="connsiteX3" fmla="*/ 2968401 w 3148691"/>
                    <a:gd name="connsiteY3" fmla="*/ 98469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053650 w 3148691"/>
                    <a:gd name="connsiteY2" fmla="*/ 148349 h 3581862"/>
                    <a:gd name="connsiteX3" fmla="*/ 2968401 w 3148691"/>
                    <a:gd name="connsiteY3" fmla="*/ 98469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16480 w 3148691"/>
                    <a:gd name="connsiteY1" fmla="*/ 179483 h 3581862"/>
                    <a:gd name="connsiteX2" fmla="*/ 2053650 w 3148691"/>
                    <a:gd name="connsiteY2" fmla="*/ 148349 h 3581862"/>
                    <a:gd name="connsiteX3" fmla="*/ 2968401 w 3148691"/>
                    <a:gd name="connsiteY3" fmla="*/ 98469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42421 w 3148691"/>
                    <a:gd name="connsiteY0" fmla="*/ 98 h 3581862"/>
                    <a:gd name="connsiteX1" fmla="*/ 948296 w 3148691"/>
                    <a:gd name="connsiteY1" fmla="*/ 179483 h 3581862"/>
                    <a:gd name="connsiteX2" fmla="*/ 2053650 w 3148691"/>
                    <a:gd name="connsiteY2" fmla="*/ 148349 h 3581862"/>
                    <a:gd name="connsiteX3" fmla="*/ 2968401 w 3148691"/>
                    <a:gd name="connsiteY3" fmla="*/ 98469 h 3581862"/>
                    <a:gd name="connsiteX4" fmla="*/ 2922933 w 3148691"/>
                    <a:gd name="connsiteY4" fmla="*/ 796898 h 3581862"/>
                    <a:gd name="connsiteX5" fmla="*/ 2958354 w 3148691"/>
                    <a:gd name="connsiteY5" fmla="*/ 2745571 h 3581862"/>
                    <a:gd name="connsiteX6" fmla="*/ 3148691 w 3148691"/>
                    <a:gd name="connsiteY6" fmla="*/ 3553575 h 3581862"/>
                    <a:gd name="connsiteX7" fmla="*/ 2244341 w 3148691"/>
                    <a:gd name="connsiteY7" fmla="*/ 3478256 h 3581862"/>
                    <a:gd name="connsiteX8" fmla="*/ 953424 w 3148691"/>
                    <a:gd name="connsiteY8" fmla="*/ 3404478 h 3581862"/>
                    <a:gd name="connsiteX9" fmla="*/ 0 w 3148691"/>
                    <a:gd name="connsiteY9" fmla="*/ 3467500 h 3581862"/>
                    <a:gd name="connsiteX10" fmla="*/ 235806 w 3148691"/>
                    <a:gd name="connsiteY10" fmla="*/ 2585357 h 3581862"/>
                    <a:gd name="connsiteX11" fmla="*/ 205310 w 3148691"/>
                    <a:gd name="connsiteY11" fmla="*/ 650130 h 3581862"/>
                    <a:gd name="connsiteX12" fmla="*/ 42421 w 3148691"/>
                    <a:gd name="connsiteY12" fmla="*/ 98 h 3581862"/>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193385 w 3106270"/>
                    <a:gd name="connsiteY10" fmla="*/ 2585357 h 3608528"/>
                    <a:gd name="connsiteX11" fmla="*/ 162889 w 3106270"/>
                    <a:gd name="connsiteY11" fmla="*/ 650130 h 3608528"/>
                    <a:gd name="connsiteX12" fmla="*/ 0 w 3106270"/>
                    <a:gd name="connsiteY12" fmla="*/ 98 h 3608528"/>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193385 w 3106270"/>
                    <a:gd name="connsiteY10" fmla="*/ 2585357 h 3608528"/>
                    <a:gd name="connsiteX11" fmla="*/ 162889 w 3106270"/>
                    <a:gd name="connsiteY11" fmla="*/ 650130 h 3608528"/>
                    <a:gd name="connsiteX12" fmla="*/ 0 w 3106270"/>
                    <a:gd name="connsiteY12" fmla="*/ 98 h 3608528"/>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286446 w 3106270"/>
                    <a:gd name="connsiteY10" fmla="*/ 2557856 h 3608528"/>
                    <a:gd name="connsiteX11" fmla="*/ 162889 w 3106270"/>
                    <a:gd name="connsiteY11" fmla="*/ 650130 h 3608528"/>
                    <a:gd name="connsiteX12" fmla="*/ 0 w 3106270"/>
                    <a:gd name="connsiteY12" fmla="*/ 98 h 3608528"/>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286446 w 3106270"/>
                    <a:gd name="connsiteY10" fmla="*/ 2557856 h 3608528"/>
                    <a:gd name="connsiteX11" fmla="*/ 162889 w 3106270"/>
                    <a:gd name="connsiteY11" fmla="*/ 650130 h 3608528"/>
                    <a:gd name="connsiteX12" fmla="*/ 0 w 3106270"/>
                    <a:gd name="connsiteY12" fmla="*/ 98 h 3608528"/>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286446 w 3106270"/>
                    <a:gd name="connsiteY10" fmla="*/ 2557856 h 3608528"/>
                    <a:gd name="connsiteX11" fmla="*/ 162889 w 3106270"/>
                    <a:gd name="connsiteY11" fmla="*/ 650130 h 3608528"/>
                    <a:gd name="connsiteX12" fmla="*/ 0 w 3106270"/>
                    <a:gd name="connsiteY12" fmla="*/ 98 h 3608528"/>
                    <a:gd name="connsiteX0" fmla="*/ 0 w 3106270"/>
                    <a:gd name="connsiteY0" fmla="*/ 98 h 3608528"/>
                    <a:gd name="connsiteX1" fmla="*/ 905875 w 3106270"/>
                    <a:gd name="connsiteY1" fmla="*/ 179483 h 3608528"/>
                    <a:gd name="connsiteX2" fmla="*/ 2011229 w 3106270"/>
                    <a:gd name="connsiteY2" fmla="*/ 148349 h 3608528"/>
                    <a:gd name="connsiteX3" fmla="*/ 2925980 w 3106270"/>
                    <a:gd name="connsiteY3" fmla="*/ 98469 h 3608528"/>
                    <a:gd name="connsiteX4" fmla="*/ 2880512 w 3106270"/>
                    <a:gd name="connsiteY4" fmla="*/ 796898 h 3608528"/>
                    <a:gd name="connsiteX5" fmla="*/ 2915933 w 3106270"/>
                    <a:gd name="connsiteY5" fmla="*/ 2745571 h 3608528"/>
                    <a:gd name="connsiteX6" fmla="*/ 3106270 w 3106270"/>
                    <a:gd name="connsiteY6" fmla="*/ 3553575 h 3608528"/>
                    <a:gd name="connsiteX7" fmla="*/ 2201920 w 3106270"/>
                    <a:gd name="connsiteY7" fmla="*/ 3478256 h 3608528"/>
                    <a:gd name="connsiteX8" fmla="*/ 911003 w 3106270"/>
                    <a:gd name="connsiteY8" fmla="*/ 3404478 h 3608528"/>
                    <a:gd name="connsiteX9" fmla="*/ 6711 w 3106270"/>
                    <a:gd name="connsiteY9" fmla="*/ 3608528 h 3608528"/>
                    <a:gd name="connsiteX10" fmla="*/ 286446 w 3106270"/>
                    <a:gd name="connsiteY10" fmla="*/ 2557856 h 3608528"/>
                    <a:gd name="connsiteX11" fmla="*/ 162889 w 3106270"/>
                    <a:gd name="connsiteY11" fmla="*/ 650130 h 3608528"/>
                    <a:gd name="connsiteX12" fmla="*/ 0 w 3106270"/>
                    <a:gd name="connsiteY12" fmla="*/ 98 h 3608528"/>
                    <a:gd name="connsiteX0" fmla="*/ 0 w 3106270"/>
                    <a:gd name="connsiteY0" fmla="*/ 264 h 3608694"/>
                    <a:gd name="connsiteX1" fmla="*/ 874590 w 3106270"/>
                    <a:gd name="connsiteY1" fmla="*/ 97810 h 3608694"/>
                    <a:gd name="connsiteX2" fmla="*/ 2011229 w 3106270"/>
                    <a:gd name="connsiteY2" fmla="*/ 148515 h 3608694"/>
                    <a:gd name="connsiteX3" fmla="*/ 2925980 w 3106270"/>
                    <a:gd name="connsiteY3" fmla="*/ 98635 h 3608694"/>
                    <a:gd name="connsiteX4" fmla="*/ 2880512 w 3106270"/>
                    <a:gd name="connsiteY4" fmla="*/ 797064 h 3608694"/>
                    <a:gd name="connsiteX5" fmla="*/ 2915933 w 3106270"/>
                    <a:gd name="connsiteY5" fmla="*/ 2745737 h 3608694"/>
                    <a:gd name="connsiteX6" fmla="*/ 3106270 w 3106270"/>
                    <a:gd name="connsiteY6" fmla="*/ 3553741 h 3608694"/>
                    <a:gd name="connsiteX7" fmla="*/ 2201920 w 3106270"/>
                    <a:gd name="connsiteY7" fmla="*/ 3478422 h 3608694"/>
                    <a:gd name="connsiteX8" fmla="*/ 911003 w 3106270"/>
                    <a:gd name="connsiteY8" fmla="*/ 3404644 h 3608694"/>
                    <a:gd name="connsiteX9" fmla="*/ 6711 w 3106270"/>
                    <a:gd name="connsiteY9" fmla="*/ 3608694 h 3608694"/>
                    <a:gd name="connsiteX10" fmla="*/ 286446 w 3106270"/>
                    <a:gd name="connsiteY10" fmla="*/ 2558022 h 3608694"/>
                    <a:gd name="connsiteX11" fmla="*/ 162889 w 3106270"/>
                    <a:gd name="connsiteY11" fmla="*/ 650296 h 3608694"/>
                    <a:gd name="connsiteX12" fmla="*/ 0 w 3106270"/>
                    <a:gd name="connsiteY12" fmla="*/ 264 h 3608694"/>
                    <a:gd name="connsiteX0" fmla="*/ 0 w 3106270"/>
                    <a:gd name="connsiteY0" fmla="*/ 132489 h 3740919"/>
                    <a:gd name="connsiteX1" fmla="*/ 874590 w 3106270"/>
                    <a:gd name="connsiteY1" fmla="*/ 230035 h 3740919"/>
                    <a:gd name="connsiteX2" fmla="*/ 2011229 w 3106270"/>
                    <a:gd name="connsiteY2" fmla="*/ 280740 h 3740919"/>
                    <a:gd name="connsiteX3" fmla="*/ 3048061 w 3106270"/>
                    <a:gd name="connsiteY3" fmla="*/ 0 h 3740919"/>
                    <a:gd name="connsiteX4" fmla="*/ 2880512 w 3106270"/>
                    <a:gd name="connsiteY4" fmla="*/ 929289 h 3740919"/>
                    <a:gd name="connsiteX5" fmla="*/ 2915933 w 3106270"/>
                    <a:gd name="connsiteY5" fmla="*/ 2877962 h 3740919"/>
                    <a:gd name="connsiteX6" fmla="*/ 3106270 w 3106270"/>
                    <a:gd name="connsiteY6" fmla="*/ 3685966 h 3740919"/>
                    <a:gd name="connsiteX7" fmla="*/ 2201920 w 3106270"/>
                    <a:gd name="connsiteY7" fmla="*/ 3610647 h 3740919"/>
                    <a:gd name="connsiteX8" fmla="*/ 911003 w 3106270"/>
                    <a:gd name="connsiteY8" fmla="*/ 3536869 h 3740919"/>
                    <a:gd name="connsiteX9" fmla="*/ 6711 w 3106270"/>
                    <a:gd name="connsiteY9" fmla="*/ 3740919 h 3740919"/>
                    <a:gd name="connsiteX10" fmla="*/ 286446 w 3106270"/>
                    <a:gd name="connsiteY10" fmla="*/ 2690247 h 3740919"/>
                    <a:gd name="connsiteX11" fmla="*/ 162889 w 3106270"/>
                    <a:gd name="connsiteY11" fmla="*/ 782521 h 3740919"/>
                    <a:gd name="connsiteX12" fmla="*/ 0 w 3106270"/>
                    <a:gd name="connsiteY12" fmla="*/ 132489 h 3740919"/>
                    <a:gd name="connsiteX0" fmla="*/ 0 w 3106270"/>
                    <a:gd name="connsiteY0" fmla="*/ 132489 h 3821316"/>
                    <a:gd name="connsiteX1" fmla="*/ 874590 w 3106270"/>
                    <a:gd name="connsiteY1" fmla="*/ 230035 h 3821316"/>
                    <a:gd name="connsiteX2" fmla="*/ 2011229 w 3106270"/>
                    <a:gd name="connsiteY2" fmla="*/ 280740 h 3821316"/>
                    <a:gd name="connsiteX3" fmla="*/ 3048061 w 3106270"/>
                    <a:gd name="connsiteY3" fmla="*/ 0 h 3821316"/>
                    <a:gd name="connsiteX4" fmla="*/ 2880512 w 3106270"/>
                    <a:gd name="connsiteY4" fmla="*/ 929289 h 3821316"/>
                    <a:gd name="connsiteX5" fmla="*/ 2915933 w 3106270"/>
                    <a:gd name="connsiteY5" fmla="*/ 2877962 h 3821316"/>
                    <a:gd name="connsiteX6" fmla="*/ 3106270 w 3106270"/>
                    <a:gd name="connsiteY6" fmla="*/ 3685966 h 3821316"/>
                    <a:gd name="connsiteX7" fmla="*/ 2201920 w 3106270"/>
                    <a:gd name="connsiteY7" fmla="*/ 3610647 h 3821316"/>
                    <a:gd name="connsiteX8" fmla="*/ 911003 w 3106270"/>
                    <a:gd name="connsiteY8" fmla="*/ 3536869 h 3821316"/>
                    <a:gd name="connsiteX9" fmla="*/ 123491 w 3106270"/>
                    <a:gd name="connsiteY9" fmla="*/ 3821316 h 3821316"/>
                    <a:gd name="connsiteX10" fmla="*/ 286446 w 3106270"/>
                    <a:gd name="connsiteY10" fmla="*/ 2690247 h 3821316"/>
                    <a:gd name="connsiteX11" fmla="*/ 162889 w 3106270"/>
                    <a:gd name="connsiteY11" fmla="*/ 782521 h 3821316"/>
                    <a:gd name="connsiteX12" fmla="*/ 0 w 3106270"/>
                    <a:gd name="connsiteY12" fmla="*/ 132489 h 3821316"/>
                    <a:gd name="connsiteX0" fmla="*/ 0 w 3106270"/>
                    <a:gd name="connsiteY0" fmla="*/ 132489 h 3821316"/>
                    <a:gd name="connsiteX1" fmla="*/ 874590 w 3106270"/>
                    <a:gd name="connsiteY1" fmla="*/ 230035 h 3821316"/>
                    <a:gd name="connsiteX2" fmla="*/ 2011229 w 3106270"/>
                    <a:gd name="connsiteY2" fmla="*/ 280740 h 3821316"/>
                    <a:gd name="connsiteX3" fmla="*/ 3048061 w 3106270"/>
                    <a:gd name="connsiteY3" fmla="*/ 0 h 3821316"/>
                    <a:gd name="connsiteX4" fmla="*/ 2880512 w 3106270"/>
                    <a:gd name="connsiteY4" fmla="*/ 929289 h 3821316"/>
                    <a:gd name="connsiteX5" fmla="*/ 2915933 w 3106270"/>
                    <a:gd name="connsiteY5" fmla="*/ 2877962 h 3821316"/>
                    <a:gd name="connsiteX6" fmla="*/ 3106270 w 3106270"/>
                    <a:gd name="connsiteY6" fmla="*/ 3685966 h 3821316"/>
                    <a:gd name="connsiteX7" fmla="*/ 2201920 w 3106270"/>
                    <a:gd name="connsiteY7" fmla="*/ 3610647 h 3821316"/>
                    <a:gd name="connsiteX8" fmla="*/ 996273 w 3106270"/>
                    <a:gd name="connsiteY8" fmla="*/ 3622374 h 3821316"/>
                    <a:gd name="connsiteX9" fmla="*/ 123491 w 3106270"/>
                    <a:gd name="connsiteY9" fmla="*/ 3821316 h 3821316"/>
                    <a:gd name="connsiteX10" fmla="*/ 286446 w 3106270"/>
                    <a:gd name="connsiteY10" fmla="*/ 2690247 h 3821316"/>
                    <a:gd name="connsiteX11" fmla="*/ 162889 w 3106270"/>
                    <a:gd name="connsiteY11" fmla="*/ 782521 h 3821316"/>
                    <a:gd name="connsiteX12" fmla="*/ 0 w 3106270"/>
                    <a:gd name="connsiteY12" fmla="*/ 132489 h 3821316"/>
                    <a:gd name="connsiteX0" fmla="*/ 0 w 3106270"/>
                    <a:gd name="connsiteY0" fmla="*/ 132489 h 3821316"/>
                    <a:gd name="connsiteX1" fmla="*/ 874590 w 3106270"/>
                    <a:gd name="connsiteY1" fmla="*/ 230035 h 3821316"/>
                    <a:gd name="connsiteX2" fmla="*/ 1991915 w 3106270"/>
                    <a:gd name="connsiteY2" fmla="*/ 209376 h 3821316"/>
                    <a:gd name="connsiteX3" fmla="*/ 3048061 w 3106270"/>
                    <a:gd name="connsiteY3" fmla="*/ 0 h 3821316"/>
                    <a:gd name="connsiteX4" fmla="*/ 2880512 w 3106270"/>
                    <a:gd name="connsiteY4" fmla="*/ 929289 h 3821316"/>
                    <a:gd name="connsiteX5" fmla="*/ 2915933 w 3106270"/>
                    <a:gd name="connsiteY5" fmla="*/ 2877962 h 3821316"/>
                    <a:gd name="connsiteX6" fmla="*/ 3106270 w 3106270"/>
                    <a:gd name="connsiteY6" fmla="*/ 3685966 h 3821316"/>
                    <a:gd name="connsiteX7" fmla="*/ 2201920 w 3106270"/>
                    <a:gd name="connsiteY7" fmla="*/ 3610647 h 3821316"/>
                    <a:gd name="connsiteX8" fmla="*/ 996273 w 3106270"/>
                    <a:gd name="connsiteY8" fmla="*/ 3622374 h 3821316"/>
                    <a:gd name="connsiteX9" fmla="*/ 123491 w 3106270"/>
                    <a:gd name="connsiteY9" fmla="*/ 3821316 h 3821316"/>
                    <a:gd name="connsiteX10" fmla="*/ 286446 w 3106270"/>
                    <a:gd name="connsiteY10" fmla="*/ 2690247 h 3821316"/>
                    <a:gd name="connsiteX11" fmla="*/ 162889 w 3106270"/>
                    <a:gd name="connsiteY11" fmla="*/ 782521 h 3821316"/>
                    <a:gd name="connsiteX12" fmla="*/ 0 w 3106270"/>
                    <a:gd name="connsiteY12" fmla="*/ 132489 h 382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6270" h="3821316">
                      <a:moveTo>
                        <a:pt x="0" y="132489"/>
                      </a:moveTo>
                      <a:cubicBezTo>
                        <a:pt x="282388" y="128381"/>
                        <a:pt x="539175" y="172661"/>
                        <a:pt x="874590" y="230035"/>
                      </a:cubicBezTo>
                      <a:cubicBezTo>
                        <a:pt x="1379133" y="281643"/>
                        <a:pt x="1430742" y="241904"/>
                        <a:pt x="1991915" y="209376"/>
                      </a:cubicBezTo>
                      <a:lnTo>
                        <a:pt x="3048061" y="0"/>
                      </a:lnTo>
                      <a:cubicBezTo>
                        <a:pt x="3040019" y="251740"/>
                        <a:pt x="2905165" y="422596"/>
                        <a:pt x="2880512" y="929289"/>
                      </a:cubicBezTo>
                      <a:cubicBezTo>
                        <a:pt x="2884072" y="1448278"/>
                        <a:pt x="2913692" y="2403020"/>
                        <a:pt x="2915933" y="2877962"/>
                      </a:cubicBezTo>
                      <a:lnTo>
                        <a:pt x="3106270" y="3685966"/>
                      </a:lnTo>
                      <a:cubicBezTo>
                        <a:pt x="3083858" y="3771131"/>
                        <a:pt x="2544820" y="3639595"/>
                        <a:pt x="2201920" y="3610647"/>
                      </a:cubicBezTo>
                      <a:cubicBezTo>
                        <a:pt x="1859020" y="3581699"/>
                        <a:pt x="1466920" y="3615838"/>
                        <a:pt x="996273" y="3622374"/>
                      </a:cubicBezTo>
                      <a:lnTo>
                        <a:pt x="123491" y="3821316"/>
                      </a:lnTo>
                      <a:cubicBezTo>
                        <a:pt x="242291" y="3345576"/>
                        <a:pt x="192317" y="3093285"/>
                        <a:pt x="286446" y="2690247"/>
                      </a:cubicBezTo>
                      <a:cubicBezTo>
                        <a:pt x="262677" y="1751116"/>
                        <a:pt x="257302" y="1639967"/>
                        <a:pt x="162889" y="782521"/>
                      </a:cubicBezTo>
                      <a:cubicBezTo>
                        <a:pt x="56354" y="300285"/>
                        <a:pt x="100253" y="353265"/>
                        <a:pt x="0" y="132489"/>
                      </a:cubicBezTo>
                      <a:close/>
                    </a:path>
                  </a:pathLst>
                </a:custGeom>
                <a:solidFill>
                  <a:srgbClr val="000000">
                    <a:alpha val="76000"/>
                  </a:srgbClr>
                </a:solidFill>
                <a:ln w="25400" cap="flat" cmpd="sng" algn="ctr">
                  <a:noFill/>
                  <a:prstDash val="solid"/>
                </a:ln>
                <a:effectLst>
                  <a:softEdge rad="127000"/>
                </a:effectLst>
              </p:spPr>
              <p:txBody>
                <a:bodyPr rtlCol="0" anchor="ctr"/>
                <a:lstStyle/>
                <a:p>
                  <a:pPr algn="ctr">
                    <a:defRPr/>
                  </a:pPr>
                  <a:endParaRPr lang="en-GB" kern="0" dirty="0">
                    <a:solidFill>
                      <a:srgbClr val="FFFFFF"/>
                    </a:solidFill>
                    <a:latin typeface="Calibri"/>
                  </a:endParaRPr>
                </a:p>
              </p:txBody>
            </p:sp>
            <p:sp>
              <p:nvSpPr>
                <p:cNvPr id="25" name="Rectangle 24"/>
                <p:cNvSpPr/>
                <p:nvPr/>
              </p:nvSpPr>
              <p:spPr>
                <a:xfrm rot="489421">
                  <a:off x="4970283" y="1551252"/>
                  <a:ext cx="3200399" cy="3817846"/>
                </a:xfrm>
                <a:prstGeom prst="rect">
                  <a:avLst/>
                </a:prstGeom>
                <a:solidFill>
                  <a:srgbClr val="FFFFFF">
                    <a:lumMod val="95000"/>
                  </a:srgbClr>
                </a:solidFill>
                <a:ln w="25400" cap="flat" cmpd="sng" algn="ctr">
                  <a:noFill/>
                  <a:prstDash val="solid"/>
                </a:ln>
                <a:effectLst/>
              </p:spPr>
              <p:txBody>
                <a:bodyPr rtlCol="0" anchor="ctr"/>
                <a:lstStyle/>
                <a:p>
                  <a:pPr algn="ctr">
                    <a:defRPr/>
                  </a:pPr>
                  <a:endParaRPr lang="en-GB" kern="0" dirty="0">
                    <a:solidFill>
                      <a:srgbClr val="FFFFFF"/>
                    </a:solidFill>
                    <a:latin typeface="Calibri"/>
                  </a:endParaRPr>
                </a:p>
              </p:txBody>
            </p:sp>
          </p:grpSp>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33564">
                <a:off x="4480817" y="3067525"/>
                <a:ext cx="1219200"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1" name="Picture 2" descr="C:\Users\kdodwell\Pictures\My Image Bank\Pic 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20000">
              <a:off x="4724137" y="4242376"/>
              <a:ext cx="1634626" cy="16346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38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634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6340">
                                            <p:txEl>
                                              <p:pRg st="2" end="2"/>
                                            </p:txEl>
                                          </p:spTgt>
                                        </p:tgtEl>
                                        <p:attrNameLst>
                                          <p:attrName>style.visibility</p:attrName>
                                        </p:attrNameLst>
                                      </p:cBhvr>
                                      <p:to>
                                        <p:strVal val="visible"/>
                                      </p:to>
                                    </p:set>
                                  </p:childTnLst>
                                </p:cTn>
                              </p:par>
                              <p:par>
                                <p:cTn id="11" presetID="53" presetClass="entr" presetSubtype="16"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1" presetClass="entr" presetSubtype="0" fill="hold" nodeType="withEffect">
                                  <p:stCondLst>
                                    <p:cond delay="0"/>
                                  </p:stCondLst>
                                  <p:childTnLst>
                                    <p:set>
                                      <p:cBhvr>
                                        <p:cTn id="17" dur="1" fill="hold">
                                          <p:stCondLst>
                                            <p:cond delay="0"/>
                                          </p:stCondLst>
                                        </p:cTn>
                                        <p:tgtEl>
                                          <p:spTgt spid="9728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26341">
                                            <p:txEl>
                                              <p:pRg st="0" end="0"/>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26341">
                                            <p:txEl>
                                              <p:pRg st="1" end="1"/>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26341">
                                            <p:txEl>
                                              <p:pRg st="2" end="2"/>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26341">
                                            <p:txEl>
                                              <p:pRg st="3" end="3"/>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7286"/>
                                        </p:tgtEl>
                                        <p:attrNameLst>
                                          <p:attrName>style.visibility</p:attrName>
                                        </p:attrNameLst>
                                      </p:cBhvr>
                                      <p:to>
                                        <p:strVal val="visible"/>
                                      </p:to>
                                    </p:se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0" grpId="0" build="p"/>
      <p:bldP spid="52634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6" name="AutoShape 6"/>
          <p:cNvSpPr>
            <a:spLocks noChangeArrowheads="1"/>
          </p:cNvSpPr>
          <p:nvPr/>
        </p:nvSpPr>
        <p:spPr bwMode="auto">
          <a:xfrm>
            <a:off x="823128" y="1398818"/>
            <a:ext cx="1731963" cy="3484270"/>
          </a:xfrm>
          <a:prstGeom prst="roundRect">
            <a:avLst>
              <a:gd name="adj" fmla="val 16667"/>
            </a:avLst>
          </a:prstGeom>
          <a:solidFill>
            <a:srgbClr val="FFFF99">
              <a:alpha val="89803"/>
            </a:srgbClr>
          </a:solidFill>
          <a:ln w="3175">
            <a:solidFill>
              <a:schemeClr val="tx1"/>
            </a:solidFill>
            <a:round/>
            <a:headEnd/>
            <a:tailEnd/>
          </a:ln>
        </p:spPr>
        <p:txBody>
          <a:bodyPr lIns="90947" tIns="45474" rIns="90947" bIns="45474" anchor="ctr">
            <a:spAutoFit/>
          </a:bodyPr>
          <a:lstStyle/>
          <a:p>
            <a:pPr defTabSz="909648" eaLnBrk="0" fontAlgn="base" hangingPunct="0">
              <a:spcBef>
                <a:spcPct val="0"/>
              </a:spcBef>
              <a:spcAft>
                <a:spcPct val="0"/>
              </a:spcAft>
              <a:buFontTx/>
              <a:buChar char="•"/>
            </a:pPr>
            <a:r>
              <a:rPr lang="en-GB" sz="1400" dirty="0">
                <a:solidFill>
                  <a:srgbClr val="000000"/>
                </a:solidFill>
              </a:rPr>
              <a:t> The </a:t>
            </a:r>
            <a:r>
              <a:rPr lang="en-GB" sz="1400" b="1" dirty="0">
                <a:solidFill>
                  <a:srgbClr val="000000"/>
                </a:solidFill>
              </a:rPr>
              <a:t>direct</a:t>
            </a:r>
            <a:r>
              <a:rPr lang="en-GB" sz="1400" dirty="0">
                <a:solidFill>
                  <a:srgbClr val="000000"/>
                </a:solidFill>
              </a:rPr>
              <a:t> responses to the evaluator</a:t>
            </a:r>
          </a:p>
          <a:p>
            <a:pPr defTabSz="909648" eaLnBrk="0" fontAlgn="base" hangingPunct="0">
              <a:spcBef>
                <a:spcPct val="0"/>
              </a:spcBef>
              <a:spcAft>
                <a:spcPct val="0"/>
              </a:spcAft>
            </a:pPr>
            <a:endParaRPr lang="en-GB" sz="1400" dirty="0">
              <a:solidFill>
                <a:srgbClr val="000000"/>
              </a:solidFill>
            </a:endParaRPr>
          </a:p>
          <a:p>
            <a:pPr defTabSz="909648" eaLnBrk="0" fontAlgn="base" hangingPunct="0">
              <a:spcBef>
                <a:spcPct val="0"/>
              </a:spcBef>
              <a:spcAft>
                <a:spcPct val="0"/>
              </a:spcAft>
              <a:buFontTx/>
              <a:buChar char="•"/>
            </a:pPr>
            <a:r>
              <a:rPr lang="en-GB" sz="1400" dirty="0">
                <a:solidFill>
                  <a:srgbClr val="000000"/>
                </a:solidFill>
              </a:rPr>
              <a:t> Your </a:t>
            </a:r>
            <a:r>
              <a:rPr lang="en-GB" sz="1400" b="1" dirty="0">
                <a:solidFill>
                  <a:srgbClr val="000000"/>
                </a:solidFill>
              </a:rPr>
              <a:t>intentional </a:t>
            </a:r>
            <a:r>
              <a:rPr lang="en-GB" sz="1400" dirty="0">
                <a:solidFill>
                  <a:srgbClr val="000000"/>
                </a:solidFill>
              </a:rPr>
              <a:t>self.  Combines who you want to be, who you need to be, and who you believe others want you to be</a:t>
            </a:r>
          </a:p>
          <a:p>
            <a:pPr defTabSz="909648" eaLnBrk="0" fontAlgn="base" hangingPunct="0">
              <a:spcBef>
                <a:spcPct val="0"/>
              </a:spcBef>
              <a:spcAft>
                <a:spcPct val="0"/>
              </a:spcAft>
            </a:pPr>
            <a:endParaRPr lang="en-GB" sz="1400" dirty="0">
              <a:solidFill>
                <a:srgbClr val="000000"/>
              </a:solidFill>
            </a:endParaRPr>
          </a:p>
          <a:p>
            <a:pPr defTabSz="909648" eaLnBrk="0" fontAlgn="base" hangingPunct="0">
              <a:spcBef>
                <a:spcPct val="0"/>
              </a:spcBef>
              <a:spcAft>
                <a:spcPct val="0"/>
              </a:spcAft>
              <a:buFontTx/>
              <a:buChar char="•"/>
            </a:pPr>
            <a:r>
              <a:rPr lang="en-GB" sz="1400" dirty="0">
                <a:solidFill>
                  <a:srgbClr val="000000"/>
                </a:solidFill>
              </a:rPr>
              <a:t> How you might “</a:t>
            </a:r>
            <a:r>
              <a:rPr lang="en-GB" sz="1400" b="1" dirty="0">
                <a:solidFill>
                  <a:srgbClr val="000000"/>
                </a:solidFill>
              </a:rPr>
              <a:t>ACT</a:t>
            </a:r>
            <a:r>
              <a:rPr lang="en-GB" sz="1400" dirty="0">
                <a:solidFill>
                  <a:srgbClr val="000000"/>
                </a:solidFill>
              </a:rPr>
              <a:t>”</a:t>
            </a:r>
          </a:p>
        </p:txBody>
      </p:sp>
      <p:sp>
        <p:nvSpPr>
          <p:cNvPr id="1177604" name="Rectangle 4"/>
          <p:cNvSpPr>
            <a:spLocks noChangeArrowheads="1"/>
          </p:cNvSpPr>
          <p:nvPr/>
        </p:nvSpPr>
        <p:spPr bwMode="auto">
          <a:xfrm>
            <a:off x="5402263" y="855493"/>
            <a:ext cx="1485900" cy="4079875"/>
          </a:xfrm>
          <a:prstGeom prst="rect">
            <a:avLst/>
          </a:prstGeom>
          <a:solidFill>
            <a:schemeClr val="bg1">
              <a:alpha val="85097"/>
            </a:schemeClr>
          </a:solidFill>
          <a:ln w="28575">
            <a:noFill/>
            <a:miter lim="800000"/>
            <a:headEnd/>
            <a:tailEnd/>
          </a:ln>
        </p:spPr>
        <p:txBody>
          <a:bodyPr wrap="none" lIns="90967" tIns="45484" rIns="90967" bIns="45484" anchor="ctr"/>
          <a:lstStyle/>
          <a:p>
            <a:pPr algn="ctr" defTabSz="909648" eaLnBrk="0" fontAlgn="base" hangingPunct="0">
              <a:spcBef>
                <a:spcPct val="0"/>
              </a:spcBef>
              <a:spcAft>
                <a:spcPct val="0"/>
              </a:spcAft>
            </a:pPr>
            <a:endParaRPr lang="en-US" sz="2200" dirty="0">
              <a:solidFill>
                <a:srgbClr val="000000"/>
              </a:solidFill>
              <a:latin typeface="Arial Narrow" pitchFamily="34" charset="0"/>
            </a:endParaRPr>
          </a:p>
        </p:txBody>
      </p:sp>
      <p:sp>
        <p:nvSpPr>
          <p:cNvPr id="1177605" name="Rectangle 5"/>
          <p:cNvSpPr>
            <a:spLocks noChangeArrowheads="1"/>
          </p:cNvSpPr>
          <p:nvPr/>
        </p:nvSpPr>
        <p:spPr bwMode="auto">
          <a:xfrm>
            <a:off x="6911976" y="891968"/>
            <a:ext cx="2328863" cy="4237037"/>
          </a:xfrm>
          <a:prstGeom prst="rect">
            <a:avLst/>
          </a:prstGeom>
          <a:solidFill>
            <a:schemeClr val="bg1">
              <a:alpha val="85097"/>
            </a:schemeClr>
          </a:solidFill>
          <a:ln w="28575">
            <a:noFill/>
            <a:miter lim="800000"/>
            <a:headEnd/>
            <a:tailEnd/>
          </a:ln>
        </p:spPr>
        <p:txBody>
          <a:bodyPr wrap="none" lIns="90967" tIns="45484" rIns="90967" bIns="45484" anchor="ctr"/>
          <a:lstStyle/>
          <a:p>
            <a:pPr algn="ctr" defTabSz="909648" eaLnBrk="0" fontAlgn="base" hangingPunct="0">
              <a:spcBef>
                <a:spcPct val="0"/>
              </a:spcBef>
              <a:spcAft>
                <a:spcPct val="0"/>
              </a:spcAft>
            </a:pPr>
            <a:endParaRPr lang="en-US" sz="2200" dirty="0">
              <a:solidFill>
                <a:srgbClr val="000000"/>
              </a:solidFill>
              <a:latin typeface="Arial Narrow" pitchFamily="34" charset="0"/>
            </a:endParaRPr>
          </a:p>
        </p:txBody>
      </p:sp>
      <p:sp>
        <p:nvSpPr>
          <p:cNvPr id="1177608" name="AutoShape 8"/>
          <p:cNvSpPr>
            <a:spLocks noChangeArrowheads="1"/>
          </p:cNvSpPr>
          <p:nvPr/>
        </p:nvSpPr>
        <p:spPr bwMode="auto">
          <a:xfrm>
            <a:off x="3489336" y="4876808"/>
            <a:ext cx="5168900" cy="1293495"/>
          </a:xfrm>
          <a:prstGeom prst="roundRect">
            <a:avLst>
              <a:gd name="adj" fmla="val 16667"/>
            </a:avLst>
          </a:prstGeom>
          <a:solidFill>
            <a:srgbClr val="FFFF99">
              <a:alpha val="89803"/>
            </a:srgbClr>
          </a:solidFill>
          <a:ln w="3175">
            <a:solidFill>
              <a:schemeClr val="tx1"/>
            </a:solidFill>
            <a:round/>
            <a:headEnd/>
            <a:tailEnd/>
          </a:ln>
        </p:spPr>
        <p:txBody>
          <a:bodyPr lIns="90947" tIns="45474" rIns="90947" bIns="45474" anchor="ctr">
            <a:spAutoFit/>
          </a:bodyPr>
          <a:lstStyle/>
          <a:p>
            <a:pPr defTabSz="909648" eaLnBrk="0" fontAlgn="base" hangingPunct="0">
              <a:spcBef>
                <a:spcPct val="0"/>
              </a:spcBef>
              <a:spcAft>
                <a:spcPct val="0"/>
              </a:spcAft>
              <a:buFontTx/>
              <a:buChar char="•"/>
            </a:pPr>
            <a:r>
              <a:rPr lang="en-GB" sz="1400" dirty="0">
                <a:solidFill>
                  <a:srgbClr val="000000"/>
                </a:solidFill>
              </a:rPr>
              <a:t> Measures energy flow from Less Conscious to Conscious Graph</a:t>
            </a:r>
          </a:p>
          <a:p>
            <a:pPr defTabSz="909648" eaLnBrk="0" fontAlgn="base" hangingPunct="0">
              <a:spcBef>
                <a:spcPct val="0"/>
              </a:spcBef>
              <a:spcAft>
                <a:spcPct val="0"/>
              </a:spcAft>
            </a:pPr>
            <a:endParaRPr lang="en-GB" sz="1400" dirty="0">
              <a:solidFill>
                <a:srgbClr val="000000"/>
              </a:solidFill>
            </a:endParaRPr>
          </a:p>
          <a:p>
            <a:pPr defTabSz="909648" eaLnBrk="0" fontAlgn="base" hangingPunct="0">
              <a:spcBef>
                <a:spcPct val="0"/>
              </a:spcBef>
              <a:spcAft>
                <a:spcPct val="0"/>
              </a:spcAft>
              <a:buFontTx/>
              <a:buChar char="•"/>
            </a:pPr>
            <a:r>
              <a:rPr lang="en-GB" sz="1400" dirty="0">
                <a:solidFill>
                  <a:srgbClr val="000000"/>
                </a:solidFill>
              </a:rPr>
              <a:t> Highlights which colour energy you are putting effort into or suppressing</a:t>
            </a:r>
          </a:p>
        </p:txBody>
      </p:sp>
      <p:sp>
        <p:nvSpPr>
          <p:cNvPr id="1177607" name="AutoShape 7"/>
          <p:cNvSpPr>
            <a:spLocks noChangeArrowheads="1"/>
          </p:cNvSpPr>
          <p:nvPr/>
        </p:nvSpPr>
        <p:spPr bwMode="auto">
          <a:xfrm>
            <a:off x="9733757" y="1259532"/>
            <a:ext cx="1674812" cy="3675836"/>
          </a:xfrm>
          <a:prstGeom prst="roundRect">
            <a:avLst>
              <a:gd name="adj" fmla="val 16667"/>
            </a:avLst>
          </a:prstGeom>
          <a:solidFill>
            <a:srgbClr val="FFFF99">
              <a:alpha val="89803"/>
            </a:srgbClr>
          </a:solidFill>
          <a:ln w="3175">
            <a:solidFill>
              <a:schemeClr val="tx1"/>
            </a:solidFill>
            <a:round/>
            <a:headEnd/>
            <a:tailEnd/>
          </a:ln>
        </p:spPr>
        <p:txBody>
          <a:bodyPr lIns="90947" tIns="45474" rIns="90947" bIns="45474" anchor="ctr">
            <a:spAutoFit/>
          </a:bodyPr>
          <a:lstStyle/>
          <a:p>
            <a:pPr defTabSz="909648" eaLnBrk="0" fontAlgn="base" hangingPunct="0">
              <a:spcBef>
                <a:spcPct val="0"/>
              </a:spcBef>
              <a:spcAft>
                <a:spcPct val="0"/>
              </a:spcAft>
              <a:buFontTx/>
              <a:buChar char="•"/>
            </a:pPr>
            <a:r>
              <a:rPr lang="en-GB" sz="1400" dirty="0">
                <a:solidFill>
                  <a:srgbClr val="000000"/>
                </a:solidFill>
              </a:rPr>
              <a:t> The</a:t>
            </a:r>
            <a:r>
              <a:rPr lang="en-GB" sz="1400" b="1" dirty="0">
                <a:solidFill>
                  <a:srgbClr val="000000"/>
                </a:solidFill>
              </a:rPr>
              <a:t> indirect </a:t>
            </a:r>
            <a:r>
              <a:rPr lang="en-GB" sz="1400" dirty="0">
                <a:solidFill>
                  <a:srgbClr val="000000"/>
                </a:solidFill>
              </a:rPr>
              <a:t>responses to the evaluator</a:t>
            </a:r>
          </a:p>
          <a:p>
            <a:pPr defTabSz="909648" eaLnBrk="0" fontAlgn="base" hangingPunct="0">
              <a:spcBef>
                <a:spcPct val="0"/>
              </a:spcBef>
              <a:spcAft>
                <a:spcPct val="0"/>
              </a:spcAft>
            </a:pPr>
            <a:endParaRPr lang="en-GB" sz="1400" dirty="0">
              <a:solidFill>
                <a:srgbClr val="000000"/>
              </a:solidFill>
            </a:endParaRPr>
          </a:p>
          <a:p>
            <a:pPr defTabSz="909648" eaLnBrk="0" fontAlgn="base" hangingPunct="0">
              <a:spcBef>
                <a:spcPct val="0"/>
              </a:spcBef>
              <a:spcAft>
                <a:spcPct val="0"/>
              </a:spcAft>
              <a:buFontTx/>
              <a:buChar char="•"/>
            </a:pPr>
            <a:r>
              <a:rPr lang="en-GB" sz="1400" dirty="0">
                <a:solidFill>
                  <a:srgbClr val="000000"/>
                </a:solidFill>
              </a:rPr>
              <a:t> Suggests your more </a:t>
            </a:r>
            <a:r>
              <a:rPr lang="en-GB" sz="1400" b="1" dirty="0">
                <a:solidFill>
                  <a:srgbClr val="000000"/>
                </a:solidFill>
              </a:rPr>
              <a:t>instinctive</a:t>
            </a:r>
            <a:r>
              <a:rPr lang="en-GB" sz="1400" dirty="0">
                <a:solidFill>
                  <a:srgbClr val="000000"/>
                </a:solidFill>
              </a:rPr>
              <a:t> behaviour</a:t>
            </a:r>
          </a:p>
          <a:p>
            <a:pPr defTabSz="909648" eaLnBrk="0" fontAlgn="base" hangingPunct="0">
              <a:spcBef>
                <a:spcPct val="0"/>
              </a:spcBef>
              <a:spcAft>
                <a:spcPct val="0"/>
              </a:spcAft>
            </a:pPr>
            <a:endParaRPr lang="en-GB" sz="1400" dirty="0">
              <a:solidFill>
                <a:srgbClr val="000000"/>
              </a:solidFill>
            </a:endParaRPr>
          </a:p>
          <a:p>
            <a:pPr defTabSz="909648" eaLnBrk="0" fontAlgn="base" hangingPunct="0">
              <a:spcBef>
                <a:spcPct val="0"/>
              </a:spcBef>
              <a:spcAft>
                <a:spcPct val="0"/>
              </a:spcAft>
              <a:buFontTx/>
              <a:buChar char="•"/>
            </a:pPr>
            <a:r>
              <a:rPr lang="en-GB" sz="1400" dirty="0">
                <a:solidFill>
                  <a:srgbClr val="000000"/>
                </a:solidFill>
              </a:rPr>
              <a:t> Highlights possible blind spots</a:t>
            </a:r>
          </a:p>
          <a:p>
            <a:pPr defTabSz="909648" eaLnBrk="0" fontAlgn="base" hangingPunct="0">
              <a:spcBef>
                <a:spcPct val="0"/>
              </a:spcBef>
              <a:spcAft>
                <a:spcPct val="0"/>
              </a:spcAft>
            </a:pPr>
            <a:endParaRPr lang="en-GB" sz="1400" dirty="0">
              <a:solidFill>
                <a:srgbClr val="000000"/>
              </a:solidFill>
            </a:endParaRPr>
          </a:p>
          <a:p>
            <a:pPr defTabSz="909648" eaLnBrk="0" fontAlgn="base" hangingPunct="0">
              <a:spcBef>
                <a:spcPct val="0"/>
              </a:spcBef>
              <a:spcAft>
                <a:spcPct val="0"/>
              </a:spcAft>
              <a:buFontTx/>
              <a:buChar char="•"/>
            </a:pPr>
            <a:r>
              <a:rPr lang="en-GB" sz="1400" dirty="0">
                <a:solidFill>
                  <a:srgbClr val="000000"/>
                </a:solidFill>
              </a:rPr>
              <a:t> How you might “</a:t>
            </a:r>
            <a:r>
              <a:rPr lang="en-GB" sz="1400" b="1" dirty="0">
                <a:solidFill>
                  <a:srgbClr val="000000"/>
                </a:solidFill>
              </a:rPr>
              <a:t>REACT</a:t>
            </a:r>
            <a:r>
              <a:rPr lang="en-GB" sz="1400" dirty="0">
                <a:solidFill>
                  <a:srgbClr val="000000"/>
                </a:solidFill>
              </a:rPr>
              <a:t>”</a:t>
            </a:r>
          </a:p>
          <a:p>
            <a:pPr defTabSz="909648" eaLnBrk="0" fontAlgn="base" hangingPunct="0">
              <a:spcBef>
                <a:spcPct val="0"/>
              </a:spcBef>
              <a:spcAft>
                <a:spcPct val="0"/>
              </a:spcAft>
              <a:buFontTx/>
              <a:buChar char="•"/>
            </a:pPr>
            <a:endParaRPr lang="en-GB" sz="1400" dirty="0">
              <a:solidFill>
                <a:srgbClr val="000000"/>
              </a:solidFill>
            </a:endParaRPr>
          </a:p>
        </p:txBody>
      </p:sp>
      <p:pic>
        <p:nvPicPr>
          <p:cNvPr id="8" name="Picture 3" descr="image00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38" r="59533"/>
          <a:stretch/>
        </p:blipFill>
        <p:spPr bwMode="auto">
          <a:xfrm>
            <a:off x="3352808" y="1144010"/>
            <a:ext cx="2049463" cy="364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image00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326"/>
          <a:stretch/>
        </p:blipFill>
        <p:spPr bwMode="auto">
          <a:xfrm>
            <a:off x="6763270" y="1144010"/>
            <a:ext cx="2034910" cy="364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image00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0467" r="36973"/>
          <a:stretch/>
        </p:blipFill>
        <p:spPr bwMode="auto">
          <a:xfrm>
            <a:off x="5402271" y="1144010"/>
            <a:ext cx="1286861" cy="364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3489336" y="2895422"/>
            <a:ext cx="1654164" cy="419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rtlCol="0" anchor="ctr"/>
          <a:lstStyle/>
          <a:p>
            <a:pPr algn="ctr" defTabSz="913705"/>
            <a:endParaRPr lang="en-US">
              <a:solidFill>
                <a:srgbClr val="FFFFFF"/>
              </a:solidFill>
            </a:endParaRPr>
          </a:p>
        </p:txBody>
      </p:sp>
    </p:spTree>
    <p:extLst>
      <p:ext uri="{BB962C8B-B14F-4D97-AF65-F5344CB8AC3E}">
        <p14:creationId xmlns:p14="http://schemas.microsoft.com/office/powerpoint/2010/main" val="46747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6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06" grpId="0" animBg="1"/>
      <p:bldP spid="1177608" grpId="0" animBg="1"/>
      <p:bldP spid="1177607"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71909" y="0"/>
            <a:ext cx="6480175" cy="2163763"/>
          </a:xfrm>
        </p:spPr>
        <p:txBody>
          <a:bodyPr>
            <a:normAutofit/>
          </a:bodyPr>
          <a:lstStyle/>
          <a:p>
            <a:r>
              <a:rPr lang="en-GB" dirty="0"/>
              <a:t>Insights Discovery 72-Type Wheel</a:t>
            </a:r>
          </a:p>
        </p:txBody>
      </p:sp>
      <p:sp>
        <p:nvSpPr>
          <p:cNvPr id="5" name="Content Placeholder 2">
            <a:extLst>
              <a:ext uri="{FF2B5EF4-FFF2-40B4-BE49-F238E27FC236}">
                <a16:creationId xmlns:a16="http://schemas.microsoft.com/office/drawing/2014/main" id="{BD0DAC15-6A17-1E4F-BD75-B3ED585F992D}"/>
              </a:ext>
            </a:extLst>
          </p:cNvPr>
          <p:cNvSpPr txBox="1">
            <a:spLocks/>
          </p:cNvSpPr>
          <p:nvPr/>
        </p:nvSpPr>
        <p:spPr>
          <a:xfrm>
            <a:off x="191344" y="1556792"/>
            <a:ext cx="6480720" cy="337485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2600"/>
              <a:t>No position on the wheel is better than any other</a:t>
            </a:r>
          </a:p>
          <a:p>
            <a:r>
              <a:rPr lang="en-GB" sz="2600"/>
              <a:t>Each position offers unique gifts and strengths</a:t>
            </a:r>
          </a:p>
          <a:p>
            <a:r>
              <a:rPr lang="en-GB" sz="2600"/>
              <a:t>Every position on the wheel is capable of adapting and connecting</a:t>
            </a:r>
          </a:p>
          <a:p>
            <a:endParaRPr lang="en-GB" dirty="0">
              <a:solidFill>
                <a:schemeClr val="tx1">
                  <a:lumMod val="65000"/>
                  <a:lumOff val="35000"/>
                </a:schemeClr>
              </a:solidFill>
            </a:endParaRPr>
          </a:p>
        </p:txBody>
      </p:sp>
      <p:pic>
        <p:nvPicPr>
          <p:cNvPr id="6" name="Picture 2">
            <a:extLst>
              <a:ext uri="{FF2B5EF4-FFF2-40B4-BE49-F238E27FC236}">
                <a16:creationId xmlns:a16="http://schemas.microsoft.com/office/drawing/2014/main" id="{4CA16E14-B47D-3F4E-86CA-0B8C4E2FE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032104" y="908720"/>
            <a:ext cx="4375986" cy="4375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283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91544" y="260649"/>
            <a:ext cx="8788400" cy="9736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rgbClr val="0082B7"/>
                </a:solidFill>
                <a:latin typeface="+mj-lt"/>
                <a:ea typeface="+mj-ea"/>
                <a:cs typeface="+mj-cs"/>
              </a:defRPr>
            </a:lvl1pPr>
          </a:lstStyle>
          <a:p>
            <a:r>
              <a:rPr lang="en-US" sz="3600" dirty="0">
                <a:solidFill>
                  <a:schemeClr val="tx1"/>
                </a:solidFill>
                <a:latin typeface="Arial" panose="020B0604020202020204" pitchFamily="34" charset="0"/>
                <a:cs typeface="Arial" panose="020B0604020202020204" pitchFamily="34" charset="0"/>
              </a:rPr>
              <a:t>Insights Discovery Wheel Position</a:t>
            </a: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797" t="32640" r="40208" b="14088"/>
          <a:stretch/>
        </p:blipFill>
        <p:spPr bwMode="auto">
          <a:xfrm>
            <a:off x="6297090" y="1308827"/>
            <a:ext cx="3534527" cy="39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92422" y="1499870"/>
            <a:ext cx="3592286" cy="3539430"/>
          </a:xfrm>
          <a:prstGeom prst="rect">
            <a:avLst/>
          </a:prstGeom>
          <a:noFill/>
        </p:spPr>
        <p:txBody>
          <a:bodyPr wrap="square" rtlCol="0">
            <a:spAutoFit/>
          </a:bodyPr>
          <a:lstStyle/>
          <a:p>
            <a:r>
              <a:rPr lang="en-US" sz="2800" dirty="0">
                <a:solidFill>
                  <a:srgbClr val="58585A">
                    <a:lumMod val="75000"/>
                  </a:srgbClr>
                </a:solidFill>
                <a:latin typeface="Arial"/>
              </a:rPr>
              <a:t>Your wheel position is determined by:</a:t>
            </a:r>
          </a:p>
          <a:p>
            <a:endParaRPr lang="en-US" sz="2800" dirty="0">
              <a:solidFill>
                <a:srgbClr val="58585A">
                  <a:lumMod val="75000"/>
                </a:srgbClr>
              </a:solidFill>
              <a:latin typeface="Arial"/>
            </a:endParaRPr>
          </a:p>
          <a:p>
            <a:pPr marL="514350" indent="-514350">
              <a:buFont typeface="+mj-lt"/>
              <a:buAutoNum type="arabicPeriod"/>
            </a:pPr>
            <a:r>
              <a:rPr lang="en-US" sz="2800" dirty="0">
                <a:solidFill>
                  <a:srgbClr val="58585A">
                    <a:lumMod val="75000"/>
                  </a:srgbClr>
                </a:solidFill>
                <a:latin typeface="Arial"/>
              </a:rPr>
              <a:t>The order of your color energies</a:t>
            </a:r>
          </a:p>
          <a:p>
            <a:pPr marL="514350" indent="-514350">
              <a:buFont typeface="+mj-lt"/>
              <a:buAutoNum type="arabicPeriod"/>
            </a:pPr>
            <a:r>
              <a:rPr lang="en-US" sz="2800" dirty="0">
                <a:solidFill>
                  <a:srgbClr val="58585A">
                    <a:lumMod val="75000"/>
                  </a:srgbClr>
                </a:solidFill>
                <a:latin typeface="Arial"/>
              </a:rPr>
              <a:t>How many colors are above the mid-line</a:t>
            </a:r>
          </a:p>
        </p:txBody>
      </p:sp>
    </p:spTree>
    <p:extLst>
      <p:ext uri="{BB962C8B-B14F-4D97-AF65-F5344CB8AC3E}">
        <p14:creationId xmlns:p14="http://schemas.microsoft.com/office/powerpoint/2010/main" val="64302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71513" y="188913"/>
            <a:ext cx="11520487" cy="1143000"/>
          </a:xfrm>
        </p:spPr>
        <p:txBody>
          <a:bodyPr/>
          <a:lstStyle/>
          <a:p>
            <a:r>
              <a:rPr lang="en-GB" dirty="0"/>
              <a:t>Learning Intentions</a:t>
            </a:r>
          </a:p>
        </p:txBody>
      </p:sp>
      <p:pic>
        <p:nvPicPr>
          <p:cNvPr id="4" name="Graphic 3">
            <a:extLst>
              <a:ext uri="{FF2B5EF4-FFF2-40B4-BE49-F238E27FC236}">
                <a16:creationId xmlns:a16="http://schemas.microsoft.com/office/drawing/2014/main" id="{05E0BBE0-D8F2-434D-A596-A23824A77B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852" y="1484784"/>
            <a:ext cx="12679703" cy="4608512"/>
          </a:xfrm>
          <a:prstGeom prst="rect">
            <a:avLst/>
          </a:prstGeom>
        </p:spPr>
      </p:pic>
      <p:sp>
        <p:nvSpPr>
          <p:cNvPr id="5" name="Content Placeholder 2"/>
          <p:cNvSpPr>
            <a:spLocks noGrp="1"/>
          </p:cNvSpPr>
          <p:nvPr>
            <p:ph sz="quarter" idx="13"/>
          </p:nvPr>
        </p:nvSpPr>
        <p:spPr>
          <a:xfrm>
            <a:off x="671513" y="1124744"/>
            <a:ext cx="6447806" cy="5922963"/>
          </a:xfrm>
        </p:spPr>
        <p:txBody>
          <a:bodyPr>
            <a:normAutofit/>
          </a:bodyPr>
          <a:lstStyle/>
          <a:p>
            <a:r>
              <a:rPr lang="en-CA" sz="2000" b="1" dirty="0"/>
              <a:t>Understand Yourself</a:t>
            </a:r>
            <a:r>
              <a:rPr lang="en-CA" sz="2000" dirty="0"/>
              <a:t>: what is it about you, that’s unique? </a:t>
            </a:r>
          </a:p>
          <a:p>
            <a:r>
              <a:rPr lang="en-CA" sz="2000" b="1" dirty="0"/>
              <a:t>Understand Others</a:t>
            </a:r>
            <a:r>
              <a:rPr lang="en-CA" sz="2000" dirty="0"/>
              <a:t>: explore and understand the diversity in your team</a:t>
            </a:r>
          </a:p>
          <a:p>
            <a:r>
              <a:rPr lang="en-CA" sz="2000" b="1" dirty="0"/>
              <a:t>Adapt and Connect</a:t>
            </a:r>
            <a:r>
              <a:rPr lang="en-CA" sz="2000" dirty="0"/>
              <a:t>: understand how to use this information to create better working relationships</a:t>
            </a:r>
          </a:p>
        </p:txBody>
      </p:sp>
    </p:spTree>
    <p:extLst>
      <p:ext uri="{BB962C8B-B14F-4D97-AF65-F5344CB8AC3E}">
        <p14:creationId xmlns:p14="http://schemas.microsoft.com/office/powerpoint/2010/main" val="3419282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AE057C5-55E9-0242-8EA0-4524969D22A9}"/>
              </a:ext>
            </a:extLst>
          </p:cNvPr>
          <p:cNvSpPr/>
          <p:nvPr/>
        </p:nvSpPr>
        <p:spPr>
          <a:xfrm>
            <a:off x="11431147" y="1874220"/>
            <a:ext cx="220218" cy="1152127"/>
          </a:xfrm>
          <a:prstGeom prst="rect">
            <a:avLst/>
          </a:prstGeom>
          <a:solidFill>
            <a:srgbClr val="B7323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itle 1"/>
          <p:cNvSpPr txBox="1">
            <a:spLocks/>
          </p:cNvSpPr>
          <p:nvPr/>
        </p:nvSpPr>
        <p:spPr>
          <a:xfrm>
            <a:off x="1988120" y="295094"/>
            <a:ext cx="8788400" cy="9736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rgbClr val="0082B7"/>
                </a:solidFill>
                <a:latin typeface="+mj-lt"/>
                <a:ea typeface="+mj-ea"/>
                <a:cs typeface="+mj-cs"/>
              </a:defRPr>
            </a:lvl1pPr>
          </a:lstStyle>
          <a:p>
            <a:r>
              <a:rPr lang="en-US" sz="3600" dirty="0">
                <a:solidFill>
                  <a:schemeClr val="tx1"/>
                </a:solidFill>
                <a:latin typeface="Arial" panose="020B0604020202020204" pitchFamily="34" charset="0"/>
                <a:cs typeface="Arial" panose="020B0604020202020204" pitchFamily="34" charset="0"/>
              </a:rPr>
              <a:t>Insights Discovery Wheel Position</a:t>
            </a:r>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797" t="32640" r="40208" b="14088"/>
          <a:stretch/>
        </p:blipFill>
        <p:spPr bwMode="auto">
          <a:xfrm>
            <a:off x="6005785" y="1110345"/>
            <a:ext cx="3820004" cy="4238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901369" y="3555998"/>
            <a:ext cx="2954655" cy="646331"/>
          </a:xfrm>
          <a:prstGeom prst="rect">
            <a:avLst/>
          </a:prstGeom>
          <a:noFill/>
        </p:spPr>
        <p:txBody>
          <a:bodyPr wrap="none" rtlCol="0">
            <a:spAutoFit/>
          </a:bodyPr>
          <a:lstStyle/>
          <a:p>
            <a:r>
              <a:rPr lang="en-US" dirty="0">
                <a:solidFill>
                  <a:srgbClr val="58585A">
                    <a:lumMod val="75000"/>
                  </a:srgbClr>
                </a:solidFill>
                <a:latin typeface="Arial"/>
              </a:rPr>
              <a:t>Conscious Persona Graph </a:t>
            </a:r>
          </a:p>
          <a:p>
            <a:r>
              <a:rPr lang="en-US" dirty="0">
                <a:solidFill>
                  <a:srgbClr val="58585A">
                    <a:lumMod val="75000"/>
                  </a:srgbClr>
                </a:solidFill>
                <a:latin typeface="Arial"/>
              </a:rPr>
              <a:t>Wheel Position</a:t>
            </a:r>
          </a:p>
        </p:txBody>
      </p:sp>
      <p:sp>
        <p:nvSpPr>
          <p:cNvPr id="14" name="TextBox 13"/>
          <p:cNvSpPr txBox="1"/>
          <p:nvPr/>
        </p:nvSpPr>
        <p:spPr>
          <a:xfrm>
            <a:off x="1893225" y="2345619"/>
            <a:ext cx="3506088" cy="646331"/>
          </a:xfrm>
          <a:prstGeom prst="rect">
            <a:avLst/>
          </a:prstGeom>
          <a:noFill/>
        </p:spPr>
        <p:txBody>
          <a:bodyPr wrap="none" rtlCol="0">
            <a:spAutoFit/>
          </a:bodyPr>
          <a:lstStyle/>
          <a:p>
            <a:r>
              <a:rPr lang="en-US" dirty="0">
                <a:solidFill>
                  <a:srgbClr val="58585A">
                    <a:lumMod val="75000"/>
                  </a:srgbClr>
                </a:solidFill>
                <a:latin typeface="Arial"/>
              </a:rPr>
              <a:t>Less Conscious Persona Graph </a:t>
            </a:r>
          </a:p>
          <a:p>
            <a:r>
              <a:rPr lang="en-US" dirty="0">
                <a:solidFill>
                  <a:srgbClr val="58585A">
                    <a:lumMod val="75000"/>
                  </a:srgbClr>
                </a:solidFill>
                <a:latin typeface="Arial"/>
              </a:rPr>
              <a:t>Wheel Position</a:t>
            </a:r>
          </a:p>
        </p:txBody>
      </p:sp>
      <p:cxnSp>
        <p:nvCxnSpPr>
          <p:cNvPr id="17" name="Straight Connector 16"/>
          <p:cNvCxnSpPr/>
          <p:nvPr/>
        </p:nvCxnSpPr>
        <p:spPr>
          <a:xfrm flipV="1">
            <a:off x="4856024" y="2991951"/>
            <a:ext cx="1944919" cy="564047"/>
          </a:xfrm>
          <a:prstGeom prst="line">
            <a:avLst/>
          </a:prstGeom>
          <a:noFill/>
          <a:ln w="9525" cap="flat" cmpd="sng" algn="ctr">
            <a:solidFill>
              <a:srgbClr val="095BA6">
                <a:shade val="95000"/>
                <a:satMod val="105000"/>
              </a:srgbClr>
            </a:solidFill>
            <a:prstDash val="solid"/>
            <a:tailEnd type="triangle"/>
          </a:ln>
          <a:effectLst/>
        </p:spPr>
      </p:cxnSp>
      <p:cxnSp>
        <p:nvCxnSpPr>
          <p:cNvPr id="18" name="Straight Connector 17"/>
          <p:cNvCxnSpPr/>
          <p:nvPr/>
        </p:nvCxnSpPr>
        <p:spPr>
          <a:xfrm>
            <a:off x="5257300" y="2668783"/>
            <a:ext cx="1453010" cy="0"/>
          </a:xfrm>
          <a:prstGeom prst="line">
            <a:avLst/>
          </a:prstGeom>
          <a:noFill/>
          <a:ln w="9525" cap="flat" cmpd="sng" algn="ctr">
            <a:solidFill>
              <a:srgbClr val="095BA6">
                <a:shade val="95000"/>
                <a:satMod val="105000"/>
              </a:srgbClr>
            </a:solidFill>
            <a:prstDash val="solid"/>
            <a:tailEnd type="triangle"/>
          </a:ln>
          <a:effectLst/>
        </p:spPr>
      </p:cxnSp>
      <p:sp>
        <p:nvSpPr>
          <p:cNvPr id="22" name="TextBox 21"/>
          <p:cNvSpPr txBox="1"/>
          <p:nvPr/>
        </p:nvSpPr>
        <p:spPr>
          <a:xfrm>
            <a:off x="2283638" y="4907050"/>
            <a:ext cx="2813975" cy="369332"/>
          </a:xfrm>
          <a:prstGeom prst="rect">
            <a:avLst/>
          </a:prstGeom>
          <a:noFill/>
        </p:spPr>
        <p:txBody>
          <a:bodyPr wrap="none" rtlCol="0">
            <a:spAutoFit/>
          </a:bodyPr>
          <a:lstStyle/>
          <a:p>
            <a:r>
              <a:rPr lang="en-US" dirty="0">
                <a:solidFill>
                  <a:srgbClr val="58585A">
                    <a:lumMod val="75000"/>
                  </a:srgbClr>
                </a:solidFill>
                <a:latin typeface="Arial"/>
              </a:rPr>
              <a:t>The Name of Your 8-Type</a:t>
            </a:r>
          </a:p>
        </p:txBody>
      </p:sp>
      <p:cxnSp>
        <p:nvCxnSpPr>
          <p:cNvPr id="23" name="Straight Connector 22"/>
          <p:cNvCxnSpPr/>
          <p:nvPr/>
        </p:nvCxnSpPr>
        <p:spPr>
          <a:xfrm>
            <a:off x="5257301" y="5144807"/>
            <a:ext cx="1590313" cy="0"/>
          </a:xfrm>
          <a:prstGeom prst="line">
            <a:avLst/>
          </a:prstGeom>
          <a:noFill/>
          <a:ln w="9525" cap="flat" cmpd="sng" algn="ctr">
            <a:solidFill>
              <a:srgbClr val="095BA6">
                <a:shade val="95000"/>
                <a:satMod val="105000"/>
              </a:srgbClr>
            </a:solidFill>
            <a:prstDash val="solid"/>
            <a:tailEnd type="triangle"/>
          </a:ln>
          <a:effectLst/>
        </p:spPr>
      </p:cxnSp>
      <p:sp>
        <p:nvSpPr>
          <p:cNvPr id="10" name="TextBox 9">
            <a:extLst>
              <a:ext uri="{FF2B5EF4-FFF2-40B4-BE49-F238E27FC236}">
                <a16:creationId xmlns:a16="http://schemas.microsoft.com/office/drawing/2014/main" id="{6A34169D-D5C4-7A49-B3A3-987677D83911}"/>
              </a:ext>
            </a:extLst>
          </p:cNvPr>
          <p:cNvSpPr txBox="1"/>
          <p:nvPr/>
        </p:nvSpPr>
        <p:spPr>
          <a:xfrm>
            <a:off x="9498223" y="1268761"/>
            <a:ext cx="2186470" cy="369332"/>
          </a:xfrm>
          <a:prstGeom prst="rect">
            <a:avLst/>
          </a:prstGeom>
          <a:noFill/>
        </p:spPr>
        <p:txBody>
          <a:bodyPr wrap="square" rtlCol="0">
            <a:spAutoFit/>
          </a:bodyPr>
          <a:lstStyle/>
          <a:p>
            <a:r>
              <a:rPr lang="en-US" dirty="0">
                <a:solidFill>
                  <a:srgbClr val="58585A">
                    <a:lumMod val="75000"/>
                  </a:srgbClr>
                </a:solidFill>
                <a:latin typeface="Arial"/>
              </a:rPr>
              <a:t>Creative Type</a:t>
            </a:r>
          </a:p>
        </p:txBody>
      </p:sp>
      <p:cxnSp>
        <p:nvCxnSpPr>
          <p:cNvPr id="15" name="Straight Connector 14">
            <a:extLst>
              <a:ext uri="{FF2B5EF4-FFF2-40B4-BE49-F238E27FC236}">
                <a16:creationId xmlns:a16="http://schemas.microsoft.com/office/drawing/2014/main" id="{1C9B4722-7A3C-2142-87AB-4B0074973526}"/>
              </a:ext>
            </a:extLst>
          </p:cNvPr>
          <p:cNvCxnSpPr>
            <a:cxnSpLocks/>
          </p:cNvCxnSpPr>
          <p:nvPr/>
        </p:nvCxnSpPr>
        <p:spPr>
          <a:xfrm flipH="1">
            <a:off x="9120336" y="1638093"/>
            <a:ext cx="974044" cy="707526"/>
          </a:xfrm>
          <a:prstGeom prst="line">
            <a:avLst/>
          </a:prstGeom>
          <a:noFill/>
          <a:ln w="9525" cap="flat" cmpd="sng" algn="ctr">
            <a:solidFill>
              <a:srgbClr val="095BA6">
                <a:shade val="95000"/>
                <a:satMod val="105000"/>
              </a:srgbClr>
            </a:solidFill>
            <a:prstDash val="solid"/>
            <a:tailEnd type="triangle"/>
          </a:ln>
          <a:effectLst/>
        </p:spPr>
      </p:cxnSp>
      <p:grpSp>
        <p:nvGrpSpPr>
          <p:cNvPr id="25" name="Group 24">
            <a:extLst>
              <a:ext uri="{FF2B5EF4-FFF2-40B4-BE49-F238E27FC236}">
                <a16:creationId xmlns:a16="http://schemas.microsoft.com/office/drawing/2014/main" id="{310D09AE-CEFD-B448-ADF9-B7C0A55F8EA8}"/>
              </a:ext>
            </a:extLst>
          </p:cNvPr>
          <p:cNvGrpSpPr/>
          <p:nvPr/>
        </p:nvGrpSpPr>
        <p:grpSpPr>
          <a:xfrm>
            <a:off x="10585887" y="1663263"/>
            <a:ext cx="1219200" cy="1368149"/>
            <a:chOff x="616496" y="2924947"/>
            <a:chExt cx="1219200" cy="1368149"/>
          </a:xfrm>
        </p:grpSpPr>
        <p:sp>
          <p:nvSpPr>
            <p:cNvPr id="26" name="Rectangle 25">
              <a:extLst>
                <a:ext uri="{FF2B5EF4-FFF2-40B4-BE49-F238E27FC236}">
                  <a16:creationId xmlns:a16="http://schemas.microsoft.com/office/drawing/2014/main" id="{FA749329-51D3-0441-805B-641B044650BB}"/>
                </a:ext>
              </a:extLst>
            </p:cNvPr>
            <p:cNvSpPr/>
            <p:nvPr/>
          </p:nvSpPr>
          <p:spPr>
            <a:xfrm>
              <a:off x="772861" y="3933055"/>
              <a:ext cx="220218" cy="360039"/>
            </a:xfrm>
            <a:prstGeom prst="rect">
              <a:avLst/>
            </a:prstGeom>
            <a:solidFill>
              <a:srgbClr val="0071B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80360C84-3023-F34F-9EC1-3DBBA019D679}"/>
                </a:ext>
              </a:extLst>
            </p:cNvPr>
            <p:cNvSpPr/>
            <p:nvPr/>
          </p:nvSpPr>
          <p:spPr>
            <a:xfrm>
              <a:off x="1000139" y="2924947"/>
              <a:ext cx="220218" cy="1368149"/>
            </a:xfrm>
            <a:prstGeom prst="rect">
              <a:avLst/>
            </a:prstGeom>
            <a:solidFill>
              <a:srgbClr val="8AA60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29B2094A-DC7C-A54A-A0D9-342A17EC4195}"/>
                </a:ext>
              </a:extLst>
            </p:cNvPr>
            <p:cNvSpPr/>
            <p:nvPr/>
          </p:nvSpPr>
          <p:spPr>
            <a:xfrm>
              <a:off x="1230288" y="3501010"/>
              <a:ext cx="220218" cy="792086"/>
            </a:xfrm>
            <a:prstGeom prst="rect">
              <a:avLst/>
            </a:prstGeom>
            <a:solidFill>
              <a:srgbClr val="FDC94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Line 8">
              <a:extLst>
                <a:ext uri="{FF2B5EF4-FFF2-40B4-BE49-F238E27FC236}">
                  <a16:creationId xmlns:a16="http://schemas.microsoft.com/office/drawing/2014/main" id="{6D14C037-BB3B-CD40-9963-DA5C86B9B3B4}"/>
                </a:ext>
              </a:extLst>
            </p:cNvPr>
            <p:cNvSpPr>
              <a:spLocks noChangeShapeType="1"/>
            </p:cNvSpPr>
            <p:nvPr/>
          </p:nvSpPr>
          <p:spPr bwMode="auto">
            <a:xfrm>
              <a:off x="616496" y="3407925"/>
              <a:ext cx="1219200" cy="0"/>
            </a:xfrm>
            <a:prstGeom prst="line">
              <a:avLst/>
            </a:prstGeom>
            <a:noFill/>
            <a:ln w="12700">
              <a:solidFill>
                <a:srgbClr val="58585A"/>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kern="0" dirty="0">
                <a:solidFill>
                  <a:srgbClr val="58585A"/>
                </a:solidFill>
                <a:latin typeface="Arial"/>
              </a:endParaRPr>
            </a:p>
          </p:txBody>
        </p:sp>
      </p:grpSp>
    </p:spTree>
    <p:extLst>
      <p:ext uri="{BB962C8B-B14F-4D97-AF65-F5344CB8AC3E}">
        <p14:creationId xmlns:p14="http://schemas.microsoft.com/office/powerpoint/2010/main" val="73526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3" grpId="0"/>
      <p:bldP spid="14" grpId="0"/>
      <p:bldP spid="22"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9"/>
          <p:cNvSpPr txBox="1">
            <a:spLocks noChangeArrowheads="1"/>
          </p:cNvSpPr>
          <p:nvPr/>
        </p:nvSpPr>
        <p:spPr bwMode="auto">
          <a:xfrm>
            <a:off x="806755" y="2004991"/>
            <a:ext cx="3126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200">
                <a:solidFill>
                  <a:schemeClr val="tx1"/>
                </a:solidFill>
                <a:latin typeface="Arial Narrow" pitchFamily="34" charset="0"/>
                <a:cs typeface="Arial" pitchFamily="34" charset="0"/>
              </a:defRPr>
            </a:lvl1pPr>
            <a:lvl2pPr marL="742950" indent="-285750" eaLnBrk="0" hangingPunct="0">
              <a:defRPr sz="2200">
                <a:solidFill>
                  <a:schemeClr val="tx1"/>
                </a:solidFill>
                <a:latin typeface="Arial Narrow" pitchFamily="34" charset="0"/>
                <a:cs typeface="Arial" pitchFamily="34" charset="0"/>
              </a:defRPr>
            </a:lvl2pPr>
            <a:lvl3pPr marL="1143000" indent="-228600" eaLnBrk="0" hangingPunct="0">
              <a:defRPr sz="2200">
                <a:solidFill>
                  <a:schemeClr val="tx1"/>
                </a:solidFill>
                <a:latin typeface="Arial Narrow" pitchFamily="34" charset="0"/>
                <a:cs typeface="Arial" pitchFamily="34" charset="0"/>
              </a:defRPr>
            </a:lvl3pPr>
            <a:lvl4pPr marL="1600200" indent="-228600" eaLnBrk="0" hangingPunct="0">
              <a:defRPr sz="2200">
                <a:solidFill>
                  <a:schemeClr val="tx1"/>
                </a:solidFill>
                <a:latin typeface="Arial Narrow" pitchFamily="34" charset="0"/>
                <a:cs typeface="Arial" pitchFamily="34" charset="0"/>
              </a:defRPr>
            </a:lvl4pPr>
            <a:lvl5pPr marL="2057400" indent="-228600" eaLnBrk="0" hangingPunct="0">
              <a:defRPr sz="2200">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sz="2200">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sz="2200">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sz="2200">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sz="2200">
                <a:solidFill>
                  <a:schemeClr val="tx1"/>
                </a:solidFill>
                <a:latin typeface="Arial Narrow" pitchFamily="34" charset="0"/>
                <a:cs typeface="Arial" pitchFamily="34" charset="0"/>
              </a:defRPr>
            </a:lvl9pPr>
          </a:lstStyle>
          <a:p>
            <a:pPr marL="571500" indent="-571500">
              <a:spcBef>
                <a:spcPct val="50000"/>
              </a:spcBef>
              <a:buFont typeface="Arial" panose="020B0604020202020204" pitchFamily="34" charset="0"/>
              <a:buChar char="•"/>
            </a:pPr>
            <a:r>
              <a:rPr lang="en-GB" sz="3200" dirty="0">
                <a:solidFill>
                  <a:srgbClr val="0082B7"/>
                </a:solidFill>
                <a:latin typeface="Arial" pitchFamily="34" charset="0"/>
              </a:rPr>
              <a:t>Focused</a:t>
            </a:r>
          </a:p>
        </p:txBody>
      </p:sp>
      <p:sp>
        <p:nvSpPr>
          <p:cNvPr id="20" name="Text Box 10"/>
          <p:cNvSpPr txBox="1">
            <a:spLocks noChangeArrowheads="1"/>
          </p:cNvSpPr>
          <p:nvPr/>
        </p:nvSpPr>
        <p:spPr bwMode="auto">
          <a:xfrm>
            <a:off x="814321" y="3352652"/>
            <a:ext cx="3126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200">
                <a:solidFill>
                  <a:schemeClr val="tx1"/>
                </a:solidFill>
                <a:latin typeface="Arial Narrow" pitchFamily="34" charset="0"/>
                <a:cs typeface="Arial" pitchFamily="34" charset="0"/>
              </a:defRPr>
            </a:lvl1pPr>
            <a:lvl2pPr marL="742950" indent="-285750" eaLnBrk="0" hangingPunct="0">
              <a:defRPr sz="2200">
                <a:solidFill>
                  <a:schemeClr val="tx1"/>
                </a:solidFill>
                <a:latin typeface="Arial Narrow" pitchFamily="34" charset="0"/>
                <a:cs typeface="Arial" pitchFamily="34" charset="0"/>
              </a:defRPr>
            </a:lvl2pPr>
            <a:lvl3pPr marL="1143000" indent="-228600" eaLnBrk="0" hangingPunct="0">
              <a:defRPr sz="2200">
                <a:solidFill>
                  <a:schemeClr val="tx1"/>
                </a:solidFill>
                <a:latin typeface="Arial Narrow" pitchFamily="34" charset="0"/>
                <a:cs typeface="Arial" pitchFamily="34" charset="0"/>
              </a:defRPr>
            </a:lvl3pPr>
            <a:lvl4pPr marL="1600200" indent="-228600" eaLnBrk="0" hangingPunct="0">
              <a:defRPr sz="2200">
                <a:solidFill>
                  <a:schemeClr val="tx1"/>
                </a:solidFill>
                <a:latin typeface="Arial Narrow" pitchFamily="34" charset="0"/>
                <a:cs typeface="Arial" pitchFamily="34" charset="0"/>
              </a:defRPr>
            </a:lvl4pPr>
            <a:lvl5pPr marL="2057400" indent="-228600" eaLnBrk="0" hangingPunct="0">
              <a:defRPr sz="2200">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sz="2200">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sz="2200">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sz="2200">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sz="2200">
                <a:solidFill>
                  <a:schemeClr val="tx1"/>
                </a:solidFill>
                <a:latin typeface="Arial Narrow" pitchFamily="34" charset="0"/>
                <a:cs typeface="Arial" pitchFamily="34" charset="0"/>
              </a:defRPr>
            </a:lvl9pPr>
          </a:lstStyle>
          <a:p>
            <a:pPr marL="571500" indent="-571500">
              <a:spcBef>
                <a:spcPct val="50000"/>
              </a:spcBef>
              <a:buFont typeface="Arial" panose="020B0604020202020204" pitchFamily="34" charset="0"/>
              <a:buChar char="•"/>
            </a:pPr>
            <a:r>
              <a:rPr lang="en-GB" sz="3200" dirty="0">
                <a:solidFill>
                  <a:srgbClr val="FFC000"/>
                </a:solidFill>
                <a:latin typeface="Arial" pitchFamily="34" charset="0"/>
              </a:rPr>
              <a:t>Classic</a:t>
            </a:r>
          </a:p>
        </p:txBody>
      </p:sp>
      <p:sp>
        <p:nvSpPr>
          <p:cNvPr id="21" name="Text Box 11"/>
          <p:cNvSpPr txBox="1">
            <a:spLocks noChangeArrowheads="1"/>
          </p:cNvSpPr>
          <p:nvPr/>
        </p:nvSpPr>
        <p:spPr bwMode="auto">
          <a:xfrm>
            <a:off x="793718" y="4700313"/>
            <a:ext cx="37205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200">
                <a:solidFill>
                  <a:schemeClr val="tx1"/>
                </a:solidFill>
                <a:latin typeface="Arial Narrow" pitchFamily="34" charset="0"/>
                <a:cs typeface="Arial" pitchFamily="34" charset="0"/>
              </a:defRPr>
            </a:lvl1pPr>
            <a:lvl2pPr marL="742950" indent="-285750" eaLnBrk="0" hangingPunct="0">
              <a:defRPr sz="2200">
                <a:solidFill>
                  <a:schemeClr val="tx1"/>
                </a:solidFill>
                <a:latin typeface="Arial Narrow" pitchFamily="34" charset="0"/>
                <a:cs typeface="Arial" pitchFamily="34" charset="0"/>
              </a:defRPr>
            </a:lvl2pPr>
            <a:lvl3pPr marL="1143000" indent="-228600" eaLnBrk="0" hangingPunct="0">
              <a:defRPr sz="2200">
                <a:solidFill>
                  <a:schemeClr val="tx1"/>
                </a:solidFill>
                <a:latin typeface="Arial Narrow" pitchFamily="34" charset="0"/>
                <a:cs typeface="Arial" pitchFamily="34" charset="0"/>
              </a:defRPr>
            </a:lvl3pPr>
            <a:lvl4pPr marL="1600200" indent="-228600" eaLnBrk="0" hangingPunct="0">
              <a:defRPr sz="2200">
                <a:solidFill>
                  <a:schemeClr val="tx1"/>
                </a:solidFill>
                <a:latin typeface="Arial Narrow" pitchFamily="34" charset="0"/>
                <a:cs typeface="Arial" pitchFamily="34" charset="0"/>
              </a:defRPr>
            </a:lvl4pPr>
            <a:lvl5pPr marL="2057400" indent="-228600" eaLnBrk="0" hangingPunct="0">
              <a:defRPr sz="2200">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sz="2200">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sz="2200">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sz="2200">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sz="2200">
                <a:solidFill>
                  <a:schemeClr val="tx1"/>
                </a:solidFill>
                <a:latin typeface="Arial Narrow" pitchFamily="34" charset="0"/>
                <a:cs typeface="Arial" pitchFamily="34" charset="0"/>
              </a:defRPr>
            </a:lvl9pPr>
          </a:lstStyle>
          <a:p>
            <a:pPr marL="571500" indent="-571500">
              <a:spcBef>
                <a:spcPct val="50000"/>
              </a:spcBef>
              <a:buFont typeface="Arial" panose="020B0604020202020204" pitchFamily="34" charset="0"/>
              <a:buChar char="•"/>
            </a:pPr>
            <a:r>
              <a:rPr lang="en-GB" sz="3200" dirty="0">
                <a:solidFill>
                  <a:srgbClr val="8AA60F"/>
                </a:solidFill>
                <a:latin typeface="Arial" pitchFamily="34" charset="0"/>
              </a:rPr>
              <a:t>Accommodating</a:t>
            </a:r>
          </a:p>
        </p:txBody>
      </p:sp>
      <p:pic>
        <p:nvPicPr>
          <p:cNvPr id="11" name="Picture 2">
            <a:extLst>
              <a:ext uri="{FF2B5EF4-FFF2-40B4-BE49-F238E27FC236}">
                <a16:creationId xmlns:a16="http://schemas.microsoft.com/office/drawing/2014/main" id="{976E5E41-A755-3C4D-873E-3481480D6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72064" y="1045977"/>
            <a:ext cx="4104000" cy="41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a:extLst>
              <a:ext uri="{FF2B5EF4-FFF2-40B4-BE49-F238E27FC236}">
                <a16:creationId xmlns:a16="http://schemas.microsoft.com/office/drawing/2014/main" id="{2DA42B47-E0DB-274B-B6E7-951F2FD0D14C}"/>
              </a:ext>
            </a:extLst>
          </p:cNvPr>
          <p:cNvSpPr>
            <a:spLocks noChangeAspect="1" noChangeArrowheads="1"/>
          </p:cNvSpPr>
          <p:nvPr/>
        </p:nvSpPr>
        <p:spPr bwMode="auto">
          <a:xfrm>
            <a:off x="7247779" y="1603977"/>
            <a:ext cx="2988000" cy="2988000"/>
          </a:xfrm>
          <a:prstGeom prst="ellipse">
            <a:avLst/>
          </a:prstGeom>
          <a:noFill/>
          <a:ln w="228600">
            <a:solidFill>
              <a:srgbClr val="0082B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defRPr/>
            </a:pPr>
            <a:endParaRPr lang="en-US" kern="0" dirty="0">
              <a:solidFill>
                <a:srgbClr val="000000"/>
              </a:solidFill>
              <a:latin typeface="Arial" panose="020B0604020202020204" pitchFamily="34" charset="0"/>
            </a:endParaRPr>
          </a:p>
        </p:txBody>
      </p:sp>
      <p:sp>
        <p:nvSpPr>
          <p:cNvPr id="13" name="Oval 12">
            <a:extLst>
              <a:ext uri="{FF2B5EF4-FFF2-40B4-BE49-F238E27FC236}">
                <a16:creationId xmlns:a16="http://schemas.microsoft.com/office/drawing/2014/main" id="{0DD9AFFC-7C62-5749-8DD0-F4BEE85EFC92}"/>
              </a:ext>
            </a:extLst>
          </p:cNvPr>
          <p:cNvSpPr>
            <a:spLocks noChangeAspect="1" noChangeArrowheads="1"/>
          </p:cNvSpPr>
          <p:nvPr/>
        </p:nvSpPr>
        <p:spPr bwMode="auto">
          <a:xfrm>
            <a:off x="7716064" y="2089977"/>
            <a:ext cx="2016000" cy="2016000"/>
          </a:xfrm>
          <a:prstGeom prst="ellipse">
            <a:avLst/>
          </a:prstGeom>
          <a:noFill/>
          <a:ln w="22860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defRPr/>
            </a:pPr>
            <a:endParaRPr lang="en-US" kern="0" dirty="0">
              <a:solidFill>
                <a:srgbClr val="000000"/>
              </a:solidFill>
              <a:latin typeface="Arial" panose="020B0604020202020204" pitchFamily="34" charset="0"/>
            </a:endParaRPr>
          </a:p>
        </p:txBody>
      </p:sp>
      <p:sp>
        <p:nvSpPr>
          <p:cNvPr id="14" name="Oval 13">
            <a:extLst>
              <a:ext uri="{FF2B5EF4-FFF2-40B4-BE49-F238E27FC236}">
                <a16:creationId xmlns:a16="http://schemas.microsoft.com/office/drawing/2014/main" id="{40B64DDC-02D0-1844-B877-23ED8A5740DD}"/>
              </a:ext>
            </a:extLst>
          </p:cNvPr>
          <p:cNvSpPr>
            <a:spLocks noChangeAspect="1" noChangeArrowheads="1"/>
          </p:cNvSpPr>
          <p:nvPr/>
        </p:nvSpPr>
        <p:spPr bwMode="auto">
          <a:xfrm>
            <a:off x="8184064" y="2570844"/>
            <a:ext cx="1080000" cy="1080000"/>
          </a:xfrm>
          <a:prstGeom prst="ellipse">
            <a:avLst/>
          </a:prstGeom>
          <a:noFill/>
          <a:ln w="228600">
            <a:solidFill>
              <a:srgbClr val="8AA60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defRPr/>
            </a:pPr>
            <a:endParaRPr lang="en-US" kern="0" dirty="0">
              <a:solidFill>
                <a:srgbClr val="000000"/>
              </a:solidFill>
              <a:latin typeface="Arial" panose="020B0604020202020204" pitchFamily="34" charset="0"/>
            </a:endParaRPr>
          </a:p>
        </p:txBody>
      </p:sp>
      <p:grpSp>
        <p:nvGrpSpPr>
          <p:cNvPr id="10" name="Group 9">
            <a:extLst>
              <a:ext uri="{FF2B5EF4-FFF2-40B4-BE49-F238E27FC236}">
                <a16:creationId xmlns:a16="http://schemas.microsoft.com/office/drawing/2014/main" id="{48AA0FF5-6AE7-9845-A2D3-83A67A121C0A}"/>
              </a:ext>
            </a:extLst>
          </p:cNvPr>
          <p:cNvGrpSpPr/>
          <p:nvPr/>
        </p:nvGrpSpPr>
        <p:grpSpPr>
          <a:xfrm>
            <a:off x="4830033" y="1796378"/>
            <a:ext cx="1105537" cy="1062787"/>
            <a:chOff x="616496" y="2924947"/>
            <a:chExt cx="1219200" cy="1368833"/>
          </a:xfrm>
        </p:grpSpPr>
        <p:sp>
          <p:nvSpPr>
            <p:cNvPr id="15" name="Rectangle 14">
              <a:extLst>
                <a:ext uri="{FF2B5EF4-FFF2-40B4-BE49-F238E27FC236}">
                  <a16:creationId xmlns:a16="http://schemas.microsoft.com/office/drawing/2014/main" id="{A664C133-4458-0542-8D8E-C8AFA4CCB8C4}"/>
                </a:ext>
              </a:extLst>
            </p:cNvPr>
            <p:cNvSpPr/>
            <p:nvPr/>
          </p:nvSpPr>
          <p:spPr>
            <a:xfrm>
              <a:off x="772861" y="3645025"/>
              <a:ext cx="220218" cy="648069"/>
            </a:xfrm>
            <a:prstGeom prst="rect">
              <a:avLst/>
            </a:prstGeom>
            <a:solidFill>
              <a:srgbClr val="0071B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E286CBE-E60A-0449-B217-47F1E5F32E86}"/>
                </a:ext>
              </a:extLst>
            </p:cNvPr>
            <p:cNvSpPr/>
            <p:nvPr/>
          </p:nvSpPr>
          <p:spPr>
            <a:xfrm>
              <a:off x="1000139" y="2924947"/>
              <a:ext cx="220218" cy="1368149"/>
            </a:xfrm>
            <a:prstGeom prst="rect">
              <a:avLst/>
            </a:prstGeom>
            <a:solidFill>
              <a:srgbClr val="8AA60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E8C616D9-B54F-3E40-804F-7C6EC9352E86}"/>
                </a:ext>
              </a:extLst>
            </p:cNvPr>
            <p:cNvSpPr/>
            <p:nvPr/>
          </p:nvSpPr>
          <p:spPr>
            <a:xfrm>
              <a:off x="1230288" y="3501010"/>
              <a:ext cx="220218" cy="792086"/>
            </a:xfrm>
            <a:prstGeom prst="rect">
              <a:avLst/>
            </a:prstGeom>
            <a:solidFill>
              <a:srgbClr val="FDC94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3852C9CF-426B-1B4A-B33D-D72FE2B1E792}"/>
                </a:ext>
              </a:extLst>
            </p:cNvPr>
            <p:cNvSpPr>
              <a:spLocks noChangeArrowheads="1"/>
            </p:cNvSpPr>
            <p:nvPr/>
          </p:nvSpPr>
          <p:spPr bwMode="auto">
            <a:xfrm flipH="1">
              <a:off x="1454696" y="3893670"/>
              <a:ext cx="228600" cy="400110"/>
            </a:xfrm>
            <a:prstGeom prst="rect">
              <a:avLst/>
            </a:prstGeom>
            <a:solidFill>
              <a:srgbClr val="B73230"/>
            </a:solidFill>
            <a:ln w="6350">
              <a:solidFill>
                <a:schemeClr val="bg1"/>
              </a:solidFill>
              <a:miter lim="800000"/>
              <a:headEnd/>
              <a:tailEnd/>
            </a:ln>
          </p:spPr>
          <p:txBody>
            <a:bodyPr anchor="ctr">
              <a:spAutoFit/>
            </a:bodyPr>
            <a:lstStyle/>
            <a:p>
              <a:pPr algn="ctr" eaLnBrk="0" hangingPunct="0">
                <a:defRPr/>
              </a:pPr>
              <a:endParaRPr lang="en-US" sz="2000" kern="0" dirty="0">
                <a:solidFill>
                  <a:srgbClr val="000000"/>
                </a:solidFill>
              </a:endParaRPr>
            </a:p>
          </p:txBody>
        </p:sp>
        <p:sp>
          <p:nvSpPr>
            <p:cNvPr id="22" name="Line 8">
              <a:extLst>
                <a:ext uri="{FF2B5EF4-FFF2-40B4-BE49-F238E27FC236}">
                  <a16:creationId xmlns:a16="http://schemas.microsoft.com/office/drawing/2014/main" id="{FDD0AF94-3668-054D-8006-C7749F3B6B7C}"/>
                </a:ext>
              </a:extLst>
            </p:cNvPr>
            <p:cNvSpPr>
              <a:spLocks noChangeShapeType="1"/>
            </p:cNvSpPr>
            <p:nvPr/>
          </p:nvSpPr>
          <p:spPr bwMode="auto">
            <a:xfrm>
              <a:off x="616496" y="3407925"/>
              <a:ext cx="1219200" cy="0"/>
            </a:xfrm>
            <a:prstGeom prst="line">
              <a:avLst/>
            </a:prstGeom>
            <a:noFill/>
            <a:ln w="12700">
              <a:solidFill>
                <a:srgbClr val="58585A"/>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kern="0" dirty="0">
                <a:solidFill>
                  <a:srgbClr val="58585A"/>
                </a:solidFill>
                <a:latin typeface="Arial"/>
              </a:endParaRPr>
            </a:p>
          </p:txBody>
        </p:sp>
      </p:grpSp>
      <p:grpSp>
        <p:nvGrpSpPr>
          <p:cNvPr id="23" name="Group 22">
            <a:extLst>
              <a:ext uri="{FF2B5EF4-FFF2-40B4-BE49-F238E27FC236}">
                <a16:creationId xmlns:a16="http://schemas.microsoft.com/office/drawing/2014/main" id="{56B20CB4-5A64-4D4B-BF17-2ECF5998E6C7}"/>
              </a:ext>
            </a:extLst>
          </p:cNvPr>
          <p:cNvGrpSpPr/>
          <p:nvPr/>
        </p:nvGrpSpPr>
        <p:grpSpPr>
          <a:xfrm>
            <a:off x="4806015" y="3078379"/>
            <a:ext cx="1069170" cy="1063256"/>
            <a:chOff x="616496" y="2924947"/>
            <a:chExt cx="1219200" cy="1368833"/>
          </a:xfrm>
        </p:grpSpPr>
        <p:sp>
          <p:nvSpPr>
            <p:cNvPr id="24" name="Rectangle 23">
              <a:extLst>
                <a:ext uri="{FF2B5EF4-FFF2-40B4-BE49-F238E27FC236}">
                  <a16:creationId xmlns:a16="http://schemas.microsoft.com/office/drawing/2014/main" id="{41DF0DB9-46DC-A945-ACBC-186B765B48B8}"/>
                </a:ext>
              </a:extLst>
            </p:cNvPr>
            <p:cNvSpPr/>
            <p:nvPr/>
          </p:nvSpPr>
          <p:spPr>
            <a:xfrm>
              <a:off x="772861" y="3645025"/>
              <a:ext cx="220218" cy="648069"/>
            </a:xfrm>
            <a:prstGeom prst="rect">
              <a:avLst/>
            </a:prstGeom>
            <a:solidFill>
              <a:srgbClr val="0071B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57D9086C-09C8-4F46-BF2A-D209F393B105}"/>
                </a:ext>
              </a:extLst>
            </p:cNvPr>
            <p:cNvSpPr/>
            <p:nvPr/>
          </p:nvSpPr>
          <p:spPr>
            <a:xfrm>
              <a:off x="1000139" y="2924947"/>
              <a:ext cx="220218" cy="1368149"/>
            </a:xfrm>
            <a:prstGeom prst="rect">
              <a:avLst/>
            </a:prstGeom>
            <a:solidFill>
              <a:srgbClr val="8AA60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CD2295F9-8919-B945-869B-41D66D0C6982}"/>
                </a:ext>
              </a:extLst>
            </p:cNvPr>
            <p:cNvSpPr/>
            <p:nvPr/>
          </p:nvSpPr>
          <p:spPr>
            <a:xfrm>
              <a:off x="1230288" y="3140969"/>
              <a:ext cx="220218" cy="1152127"/>
            </a:xfrm>
            <a:prstGeom prst="rect">
              <a:avLst/>
            </a:prstGeom>
            <a:solidFill>
              <a:srgbClr val="FDC94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458BD476-6E01-6E47-95CD-25D0F674B774}"/>
                </a:ext>
              </a:extLst>
            </p:cNvPr>
            <p:cNvSpPr>
              <a:spLocks noChangeArrowheads="1"/>
            </p:cNvSpPr>
            <p:nvPr/>
          </p:nvSpPr>
          <p:spPr bwMode="auto">
            <a:xfrm flipH="1">
              <a:off x="1454696" y="3893670"/>
              <a:ext cx="228600" cy="400110"/>
            </a:xfrm>
            <a:prstGeom prst="rect">
              <a:avLst/>
            </a:prstGeom>
            <a:solidFill>
              <a:srgbClr val="B73230"/>
            </a:solidFill>
            <a:ln w="6350">
              <a:solidFill>
                <a:schemeClr val="bg1"/>
              </a:solidFill>
              <a:miter lim="800000"/>
              <a:headEnd/>
              <a:tailEnd/>
            </a:ln>
          </p:spPr>
          <p:txBody>
            <a:bodyPr anchor="ctr">
              <a:spAutoFit/>
            </a:bodyPr>
            <a:lstStyle/>
            <a:p>
              <a:pPr algn="ctr" eaLnBrk="0" hangingPunct="0">
                <a:defRPr/>
              </a:pPr>
              <a:endParaRPr lang="en-US" sz="2000" kern="0" dirty="0">
                <a:solidFill>
                  <a:srgbClr val="000000"/>
                </a:solidFill>
              </a:endParaRPr>
            </a:p>
          </p:txBody>
        </p:sp>
        <p:sp>
          <p:nvSpPr>
            <p:cNvPr id="28" name="Line 8">
              <a:extLst>
                <a:ext uri="{FF2B5EF4-FFF2-40B4-BE49-F238E27FC236}">
                  <a16:creationId xmlns:a16="http://schemas.microsoft.com/office/drawing/2014/main" id="{8B3BD965-A0FC-D344-ADC3-106BF6CEF1F7}"/>
                </a:ext>
              </a:extLst>
            </p:cNvPr>
            <p:cNvSpPr>
              <a:spLocks noChangeShapeType="1"/>
            </p:cNvSpPr>
            <p:nvPr/>
          </p:nvSpPr>
          <p:spPr bwMode="auto">
            <a:xfrm>
              <a:off x="616496" y="3407925"/>
              <a:ext cx="1219200" cy="0"/>
            </a:xfrm>
            <a:prstGeom prst="line">
              <a:avLst/>
            </a:prstGeom>
            <a:noFill/>
            <a:ln w="12700">
              <a:solidFill>
                <a:srgbClr val="58585A"/>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kern="0" dirty="0">
                <a:solidFill>
                  <a:srgbClr val="58585A"/>
                </a:solidFill>
                <a:latin typeface="Arial"/>
              </a:endParaRPr>
            </a:p>
          </p:txBody>
        </p:sp>
      </p:grpSp>
      <p:grpSp>
        <p:nvGrpSpPr>
          <p:cNvPr id="29" name="Group 28">
            <a:extLst>
              <a:ext uri="{FF2B5EF4-FFF2-40B4-BE49-F238E27FC236}">
                <a16:creationId xmlns:a16="http://schemas.microsoft.com/office/drawing/2014/main" id="{4717CA01-2CBB-AC40-886D-C860F591F4F1}"/>
              </a:ext>
            </a:extLst>
          </p:cNvPr>
          <p:cNvGrpSpPr/>
          <p:nvPr/>
        </p:nvGrpSpPr>
        <p:grpSpPr>
          <a:xfrm>
            <a:off x="4756728" y="4437463"/>
            <a:ext cx="1178842" cy="1078663"/>
            <a:chOff x="616496" y="2924947"/>
            <a:chExt cx="1219200" cy="1368833"/>
          </a:xfrm>
        </p:grpSpPr>
        <p:sp>
          <p:nvSpPr>
            <p:cNvPr id="30" name="Rectangle 29">
              <a:extLst>
                <a:ext uri="{FF2B5EF4-FFF2-40B4-BE49-F238E27FC236}">
                  <a16:creationId xmlns:a16="http://schemas.microsoft.com/office/drawing/2014/main" id="{4195EDB4-44FA-CD4F-A81F-C7472DCFEA12}"/>
                </a:ext>
              </a:extLst>
            </p:cNvPr>
            <p:cNvSpPr/>
            <p:nvPr/>
          </p:nvSpPr>
          <p:spPr>
            <a:xfrm>
              <a:off x="772861" y="3285001"/>
              <a:ext cx="220218" cy="1008094"/>
            </a:xfrm>
            <a:prstGeom prst="rect">
              <a:avLst/>
            </a:prstGeom>
            <a:solidFill>
              <a:srgbClr val="0071B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23610F4-EB25-F84E-9662-FCC48A1F6312}"/>
                </a:ext>
              </a:extLst>
            </p:cNvPr>
            <p:cNvSpPr/>
            <p:nvPr/>
          </p:nvSpPr>
          <p:spPr>
            <a:xfrm>
              <a:off x="1000139" y="2924947"/>
              <a:ext cx="220218" cy="1368149"/>
            </a:xfrm>
            <a:prstGeom prst="rect">
              <a:avLst/>
            </a:prstGeom>
            <a:solidFill>
              <a:srgbClr val="8AA60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12018231-E257-764A-85D2-C2F1E27DCFE9}"/>
                </a:ext>
              </a:extLst>
            </p:cNvPr>
            <p:cNvSpPr/>
            <p:nvPr/>
          </p:nvSpPr>
          <p:spPr>
            <a:xfrm>
              <a:off x="1230288" y="3140969"/>
              <a:ext cx="220218" cy="1152127"/>
            </a:xfrm>
            <a:prstGeom prst="rect">
              <a:avLst/>
            </a:prstGeom>
            <a:solidFill>
              <a:srgbClr val="FDC94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A6DE916-3CA7-434D-A11E-2BD760556C6C}"/>
                </a:ext>
              </a:extLst>
            </p:cNvPr>
            <p:cNvSpPr>
              <a:spLocks noChangeArrowheads="1"/>
            </p:cNvSpPr>
            <p:nvPr/>
          </p:nvSpPr>
          <p:spPr bwMode="auto">
            <a:xfrm flipH="1">
              <a:off x="1454696" y="3893670"/>
              <a:ext cx="228600" cy="400110"/>
            </a:xfrm>
            <a:prstGeom prst="rect">
              <a:avLst/>
            </a:prstGeom>
            <a:solidFill>
              <a:srgbClr val="B73230"/>
            </a:solidFill>
            <a:ln w="6350">
              <a:solidFill>
                <a:schemeClr val="bg1"/>
              </a:solidFill>
              <a:miter lim="800000"/>
              <a:headEnd/>
              <a:tailEnd/>
            </a:ln>
          </p:spPr>
          <p:txBody>
            <a:bodyPr anchor="ctr">
              <a:spAutoFit/>
            </a:bodyPr>
            <a:lstStyle/>
            <a:p>
              <a:pPr algn="ctr" eaLnBrk="0" hangingPunct="0">
                <a:defRPr/>
              </a:pPr>
              <a:endParaRPr lang="en-US" sz="2000" kern="0" dirty="0">
                <a:solidFill>
                  <a:srgbClr val="000000"/>
                </a:solidFill>
              </a:endParaRPr>
            </a:p>
          </p:txBody>
        </p:sp>
        <p:sp>
          <p:nvSpPr>
            <p:cNvPr id="34" name="Line 8">
              <a:extLst>
                <a:ext uri="{FF2B5EF4-FFF2-40B4-BE49-F238E27FC236}">
                  <a16:creationId xmlns:a16="http://schemas.microsoft.com/office/drawing/2014/main" id="{4602DA42-63CD-614A-8D0F-4E2A82F48E43}"/>
                </a:ext>
              </a:extLst>
            </p:cNvPr>
            <p:cNvSpPr>
              <a:spLocks noChangeShapeType="1"/>
            </p:cNvSpPr>
            <p:nvPr/>
          </p:nvSpPr>
          <p:spPr bwMode="auto">
            <a:xfrm>
              <a:off x="616496" y="3407925"/>
              <a:ext cx="1219200" cy="0"/>
            </a:xfrm>
            <a:prstGeom prst="line">
              <a:avLst/>
            </a:prstGeom>
            <a:noFill/>
            <a:ln w="12700">
              <a:solidFill>
                <a:srgbClr val="58585A"/>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kern="0" dirty="0">
                <a:solidFill>
                  <a:srgbClr val="58585A"/>
                </a:solidFill>
                <a:latin typeface="Arial"/>
              </a:endParaRPr>
            </a:p>
          </p:txBody>
        </p:sp>
      </p:grpSp>
      <p:sp>
        <p:nvSpPr>
          <p:cNvPr id="35" name="Title 1">
            <a:extLst>
              <a:ext uri="{FF2B5EF4-FFF2-40B4-BE49-F238E27FC236}">
                <a16:creationId xmlns:a16="http://schemas.microsoft.com/office/drawing/2014/main" id="{FE3C9858-CE60-004D-AA2D-829FB7E35E66}"/>
              </a:ext>
            </a:extLst>
          </p:cNvPr>
          <p:cNvSpPr txBox="1">
            <a:spLocks/>
          </p:cNvSpPr>
          <p:nvPr/>
        </p:nvSpPr>
        <p:spPr>
          <a:xfrm>
            <a:off x="1988120" y="295094"/>
            <a:ext cx="8788400" cy="973667"/>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rgbClr val="0082B7"/>
                </a:solidFill>
                <a:latin typeface="+mj-lt"/>
                <a:ea typeface="+mj-ea"/>
                <a:cs typeface="+mj-cs"/>
              </a:defRPr>
            </a:lvl1pPr>
          </a:lstStyle>
          <a:p>
            <a:r>
              <a:rPr lang="en-US" sz="3600" dirty="0">
                <a:solidFill>
                  <a:schemeClr val="tx1"/>
                </a:solidFill>
                <a:latin typeface="Arial" panose="020B0604020202020204" pitchFamily="34" charset="0"/>
                <a:cs typeface="Arial" panose="020B0604020202020204" pitchFamily="34" charset="0"/>
              </a:rPr>
              <a:t>Insights Discovery Wheel Position</a:t>
            </a:r>
          </a:p>
        </p:txBody>
      </p:sp>
    </p:spTree>
    <p:extLst>
      <p:ext uri="{BB962C8B-B14F-4D97-AF65-F5344CB8AC3E}">
        <p14:creationId xmlns:p14="http://schemas.microsoft.com/office/powerpoint/2010/main" val="341619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12" grpId="0" animBg="1"/>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Your Profile</a:t>
            </a:r>
          </a:p>
        </p:txBody>
      </p:sp>
      <p:sp>
        <p:nvSpPr>
          <p:cNvPr id="6" name="Content Placeholder 5"/>
          <p:cNvSpPr>
            <a:spLocks noGrp="1"/>
          </p:cNvSpPr>
          <p:nvPr>
            <p:ph idx="4294967295"/>
          </p:nvPr>
        </p:nvSpPr>
        <p:spPr>
          <a:xfrm>
            <a:off x="803359" y="1539976"/>
            <a:ext cx="5148626" cy="4967288"/>
          </a:xfrm>
        </p:spPr>
        <p:txBody>
          <a:bodyPr/>
          <a:lstStyle/>
          <a:p>
            <a:r>
              <a:rPr lang="en-GB" sz="2600" dirty="0"/>
              <a:t>Read through the Profile </a:t>
            </a:r>
          </a:p>
          <a:p>
            <a:r>
              <a:rPr lang="en-GB" sz="2600" dirty="0"/>
              <a:t>Take a look at the graphs </a:t>
            </a:r>
          </a:p>
          <a:p>
            <a:r>
              <a:rPr lang="en-GB" sz="2600" dirty="0"/>
              <a:t> Suggested Process:</a:t>
            </a:r>
          </a:p>
          <a:p>
            <a:pPr lvl="1"/>
            <a:r>
              <a:rPr lang="en-GB" dirty="0"/>
              <a:t>Highlight the statements that you believe are highly accurate or relevant for you </a:t>
            </a:r>
          </a:p>
          <a:p>
            <a:pPr lvl="1"/>
            <a:r>
              <a:rPr lang="en-GB" dirty="0"/>
              <a:t>Place ?? next to statements that you don’t agree with</a:t>
            </a:r>
          </a:p>
          <a:p>
            <a:pPr lvl="2"/>
            <a:endParaRPr lang="en-GB" dirty="0">
              <a:solidFill>
                <a:schemeClr val="tx1">
                  <a:lumMod val="65000"/>
                  <a:lumOff val="35000"/>
                </a:schemeClr>
              </a:solidFill>
            </a:endParaRPr>
          </a:p>
          <a:p>
            <a:pPr lvl="2"/>
            <a:endParaRPr lang="en-GB" dirty="0">
              <a:solidFill>
                <a:schemeClr val="tx1">
                  <a:lumMod val="65000"/>
                  <a:lumOff val="35000"/>
                </a:schemeClr>
              </a:solidFill>
            </a:endParaRPr>
          </a:p>
          <a:p>
            <a:pPr lvl="2"/>
            <a:endParaRPr lang="en-GB" dirty="0">
              <a:solidFill>
                <a:schemeClr val="tx1">
                  <a:lumMod val="65000"/>
                  <a:lumOff val="35000"/>
                </a:schemeClr>
              </a:solidFill>
            </a:endParaRPr>
          </a:p>
          <a:p>
            <a:endParaRPr lang="en-GB" dirty="0">
              <a:solidFill>
                <a:schemeClr val="tx1">
                  <a:lumMod val="65000"/>
                  <a:lumOff val="35000"/>
                </a:schemeClr>
              </a:solidFill>
            </a:endParaRPr>
          </a:p>
        </p:txBody>
      </p:sp>
      <p:pic>
        <p:nvPicPr>
          <p:cNvPr id="5" name="Picture 3">
            <a:extLst>
              <a:ext uri="{FF2B5EF4-FFF2-40B4-BE49-F238E27FC236}">
                <a16:creationId xmlns:a16="http://schemas.microsoft.com/office/drawing/2014/main" id="{E4C027E8-3F87-FB46-B9B2-F937359E6F0D}"/>
              </a:ext>
            </a:extLst>
          </p:cNvPr>
          <p:cNvPicPr>
            <a:picLocks noChangeAspect="1" noChangeArrowheads="1"/>
          </p:cNvPicPr>
          <p:nvPr/>
        </p:nvPicPr>
        <p:blipFill>
          <a:blip r:embed="rId3"/>
          <a:srcRect/>
          <a:stretch>
            <a:fillRect/>
          </a:stretch>
        </p:blipFill>
        <p:spPr bwMode="auto">
          <a:xfrm>
            <a:off x="6112586" y="620688"/>
            <a:ext cx="4204228" cy="5217697"/>
          </a:xfrm>
          <a:prstGeom prst="rect">
            <a:avLst/>
          </a:prstGeom>
          <a:noFill/>
          <a:ln w="9525">
            <a:noFill/>
            <a:miter lim="800000"/>
            <a:headEnd/>
            <a:tailEnd/>
          </a:ln>
        </p:spPr>
      </p:pic>
    </p:spTree>
    <p:extLst>
      <p:ext uri="{BB962C8B-B14F-4D97-AF65-F5344CB8AC3E}">
        <p14:creationId xmlns:p14="http://schemas.microsoft.com/office/powerpoint/2010/main" val="289051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Insights Discovery Colour Energies</a:t>
            </a:r>
          </a:p>
        </p:txBody>
      </p:sp>
      <p:pic>
        <p:nvPicPr>
          <p:cNvPr id="4" name="Picture 13" descr="standard insights wheel">
            <a:extLst>
              <a:ext uri="{FF2B5EF4-FFF2-40B4-BE49-F238E27FC236}">
                <a16:creationId xmlns:a16="http://schemas.microsoft.com/office/drawing/2014/main" id="{ABED520E-615C-7F4D-B480-0B19CA298D2B}"/>
              </a:ext>
            </a:extLst>
          </p:cNvPr>
          <p:cNvPicPr>
            <a:picLocks noChangeAspect="1" noChangeArrowheads="1"/>
          </p:cNvPicPr>
          <p:nvPr/>
        </p:nvPicPr>
        <p:blipFill>
          <a:blip r:embed="rId3" cstate="print"/>
          <a:srcRect/>
          <a:stretch>
            <a:fillRect/>
          </a:stretch>
        </p:blipFill>
        <p:spPr bwMode="auto">
          <a:xfrm>
            <a:off x="3783012" y="1690690"/>
            <a:ext cx="4625975" cy="4625975"/>
          </a:xfrm>
          <a:prstGeom prst="rect">
            <a:avLst/>
          </a:prstGeom>
          <a:noFill/>
        </p:spPr>
      </p:pic>
      <p:sp>
        <p:nvSpPr>
          <p:cNvPr id="3" name="Rectangle 2">
            <a:extLst>
              <a:ext uri="{FF2B5EF4-FFF2-40B4-BE49-F238E27FC236}">
                <a16:creationId xmlns:a16="http://schemas.microsoft.com/office/drawing/2014/main" id="{E29F1518-BCBC-094A-A22B-D2984A453F59}"/>
              </a:ext>
            </a:extLst>
          </p:cNvPr>
          <p:cNvSpPr/>
          <p:nvPr/>
        </p:nvSpPr>
        <p:spPr>
          <a:xfrm rot="21153125">
            <a:off x="5281299" y="2448756"/>
            <a:ext cx="2383986" cy="3139321"/>
          </a:xfrm>
          <a:prstGeom prst="rect">
            <a:avLst/>
          </a:prstGeom>
        </p:spPr>
        <p:txBody>
          <a:bodyPr wrap="none">
            <a:spAutoFit/>
          </a:bodyPr>
          <a:lstStyle/>
          <a:p>
            <a:r>
              <a:rPr lang="en-CA" sz="6600" dirty="0">
                <a:solidFill>
                  <a:schemeClr val="bg1"/>
                </a:solidFill>
                <a:latin typeface="Segoe Print" panose="02000800000000000000" pitchFamily="2" charset="0"/>
              </a:rPr>
              <a:t>Who </a:t>
            </a:r>
          </a:p>
          <a:p>
            <a:r>
              <a:rPr lang="en-CA" sz="6600" dirty="0">
                <a:solidFill>
                  <a:schemeClr val="bg1"/>
                </a:solidFill>
                <a:latin typeface="Segoe Print" panose="02000800000000000000" pitchFamily="2" charset="0"/>
              </a:rPr>
              <a:t>am </a:t>
            </a:r>
          </a:p>
          <a:p>
            <a:pPr algn="ctr"/>
            <a:r>
              <a:rPr lang="en-CA" sz="6600" dirty="0">
                <a:solidFill>
                  <a:schemeClr val="bg1"/>
                </a:solidFill>
                <a:latin typeface="Segoe Print" panose="02000800000000000000" pitchFamily="2" charset="0"/>
              </a:rPr>
              <a:t>I?</a:t>
            </a:r>
            <a:endParaRPr lang="en-GB" sz="6600" dirty="0">
              <a:solidFill>
                <a:schemeClr val="bg1"/>
              </a:solidFill>
              <a:latin typeface="Segoe Print" panose="02000800000000000000" pitchFamily="2" charset="0"/>
            </a:endParaRPr>
          </a:p>
        </p:txBody>
      </p:sp>
    </p:spTree>
    <p:extLst>
      <p:ext uri="{BB962C8B-B14F-4D97-AF65-F5344CB8AC3E}">
        <p14:creationId xmlns:p14="http://schemas.microsoft.com/office/powerpoint/2010/main" val="18511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idx="4294967295"/>
          </p:nvPr>
        </p:nvSpPr>
        <p:spPr>
          <a:xfrm>
            <a:off x="407368" y="0"/>
            <a:ext cx="7879125" cy="1143000"/>
          </a:xfrm>
        </p:spPr>
        <p:txBody>
          <a:bodyPr>
            <a:noAutofit/>
          </a:bodyPr>
          <a:lstStyle/>
          <a:p>
            <a:r>
              <a:rPr lang="en-GB">
                <a:latin typeface="Arial" panose="020B0604020202020204" pitchFamily="34" charset="0"/>
                <a:cs typeface="Arial" panose="020B0604020202020204" pitchFamily="34" charset="0"/>
              </a:rPr>
              <a:t>Your Positions on the Wheel</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650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C272CC3-0DAC-C94F-9E5E-F6DB76676644}"/>
              </a:ext>
            </a:extLst>
          </p:cNvPr>
          <p:cNvSpPr txBox="1">
            <a:spLocks/>
          </p:cNvSpPr>
          <p:nvPr/>
        </p:nvSpPr>
        <p:spPr>
          <a:xfrm>
            <a:off x="407368" y="0"/>
            <a:ext cx="7879125"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dirty="0">
                <a:latin typeface="Arial" panose="020B0604020202020204" pitchFamily="34" charset="0"/>
                <a:cs typeface="Arial" panose="020B0604020202020204" pitchFamily="34" charset="0"/>
              </a:rPr>
              <a:t>Your Colour Mix</a:t>
            </a:r>
          </a:p>
        </p:txBody>
      </p:sp>
    </p:spTree>
    <p:extLst>
      <p:ext uri="{BB962C8B-B14F-4D97-AF65-F5344CB8AC3E}">
        <p14:creationId xmlns:p14="http://schemas.microsoft.com/office/powerpoint/2010/main" val="3469288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7FAA7886-034C-E94E-AB50-B803028D514D}"/>
              </a:ext>
            </a:extLst>
          </p:cNvPr>
          <p:cNvSpPr txBox="1">
            <a:spLocks/>
          </p:cNvSpPr>
          <p:nvPr/>
        </p:nvSpPr>
        <p:spPr>
          <a:xfrm>
            <a:off x="1811016" y="1133745"/>
            <a:ext cx="8101408" cy="85725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a:t>Recognising types</a:t>
            </a:r>
            <a:endParaRPr lang="en-GB" dirty="0"/>
          </a:p>
        </p:txBody>
      </p:sp>
      <p:sp>
        <p:nvSpPr>
          <p:cNvPr id="7" name="Content Placeholder 5">
            <a:extLst>
              <a:ext uri="{FF2B5EF4-FFF2-40B4-BE49-F238E27FC236}">
                <a16:creationId xmlns:a16="http://schemas.microsoft.com/office/drawing/2014/main" id="{80C65B03-7F39-084F-A890-048D7A271A2C}"/>
              </a:ext>
            </a:extLst>
          </p:cNvPr>
          <p:cNvSpPr txBox="1">
            <a:spLocks/>
          </p:cNvSpPr>
          <p:nvPr/>
        </p:nvSpPr>
        <p:spPr>
          <a:xfrm>
            <a:off x="1811016" y="2105853"/>
            <a:ext cx="4068960" cy="340237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600"/>
              <a:t>Every time you meet someone, you have the opportunity to practise your skill of recognising and adapting to their colour energies.</a:t>
            </a:r>
          </a:p>
          <a:p>
            <a:endParaRPr lang="en-GB"/>
          </a:p>
          <a:p>
            <a:endParaRPr lang="en-GB"/>
          </a:p>
          <a:p>
            <a:endParaRPr lang="en-GB" dirty="0"/>
          </a:p>
        </p:txBody>
      </p:sp>
      <p:pic>
        <p:nvPicPr>
          <p:cNvPr id="8" name="Graphic 7">
            <a:extLst>
              <a:ext uri="{FF2B5EF4-FFF2-40B4-BE49-F238E27FC236}">
                <a16:creationId xmlns:a16="http://schemas.microsoft.com/office/drawing/2014/main" id="{1302394C-ED71-6A41-9FFB-DB51F86F22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907831"/>
            <a:ext cx="4953999" cy="3042338"/>
          </a:xfrm>
          <a:prstGeom prst="rect">
            <a:avLst/>
          </a:prstGeom>
        </p:spPr>
      </p:pic>
    </p:spTree>
    <p:extLst>
      <p:ext uri="{BB962C8B-B14F-4D97-AF65-F5344CB8AC3E}">
        <p14:creationId xmlns:p14="http://schemas.microsoft.com/office/powerpoint/2010/main" val="3833635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4885931-8DEF-294C-9987-B364755F69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5720" y="376118"/>
            <a:ext cx="6336704" cy="6336704"/>
          </a:xfrm>
          <a:prstGeom prst="rect">
            <a:avLst/>
          </a:prstGeom>
        </p:spPr>
      </p:pic>
      <p:sp>
        <p:nvSpPr>
          <p:cNvPr id="9" name="Title 4">
            <a:extLst>
              <a:ext uri="{FF2B5EF4-FFF2-40B4-BE49-F238E27FC236}">
                <a16:creationId xmlns:a16="http://schemas.microsoft.com/office/drawing/2014/main" id="{FC33768F-A8E1-CA4D-A85C-97BCC59758F8}"/>
              </a:ext>
            </a:extLst>
          </p:cNvPr>
          <p:cNvSpPr txBox="1">
            <a:spLocks/>
          </p:cNvSpPr>
          <p:nvPr/>
        </p:nvSpPr>
        <p:spPr>
          <a:xfrm>
            <a:off x="503040" y="141480"/>
            <a:ext cx="2916832" cy="85725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a:t>Verbal style</a:t>
            </a:r>
            <a:endParaRPr lang="en-GB" dirty="0"/>
          </a:p>
        </p:txBody>
      </p:sp>
      <p:sp>
        <p:nvSpPr>
          <p:cNvPr id="10" name="Oval 9">
            <a:extLst>
              <a:ext uri="{FF2B5EF4-FFF2-40B4-BE49-F238E27FC236}">
                <a16:creationId xmlns:a16="http://schemas.microsoft.com/office/drawing/2014/main" id="{54FCF1D9-42A2-B840-BC81-8F72F82E79E8}"/>
              </a:ext>
            </a:extLst>
          </p:cNvPr>
          <p:cNvSpPr/>
          <p:nvPr/>
        </p:nvSpPr>
        <p:spPr>
          <a:xfrm>
            <a:off x="5159896" y="1988840"/>
            <a:ext cx="259073" cy="2590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GB" dirty="0"/>
          </a:p>
        </p:txBody>
      </p:sp>
      <p:sp>
        <p:nvSpPr>
          <p:cNvPr id="11" name="Oval 10">
            <a:extLst>
              <a:ext uri="{FF2B5EF4-FFF2-40B4-BE49-F238E27FC236}">
                <a16:creationId xmlns:a16="http://schemas.microsoft.com/office/drawing/2014/main" id="{243A2811-9FB8-A64D-AB6B-36F543D12FE1}"/>
              </a:ext>
            </a:extLst>
          </p:cNvPr>
          <p:cNvSpPr/>
          <p:nvPr/>
        </p:nvSpPr>
        <p:spPr>
          <a:xfrm>
            <a:off x="5984814" y="4040505"/>
            <a:ext cx="259073" cy="2590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GB" dirty="0"/>
          </a:p>
        </p:txBody>
      </p:sp>
      <p:sp>
        <p:nvSpPr>
          <p:cNvPr id="12" name="Oval 11">
            <a:extLst>
              <a:ext uri="{FF2B5EF4-FFF2-40B4-BE49-F238E27FC236}">
                <a16:creationId xmlns:a16="http://schemas.microsoft.com/office/drawing/2014/main" id="{1889AC3D-B614-8E41-8C40-AD6DD83BB2A7}"/>
              </a:ext>
            </a:extLst>
          </p:cNvPr>
          <p:cNvSpPr/>
          <p:nvPr/>
        </p:nvSpPr>
        <p:spPr>
          <a:xfrm>
            <a:off x="6610477" y="4611567"/>
            <a:ext cx="259073" cy="2590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GB" dirty="0"/>
          </a:p>
        </p:txBody>
      </p:sp>
      <p:sp>
        <p:nvSpPr>
          <p:cNvPr id="13" name="Oval 12">
            <a:extLst>
              <a:ext uri="{FF2B5EF4-FFF2-40B4-BE49-F238E27FC236}">
                <a16:creationId xmlns:a16="http://schemas.microsoft.com/office/drawing/2014/main" id="{903C0A38-64D1-954A-A75E-BAF6A928E5D0}"/>
              </a:ext>
            </a:extLst>
          </p:cNvPr>
          <p:cNvSpPr/>
          <p:nvPr/>
        </p:nvSpPr>
        <p:spPr>
          <a:xfrm>
            <a:off x="7215255" y="3391042"/>
            <a:ext cx="259073" cy="2590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GB" dirty="0"/>
          </a:p>
        </p:txBody>
      </p:sp>
      <p:cxnSp>
        <p:nvCxnSpPr>
          <p:cNvPr id="14" name="Straight Connector 13">
            <a:extLst>
              <a:ext uri="{FF2B5EF4-FFF2-40B4-BE49-F238E27FC236}">
                <a16:creationId xmlns:a16="http://schemas.microsoft.com/office/drawing/2014/main" id="{2D64A92A-430E-FA4D-8E8E-7A9C86ECCE8F}"/>
              </a:ext>
            </a:extLst>
          </p:cNvPr>
          <p:cNvCxnSpPr>
            <a:cxnSpLocks/>
            <a:endCxn id="11" idx="1"/>
          </p:cNvCxnSpPr>
          <p:nvPr/>
        </p:nvCxnSpPr>
        <p:spPr>
          <a:xfrm>
            <a:off x="5359151" y="2247913"/>
            <a:ext cx="663603" cy="18305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D6F905-873C-8E4B-A918-B58A417D54C8}"/>
              </a:ext>
            </a:extLst>
          </p:cNvPr>
          <p:cNvCxnSpPr>
            <a:cxnSpLocks/>
            <a:stCxn id="11" idx="4"/>
            <a:endCxn id="12" idx="1"/>
          </p:cNvCxnSpPr>
          <p:nvPr/>
        </p:nvCxnSpPr>
        <p:spPr>
          <a:xfrm>
            <a:off x="6114351" y="4299578"/>
            <a:ext cx="534066" cy="349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3280F2-4BB7-AA4F-91FF-1DE2BA841E00}"/>
              </a:ext>
            </a:extLst>
          </p:cNvPr>
          <p:cNvCxnSpPr>
            <a:stCxn id="12" idx="6"/>
            <a:endCxn id="13" idx="3"/>
          </p:cNvCxnSpPr>
          <p:nvPr/>
        </p:nvCxnSpPr>
        <p:spPr>
          <a:xfrm flipV="1">
            <a:off x="6869550" y="3612175"/>
            <a:ext cx="383645" cy="1128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C353FF8-ED06-4E41-9F32-2A982ECC2ADF}"/>
              </a:ext>
            </a:extLst>
          </p:cNvPr>
          <p:cNvCxnSpPr>
            <a:cxnSpLocks/>
            <a:stCxn id="13" idx="1"/>
            <a:endCxn id="10" idx="6"/>
          </p:cNvCxnSpPr>
          <p:nvPr/>
        </p:nvCxnSpPr>
        <p:spPr>
          <a:xfrm flipH="1" flipV="1">
            <a:off x="5418969" y="2118377"/>
            <a:ext cx="1834226" cy="13106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51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0"/>
                                        <p:tgtEl>
                                          <p:spTgt spid="12"/>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500"/>
                                        <p:tgtEl>
                                          <p:spTgt spid="15"/>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D95283B-A428-A044-876A-D00AD8116A61}"/>
              </a:ext>
            </a:extLst>
          </p:cNvPr>
          <p:cNvSpPr txBox="1">
            <a:spLocks/>
          </p:cNvSpPr>
          <p:nvPr/>
        </p:nvSpPr>
        <p:spPr>
          <a:xfrm>
            <a:off x="2603104" y="1070738"/>
            <a:ext cx="8101408" cy="85725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a:t>Body language</a:t>
            </a:r>
            <a:endParaRPr lang="en-GB" dirty="0"/>
          </a:p>
        </p:txBody>
      </p:sp>
      <p:sp>
        <p:nvSpPr>
          <p:cNvPr id="9" name="Content Placeholder 5">
            <a:extLst>
              <a:ext uri="{FF2B5EF4-FFF2-40B4-BE49-F238E27FC236}">
                <a16:creationId xmlns:a16="http://schemas.microsoft.com/office/drawing/2014/main" id="{0D4A4630-E093-024C-8167-D6D546B344E2}"/>
              </a:ext>
            </a:extLst>
          </p:cNvPr>
          <p:cNvSpPr txBox="1">
            <a:spLocks/>
          </p:cNvSpPr>
          <p:nvPr/>
        </p:nvSpPr>
        <p:spPr>
          <a:xfrm>
            <a:off x="2603104" y="2042846"/>
            <a:ext cx="4068960" cy="3402378"/>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dirty="0"/>
              <a:t>What colour energy clues do you observe?</a:t>
            </a:r>
          </a:p>
          <a:p>
            <a:endParaRPr lang="en-GB" sz="2400" dirty="0"/>
          </a:p>
        </p:txBody>
      </p:sp>
      <p:pic>
        <p:nvPicPr>
          <p:cNvPr id="10" name="Picture 9">
            <a:extLst>
              <a:ext uri="{FF2B5EF4-FFF2-40B4-BE49-F238E27FC236}">
                <a16:creationId xmlns:a16="http://schemas.microsoft.com/office/drawing/2014/main" id="{BE638F1C-4A35-6E4C-A379-568FAF5A435B}"/>
              </a:ext>
            </a:extLst>
          </p:cNvPr>
          <p:cNvPicPr>
            <a:picLocks noChangeAspect="1"/>
          </p:cNvPicPr>
          <p:nvPr/>
        </p:nvPicPr>
        <p:blipFill>
          <a:blip r:embed="rId3"/>
          <a:stretch>
            <a:fillRect/>
          </a:stretch>
        </p:blipFill>
        <p:spPr>
          <a:xfrm>
            <a:off x="7536160" y="1484784"/>
            <a:ext cx="1954617" cy="3888432"/>
          </a:xfrm>
          <a:prstGeom prst="rect">
            <a:avLst/>
          </a:prstGeom>
        </p:spPr>
      </p:pic>
    </p:spTree>
    <p:extLst>
      <p:ext uri="{BB962C8B-B14F-4D97-AF65-F5344CB8AC3E}">
        <p14:creationId xmlns:p14="http://schemas.microsoft.com/office/powerpoint/2010/main" val="146468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D6DD807-891E-F749-AFC1-BB9171176AB1}"/>
              </a:ext>
            </a:extLst>
          </p:cNvPr>
          <p:cNvSpPr txBox="1">
            <a:spLocks noChangeArrowheads="1"/>
          </p:cNvSpPr>
          <p:nvPr/>
        </p:nvSpPr>
        <p:spPr>
          <a:xfrm>
            <a:off x="1952626" y="142875"/>
            <a:ext cx="8310563" cy="76835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a:solidFill>
                  <a:schemeClr val="tx2"/>
                </a:solidFill>
              </a:rPr>
              <a:t>Clues from Body Language</a:t>
            </a:r>
            <a:endParaRPr lang="en-US" altLang="en-US" dirty="0">
              <a:solidFill>
                <a:schemeClr val="tx2"/>
              </a:solidFill>
            </a:endParaRPr>
          </a:p>
        </p:txBody>
      </p:sp>
      <p:sp>
        <p:nvSpPr>
          <p:cNvPr id="9" name="Text Box 3">
            <a:extLst>
              <a:ext uri="{FF2B5EF4-FFF2-40B4-BE49-F238E27FC236}">
                <a16:creationId xmlns:a16="http://schemas.microsoft.com/office/drawing/2014/main" id="{A37F5F10-5A85-E349-8D0C-2A4E87D4B296}"/>
              </a:ext>
            </a:extLst>
          </p:cNvPr>
          <p:cNvSpPr txBox="1">
            <a:spLocks noChangeArrowheads="1"/>
          </p:cNvSpPr>
          <p:nvPr/>
        </p:nvSpPr>
        <p:spPr bwMode="auto">
          <a:xfrm>
            <a:off x="1951036" y="1312863"/>
            <a:ext cx="3208859" cy="1938992"/>
          </a:xfrm>
          <a:prstGeom prst="rect">
            <a:avLst/>
          </a:prstGeom>
          <a:noFill/>
          <a:ln>
            <a:noFill/>
          </a:ln>
        </p:spPr>
        <p:txBody>
          <a:bodyPr wrap="square">
            <a:spAutoFit/>
          </a:bodyPr>
          <a:lstStyle>
            <a:lvl1pPr eaLnBrk="0" hangingPunct="0">
              <a:defRPr sz="2000">
                <a:solidFill>
                  <a:schemeClr val="tx1"/>
                </a:solidFill>
                <a:latin typeface="Arial Narrow" pitchFamily="34" charset="0"/>
                <a:cs typeface="Times New Roman" pitchFamily="18" charset="0"/>
              </a:defRPr>
            </a:lvl1pPr>
            <a:lvl2pPr marL="742950" indent="-285750" eaLnBrk="0" hangingPunct="0">
              <a:defRPr sz="2000">
                <a:solidFill>
                  <a:schemeClr val="tx1"/>
                </a:solidFill>
                <a:latin typeface="Arial Narrow" pitchFamily="34" charset="0"/>
                <a:cs typeface="Times New Roman" pitchFamily="18" charset="0"/>
              </a:defRPr>
            </a:lvl2pPr>
            <a:lvl3pPr marL="1143000" indent="-228600" eaLnBrk="0" hangingPunct="0">
              <a:defRPr sz="2000">
                <a:solidFill>
                  <a:schemeClr val="tx1"/>
                </a:solidFill>
                <a:latin typeface="Arial Narrow" pitchFamily="34" charset="0"/>
                <a:cs typeface="Times New Roman" pitchFamily="18" charset="0"/>
              </a:defRPr>
            </a:lvl3pPr>
            <a:lvl4pPr marL="1600200" indent="-228600" eaLnBrk="0" hangingPunct="0">
              <a:defRPr sz="2000">
                <a:solidFill>
                  <a:schemeClr val="tx1"/>
                </a:solidFill>
                <a:latin typeface="Arial Narrow" pitchFamily="34" charset="0"/>
                <a:cs typeface="Times New Roman" pitchFamily="18" charset="0"/>
              </a:defRPr>
            </a:lvl4pPr>
            <a:lvl5pPr marL="2057400" indent="-228600" eaLnBrk="0" hangingPunct="0">
              <a:defRPr sz="2000">
                <a:solidFill>
                  <a:schemeClr val="tx1"/>
                </a:solidFill>
                <a:latin typeface="Arial Narrow" pitchFamily="34" charset="0"/>
                <a:cs typeface="Times New Roman" pitchFamily="18" charset="0"/>
              </a:defRPr>
            </a:lvl5pPr>
            <a:lvl6pPr marL="2514600" indent="-228600" eaLnBrk="0" fontAlgn="base" hangingPunct="0">
              <a:spcBef>
                <a:spcPct val="0"/>
              </a:spcBef>
              <a:spcAft>
                <a:spcPct val="0"/>
              </a:spcAft>
              <a:defRPr sz="2000">
                <a:solidFill>
                  <a:schemeClr val="tx1"/>
                </a:solidFill>
                <a:latin typeface="Arial Narrow" pitchFamily="34" charset="0"/>
                <a:cs typeface="Times New Roman" pitchFamily="18" charset="0"/>
              </a:defRPr>
            </a:lvl6pPr>
            <a:lvl7pPr marL="2971800" indent="-228600" eaLnBrk="0" fontAlgn="base" hangingPunct="0">
              <a:spcBef>
                <a:spcPct val="0"/>
              </a:spcBef>
              <a:spcAft>
                <a:spcPct val="0"/>
              </a:spcAft>
              <a:defRPr sz="2000">
                <a:solidFill>
                  <a:schemeClr val="tx1"/>
                </a:solidFill>
                <a:latin typeface="Arial Narrow" pitchFamily="34" charset="0"/>
                <a:cs typeface="Times New Roman" pitchFamily="18" charset="0"/>
              </a:defRPr>
            </a:lvl7pPr>
            <a:lvl8pPr marL="3429000" indent="-228600" eaLnBrk="0" fontAlgn="base" hangingPunct="0">
              <a:spcBef>
                <a:spcPct val="0"/>
              </a:spcBef>
              <a:spcAft>
                <a:spcPct val="0"/>
              </a:spcAft>
              <a:defRPr sz="2000">
                <a:solidFill>
                  <a:schemeClr val="tx1"/>
                </a:solidFill>
                <a:latin typeface="Arial Narrow" pitchFamily="34" charset="0"/>
                <a:cs typeface="Times New Roman" pitchFamily="18" charset="0"/>
              </a:defRPr>
            </a:lvl8pPr>
            <a:lvl9pPr marL="3886200" indent="-228600" eaLnBrk="0" fontAlgn="base" hangingPunct="0">
              <a:spcBef>
                <a:spcPct val="0"/>
              </a:spcBef>
              <a:spcAft>
                <a:spcPct val="0"/>
              </a:spcAft>
              <a:defRPr sz="2000">
                <a:solidFill>
                  <a:schemeClr val="tx1"/>
                </a:solidFill>
                <a:latin typeface="Arial Narrow" pitchFamily="34" charset="0"/>
                <a:cs typeface="Times New Roman" pitchFamily="18" charset="0"/>
              </a:defRPr>
            </a:lvl9pPr>
          </a:lstStyle>
          <a:p>
            <a:pPr>
              <a:spcBef>
                <a:spcPct val="20000"/>
              </a:spcBef>
              <a:defRPr/>
            </a:pPr>
            <a:r>
              <a:rPr lang="en-GB" sz="2400" b="1" dirty="0">
                <a:solidFill>
                  <a:srgbClr val="2A76AE"/>
                </a:solidFill>
                <a:latin typeface="Arial" pitchFamily="34" charset="0"/>
              </a:rPr>
              <a:t>Cool Blue </a:t>
            </a:r>
          </a:p>
          <a:p>
            <a:pPr>
              <a:spcBef>
                <a:spcPct val="20000"/>
              </a:spcBef>
              <a:defRPr/>
            </a:pPr>
            <a:r>
              <a:rPr lang="en-US" dirty="0">
                <a:solidFill>
                  <a:srgbClr val="58585A"/>
                </a:solidFill>
                <a:latin typeface="Arial"/>
                <a:cs typeface="Tahoma" pitchFamily="34" charset="0"/>
              </a:rPr>
              <a:t>Detached</a:t>
            </a:r>
          </a:p>
          <a:p>
            <a:pPr>
              <a:spcBef>
                <a:spcPct val="20000"/>
              </a:spcBef>
              <a:defRPr/>
            </a:pPr>
            <a:r>
              <a:rPr lang="en-US" dirty="0">
                <a:solidFill>
                  <a:srgbClr val="58585A"/>
                </a:solidFill>
                <a:latin typeface="Arial"/>
                <a:cs typeface="Tahoma" pitchFamily="34" charset="0"/>
              </a:rPr>
              <a:t>Limited physical contact</a:t>
            </a:r>
          </a:p>
          <a:p>
            <a:pPr>
              <a:spcBef>
                <a:spcPct val="20000"/>
              </a:spcBef>
              <a:defRPr/>
            </a:pPr>
            <a:r>
              <a:rPr lang="en-US" dirty="0">
                <a:solidFill>
                  <a:srgbClr val="58585A"/>
                </a:solidFill>
                <a:latin typeface="Arial"/>
                <a:cs typeface="Tahoma" pitchFamily="34" charset="0"/>
              </a:rPr>
              <a:t>Still - Body more rigid</a:t>
            </a:r>
          </a:p>
          <a:p>
            <a:pPr>
              <a:spcBef>
                <a:spcPct val="20000"/>
              </a:spcBef>
              <a:defRPr/>
            </a:pPr>
            <a:r>
              <a:rPr lang="en-US" dirty="0">
                <a:solidFill>
                  <a:srgbClr val="58585A"/>
                </a:solidFill>
                <a:latin typeface="Arial"/>
                <a:cs typeface="Tahoma" pitchFamily="34" charset="0"/>
              </a:rPr>
              <a:t>Little facial expression</a:t>
            </a:r>
            <a:r>
              <a:rPr lang="en-GB" b="1" dirty="0">
                <a:solidFill>
                  <a:srgbClr val="777777"/>
                </a:solidFill>
                <a:latin typeface="Arial"/>
              </a:rPr>
              <a:t> </a:t>
            </a:r>
          </a:p>
        </p:txBody>
      </p:sp>
      <p:sp>
        <p:nvSpPr>
          <p:cNvPr id="10" name="Text Box 4">
            <a:extLst>
              <a:ext uri="{FF2B5EF4-FFF2-40B4-BE49-F238E27FC236}">
                <a16:creationId xmlns:a16="http://schemas.microsoft.com/office/drawing/2014/main" id="{6D90E7C3-824E-8D4F-9193-558D35CA8F26}"/>
              </a:ext>
            </a:extLst>
          </p:cNvPr>
          <p:cNvSpPr txBox="1">
            <a:spLocks noChangeArrowheads="1"/>
          </p:cNvSpPr>
          <p:nvPr/>
        </p:nvSpPr>
        <p:spPr bwMode="auto">
          <a:xfrm>
            <a:off x="7405689" y="1313518"/>
            <a:ext cx="2295525" cy="1938337"/>
          </a:xfrm>
          <a:prstGeom prst="rect">
            <a:avLst/>
          </a:prstGeom>
          <a:noFill/>
          <a:ln>
            <a:noFill/>
          </a:ln>
        </p:spPr>
        <p:txBody>
          <a:bodyPr>
            <a:spAutoFit/>
          </a:bodyPr>
          <a:lstStyle>
            <a:lvl1pPr eaLnBrk="0" hangingPunct="0">
              <a:defRPr sz="2000">
                <a:solidFill>
                  <a:schemeClr val="tx1"/>
                </a:solidFill>
                <a:latin typeface="Arial Narrow" pitchFamily="34" charset="0"/>
                <a:cs typeface="Times New Roman" pitchFamily="18" charset="0"/>
              </a:defRPr>
            </a:lvl1pPr>
            <a:lvl2pPr marL="742950" indent="-285750" eaLnBrk="0" hangingPunct="0">
              <a:defRPr sz="2000">
                <a:solidFill>
                  <a:schemeClr val="tx1"/>
                </a:solidFill>
                <a:latin typeface="Arial Narrow" pitchFamily="34" charset="0"/>
                <a:cs typeface="Times New Roman" pitchFamily="18" charset="0"/>
              </a:defRPr>
            </a:lvl2pPr>
            <a:lvl3pPr marL="1143000" indent="-228600" eaLnBrk="0" hangingPunct="0">
              <a:defRPr sz="2000">
                <a:solidFill>
                  <a:schemeClr val="tx1"/>
                </a:solidFill>
                <a:latin typeface="Arial Narrow" pitchFamily="34" charset="0"/>
                <a:cs typeface="Times New Roman" pitchFamily="18" charset="0"/>
              </a:defRPr>
            </a:lvl3pPr>
            <a:lvl4pPr marL="1600200" indent="-228600" eaLnBrk="0" hangingPunct="0">
              <a:defRPr sz="2000">
                <a:solidFill>
                  <a:schemeClr val="tx1"/>
                </a:solidFill>
                <a:latin typeface="Arial Narrow" pitchFamily="34" charset="0"/>
                <a:cs typeface="Times New Roman" pitchFamily="18" charset="0"/>
              </a:defRPr>
            </a:lvl4pPr>
            <a:lvl5pPr marL="2057400" indent="-228600" eaLnBrk="0" hangingPunct="0">
              <a:defRPr sz="2000">
                <a:solidFill>
                  <a:schemeClr val="tx1"/>
                </a:solidFill>
                <a:latin typeface="Arial Narrow" pitchFamily="34" charset="0"/>
                <a:cs typeface="Times New Roman" pitchFamily="18" charset="0"/>
              </a:defRPr>
            </a:lvl5pPr>
            <a:lvl6pPr marL="2514600" indent="-228600" eaLnBrk="0" fontAlgn="base" hangingPunct="0">
              <a:spcBef>
                <a:spcPct val="0"/>
              </a:spcBef>
              <a:spcAft>
                <a:spcPct val="0"/>
              </a:spcAft>
              <a:defRPr sz="2000">
                <a:solidFill>
                  <a:schemeClr val="tx1"/>
                </a:solidFill>
                <a:latin typeface="Arial Narrow" pitchFamily="34" charset="0"/>
                <a:cs typeface="Times New Roman" pitchFamily="18" charset="0"/>
              </a:defRPr>
            </a:lvl6pPr>
            <a:lvl7pPr marL="2971800" indent="-228600" eaLnBrk="0" fontAlgn="base" hangingPunct="0">
              <a:spcBef>
                <a:spcPct val="0"/>
              </a:spcBef>
              <a:spcAft>
                <a:spcPct val="0"/>
              </a:spcAft>
              <a:defRPr sz="2000">
                <a:solidFill>
                  <a:schemeClr val="tx1"/>
                </a:solidFill>
                <a:latin typeface="Arial Narrow" pitchFamily="34" charset="0"/>
                <a:cs typeface="Times New Roman" pitchFamily="18" charset="0"/>
              </a:defRPr>
            </a:lvl7pPr>
            <a:lvl8pPr marL="3429000" indent="-228600" eaLnBrk="0" fontAlgn="base" hangingPunct="0">
              <a:spcBef>
                <a:spcPct val="0"/>
              </a:spcBef>
              <a:spcAft>
                <a:spcPct val="0"/>
              </a:spcAft>
              <a:defRPr sz="2000">
                <a:solidFill>
                  <a:schemeClr val="tx1"/>
                </a:solidFill>
                <a:latin typeface="Arial Narrow" pitchFamily="34" charset="0"/>
                <a:cs typeface="Times New Roman" pitchFamily="18" charset="0"/>
              </a:defRPr>
            </a:lvl8pPr>
            <a:lvl9pPr marL="3886200" indent="-228600" eaLnBrk="0" fontAlgn="base" hangingPunct="0">
              <a:spcBef>
                <a:spcPct val="0"/>
              </a:spcBef>
              <a:spcAft>
                <a:spcPct val="0"/>
              </a:spcAft>
              <a:defRPr sz="2000">
                <a:solidFill>
                  <a:schemeClr val="tx1"/>
                </a:solidFill>
                <a:latin typeface="Arial Narrow" pitchFamily="34" charset="0"/>
                <a:cs typeface="Times New Roman" pitchFamily="18" charset="0"/>
              </a:defRPr>
            </a:lvl9pPr>
          </a:lstStyle>
          <a:p>
            <a:pPr>
              <a:spcBef>
                <a:spcPct val="20000"/>
              </a:spcBef>
              <a:defRPr/>
            </a:pPr>
            <a:r>
              <a:rPr lang="en-GB" sz="2400" b="1" dirty="0">
                <a:solidFill>
                  <a:srgbClr val="DA2E37"/>
                </a:solidFill>
                <a:latin typeface="Arial" pitchFamily="34" charset="0"/>
              </a:rPr>
              <a:t>Fiery Red</a:t>
            </a:r>
          </a:p>
          <a:p>
            <a:pPr>
              <a:spcBef>
                <a:spcPct val="20000"/>
              </a:spcBef>
              <a:defRPr/>
            </a:pPr>
            <a:r>
              <a:rPr lang="en-GB" dirty="0">
                <a:solidFill>
                  <a:srgbClr val="58585A"/>
                </a:solidFill>
                <a:latin typeface="Arial"/>
              </a:rPr>
              <a:t>Formal</a:t>
            </a:r>
          </a:p>
          <a:p>
            <a:pPr>
              <a:spcBef>
                <a:spcPct val="20000"/>
              </a:spcBef>
              <a:defRPr/>
            </a:pPr>
            <a:r>
              <a:rPr lang="en-GB" dirty="0">
                <a:solidFill>
                  <a:srgbClr val="58585A"/>
                </a:solidFill>
                <a:latin typeface="Arial"/>
              </a:rPr>
              <a:t>Direct eye contact</a:t>
            </a:r>
          </a:p>
          <a:p>
            <a:pPr>
              <a:spcBef>
                <a:spcPct val="20000"/>
              </a:spcBef>
              <a:defRPr/>
            </a:pPr>
            <a:r>
              <a:rPr lang="en-GB" dirty="0">
                <a:solidFill>
                  <a:srgbClr val="58585A"/>
                </a:solidFill>
                <a:latin typeface="Arial"/>
              </a:rPr>
              <a:t>Firm handshake</a:t>
            </a:r>
          </a:p>
          <a:p>
            <a:pPr>
              <a:spcBef>
                <a:spcPct val="20000"/>
              </a:spcBef>
              <a:defRPr/>
            </a:pPr>
            <a:r>
              <a:rPr lang="en-GB" dirty="0">
                <a:solidFill>
                  <a:srgbClr val="58585A"/>
                </a:solidFill>
                <a:latin typeface="Arial"/>
              </a:rPr>
              <a:t>Upright posture</a:t>
            </a:r>
          </a:p>
        </p:txBody>
      </p:sp>
      <p:sp>
        <p:nvSpPr>
          <p:cNvPr id="11" name="Text Box 5">
            <a:extLst>
              <a:ext uri="{FF2B5EF4-FFF2-40B4-BE49-F238E27FC236}">
                <a16:creationId xmlns:a16="http://schemas.microsoft.com/office/drawing/2014/main" id="{BEFFD27F-F118-204D-996C-C5F3BE3DF6CA}"/>
              </a:ext>
            </a:extLst>
          </p:cNvPr>
          <p:cNvSpPr txBox="1">
            <a:spLocks noChangeArrowheads="1"/>
          </p:cNvSpPr>
          <p:nvPr/>
        </p:nvSpPr>
        <p:spPr bwMode="auto">
          <a:xfrm>
            <a:off x="1951036" y="4253210"/>
            <a:ext cx="2667000" cy="1938338"/>
          </a:xfrm>
          <a:prstGeom prst="rect">
            <a:avLst/>
          </a:prstGeom>
          <a:noFill/>
          <a:ln>
            <a:noFill/>
          </a:ln>
        </p:spPr>
        <p:txBody>
          <a:bodyPr>
            <a:spAutoFit/>
          </a:bodyPr>
          <a:lstStyle>
            <a:lvl1pPr eaLnBrk="0" hangingPunct="0">
              <a:defRPr sz="2000">
                <a:solidFill>
                  <a:schemeClr val="tx1"/>
                </a:solidFill>
                <a:latin typeface="Arial Narrow" pitchFamily="34" charset="0"/>
                <a:cs typeface="Times New Roman" pitchFamily="18" charset="0"/>
              </a:defRPr>
            </a:lvl1pPr>
            <a:lvl2pPr marL="742950" indent="-285750" eaLnBrk="0" hangingPunct="0">
              <a:defRPr sz="2000">
                <a:solidFill>
                  <a:schemeClr val="tx1"/>
                </a:solidFill>
                <a:latin typeface="Arial Narrow" pitchFamily="34" charset="0"/>
                <a:cs typeface="Times New Roman" pitchFamily="18" charset="0"/>
              </a:defRPr>
            </a:lvl2pPr>
            <a:lvl3pPr marL="1143000" indent="-228600" eaLnBrk="0" hangingPunct="0">
              <a:defRPr sz="2000">
                <a:solidFill>
                  <a:schemeClr val="tx1"/>
                </a:solidFill>
                <a:latin typeface="Arial Narrow" pitchFamily="34" charset="0"/>
                <a:cs typeface="Times New Roman" pitchFamily="18" charset="0"/>
              </a:defRPr>
            </a:lvl3pPr>
            <a:lvl4pPr marL="1600200" indent="-228600" eaLnBrk="0" hangingPunct="0">
              <a:defRPr sz="2000">
                <a:solidFill>
                  <a:schemeClr val="tx1"/>
                </a:solidFill>
                <a:latin typeface="Arial Narrow" pitchFamily="34" charset="0"/>
                <a:cs typeface="Times New Roman" pitchFamily="18" charset="0"/>
              </a:defRPr>
            </a:lvl4pPr>
            <a:lvl5pPr marL="2057400" indent="-228600" eaLnBrk="0" hangingPunct="0">
              <a:defRPr sz="2000">
                <a:solidFill>
                  <a:schemeClr val="tx1"/>
                </a:solidFill>
                <a:latin typeface="Arial Narrow" pitchFamily="34" charset="0"/>
                <a:cs typeface="Times New Roman" pitchFamily="18" charset="0"/>
              </a:defRPr>
            </a:lvl5pPr>
            <a:lvl6pPr marL="2514600" indent="-228600" eaLnBrk="0" fontAlgn="base" hangingPunct="0">
              <a:spcBef>
                <a:spcPct val="0"/>
              </a:spcBef>
              <a:spcAft>
                <a:spcPct val="0"/>
              </a:spcAft>
              <a:defRPr sz="2000">
                <a:solidFill>
                  <a:schemeClr val="tx1"/>
                </a:solidFill>
                <a:latin typeface="Arial Narrow" pitchFamily="34" charset="0"/>
                <a:cs typeface="Times New Roman" pitchFamily="18" charset="0"/>
              </a:defRPr>
            </a:lvl6pPr>
            <a:lvl7pPr marL="2971800" indent="-228600" eaLnBrk="0" fontAlgn="base" hangingPunct="0">
              <a:spcBef>
                <a:spcPct val="0"/>
              </a:spcBef>
              <a:spcAft>
                <a:spcPct val="0"/>
              </a:spcAft>
              <a:defRPr sz="2000">
                <a:solidFill>
                  <a:schemeClr val="tx1"/>
                </a:solidFill>
                <a:latin typeface="Arial Narrow" pitchFamily="34" charset="0"/>
                <a:cs typeface="Times New Roman" pitchFamily="18" charset="0"/>
              </a:defRPr>
            </a:lvl7pPr>
            <a:lvl8pPr marL="3429000" indent="-228600" eaLnBrk="0" fontAlgn="base" hangingPunct="0">
              <a:spcBef>
                <a:spcPct val="0"/>
              </a:spcBef>
              <a:spcAft>
                <a:spcPct val="0"/>
              </a:spcAft>
              <a:defRPr sz="2000">
                <a:solidFill>
                  <a:schemeClr val="tx1"/>
                </a:solidFill>
                <a:latin typeface="Arial Narrow" pitchFamily="34" charset="0"/>
                <a:cs typeface="Times New Roman" pitchFamily="18" charset="0"/>
              </a:defRPr>
            </a:lvl8pPr>
            <a:lvl9pPr marL="3886200" indent="-228600" eaLnBrk="0" fontAlgn="base" hangingPunct="0">
              <a:spcBef>
                <a:spcPct val="0"/>
              </a:spcBef>
              <a:spcAft>
                <a:spcPct val="0"/>
              </a:spcAft>
              <a:defRPr sz="2000">
                <a:solidFill>
                  <a:schemeClr val="tx1"/>
                </a:solidFill>
                <a:latin typeface="Arial Narrow" pitchFamily="34" charset="0"/>
                <a:cs typeface="Times New Roman" pitchFamily="18" charset="0"/>
              </a:defRPr>
            </a:lvl9pPr>
          </a:lstStyle>
          <a:p>
            <a:pPr>
              <a:spcBef>
                <a:spcPct val="20000"/>
              </a:spcBef>
              <a:defRPr/>
            </a:pPr>
            <a:r>
              <a:rPr lang="en-GB" sz="2400" b="1" dirty="0">
                <a:solidFill>
                  <a:srgbClr val="81B733"/>
                </a:solidFill>
                <a:latin typeface="Arial" pitchFamily="34" charset="0"/>
              </a:rPr>
              <a:t>Earth Green</a:t>
            </a:r>
          </a:p>
          <a:p>
            <a:pPr>
              <a:spcBef>
                <a:spcPct val="20000"/>
              </a:spcBef>
              <a:defRPr/>
            </a:pPr>
            <a:r>
              <a:rPr lang="en-GB" dirty="0">
                <a:solidFill>
                  <a:srgbClr val="58585A"/>
                </a:solidFill>
                <a:latin typeface="Arial"/>
              </a:rPr>
              <a:t>Warm smile</a:t>
            </a:r>
          </a:p>
          <a:p>
            <a:pPr>
              <a:spcBef>
                <a:spcPct val="20000"/>
              </a:spcBef>
              <a:defRPr/>
            </a:pPr>
            <a:r>
              <a:rPr lang="en-GB" dirty="0">
                <a:solidFill>
                  <a:srgbClr val="58585A"/>
                </a:solidFill>
                <a:latin typeface="Arial"/>
              </a:rPr>
              <a:t>Some eye-contact</a:t>
            </a:r>
          </a:p>
          <a:p>
            <a:pPr>
              <a:spcBef>
                <a:spcPct val="20000"/>
              </a:spcBef>
              <a:defRPr/>
            </a:pPr>
            <a:r>
              <a:rPr lang="en-GB" dirty="0">
                <a:solidFill>
                  <a:srgbClr val="58585A"/>
                </a:solidFill>
                <a:latin typeface="Arial"/>
              </a:rPr>
              <a:t>Gentle handshake</a:t>
            </a:r>
          </a:p>
          <a:p>
            <a:pPr>
              <a:spcBef>
                <a:spcPct val="20000"/>
              </a:spcBef>
              <a:defRPr/>
            </a:pPr>
            <a:r>
              <a:rPr lang="en-GB" dirty="0">
                <a:solidFill>
                  <a:srgbClr val="58585A"/>
                </a:solidFill>
                <a:latin typeface="Arial"/>
              </a:rPr>
              <a:t>Few gestures</a:t>
            </a:r>
          </a:p>
        </p:txBody>
      </p:sp>
      <p:sp>
        <p:nvSpPr>
          <p:cNvPr id="12" name="Text Box 6">
            <a:extLst>
              <a:ext uri="{FF2B5EF4-FFF2-40B4-BE49-F238E27FC236}">
                <a16:creationId xmlns:a16="http://schemas.microsoft.com/office/drawing/2014/main" id="{611399C0-2062-DF42-B228-D8FFA07E6E59}"/>
              </a:ext>
            </a:extLst>
          </p:cNvPr>
          <p:cNvSpPr txBox="1">
            <a:spLocks noChangeArrowheads="1"/>
          </p:cNvSpPr>
          <p:nvPr/>
        </p:nvSpPr>
        <p:spPr bwMode="auto">
          <a:xfrm>
            <a:off x="7405689" y="4191000"/>
            <a:ext cx="3273425" cy="2000548"/>
          </a:xfrm>
          <a:prstGeom prst="rect">
            <a:avLst/>
          </a:prstGeom>
          <a:noFill/>
          <a:ln>
            <a:noFill/>
          </a:ln>
        </p:spPr>
        <p:txBody>
          <a:bodyPr>
            <a:spAutoFit/>
          </a:bodyPr>
          <a:lstStyle>
            <a:lvl1pPr eaLnBrk="0" hangingPunct="0">
              <a:defRPr sz="2000">
                <a:solidFill>
                  <a:schemeClr val="tx1"/>
                </a:solidFill>
                <a:latin typeface="Arial Narrow" pitchFamily="34" charset="0"/>
                <a:cs typeface="Times New Roman" pitchFamily="18" charset="0"/>
              </a:defRPr>
            </a:lvl1pPr>
            <a:lvl2pPr marL="742950" indent="-285750" eaLnBrk="0" hangingPunct="0">
              <a:defRPr sz="2000">
                <a:solidFill>
                  <a:schemeClr val="tx1"/>
                </a:solidFill>
                <a:latin typeface="Arial Narrow" pitchFamily="34" charset="0"/>
                <a:cs typeface="Times New Roman" pitchFamily="18" charset="0"/>
              </a:defRPr>
            </a:lvl2pPr>
            <a:lvl3pPr marL="1143000" indent="-228600" eaLnBrk="0" hangingPunct="0">
              <a:defRPr sz="2000">
                <a:solidFill>
                  <a:schemeClr val="tx1"/>
                </a:solidFill>
                <a:latin typeface="Arial Narrow" pitchFamily="34" charset="0"/>
                <a:cs typeface="Times New Roman" pitchFamily="18" charset="0"/>
              </a:defRPr>
            </a:lvl3pPr>
            <a:lvl4pPr marL="1600200" indent="-228600" eaLnBrk="0" hangingPunct="0">
              <a:defRPr sz="2000">
                <a:solidFill>
                  <a:schemeClr val="tx1"/>
                </a:solidFill>
                <a:latin typeface="Arial Narrow" pitchFamily="34" charset="0"/>
                <a:cs typeface="Times New Roman" pitchFamily="18" charset="0"/>
              </a:defRPr>
            </a:lvl4pPr>
            <a:lvl5pPr marL="2057400" indent="-228600" eaLnBrk="0" hangingPunct="0">
              <a:defRPr sz="2000">
                <a:solidFill>
                  <a:schemeClr val="tx1"/>
                </a:solidFill>
                <a:latin typeface="Arial Narrow" pitchFamily="34" charset="0"/>
                <a:cs typeface="Times New Roman" pitchFamily="18" charset="0"/>
              </a:defRPr>
            </a:lvl5pPr>
            <a:lvl6pPr marL="2514600" indent="-228600" eaLnBrk="0" fontAlgn="base" hangingPunct="0">
              <a:spcBef>
                <a:spcPct val="0"/>
              </a:spcBef>
              <a:spcAft>
                <a:spcPct val="0"/>
              </a:spcAft>
              <a:defRPr sz="2000">
                <a:solidFill>
                  <a:schemeClr val="tx1"/>
                </a:solidFill>
                <a:latin typeface="Arial Narrow" pitchFamily="34" charset="0"/>
                <a:cs typeface="Times New Roman" pitchFamily="18" charset="0"/>
              </a:defRPr>
            </a:lvl6pPr>
            <a:lvl7pPr marL="2971800" indent="-228600" eaLnBrk="0" fontAlgn="base" hangingPunct="0">
              <a:spcBef>
                <a:spcPct val="0"/>
              </a:spcBef>
              <a:spcAft>
                <a:spcPct val="0"/>
              </a:spcAft>
              <a:defRPr sz="2000">
                <a:solidFill>
                  <a:schemeClr val="tx1"/>
                </a:solidFill>
                <a:latin typeface="Arial Narrow" pitchFamily="34" charset="0"/>
                <a:cs typeface="Times New Roman" pitchFamily="18" charset="0"/>
              </a:defRPr>
            </a:lvl7pPr>
            <a:lvl8pPr marL="3429000" indent="-228600" eaLnBrk="0" fontAlgn="base" hangingPunct="0">
              <a:spcBef>
                <a:spcPct val="0"/>
              </a:spcBef>
              <a:spcAft>
                <a:spcPct val="0"/>
              </a:spcAft>
              <a:defRPr sz="2000">
                <a:solidFill>
                  <a:schemeClr val="tx1"/>
                </a:solidFill>
                <a:latin typeface="Arial Narrow" pitchFamily="34" charset="0"/>
                <a:cs typeface="Times New Roman" pitchFamily="18" charset="0"/>
              </a:defRPr>
            </a:lvl8pPr>
            <a:lvl9pPr marL="3886200" indent="-228600" eaLnBrk="0" fontAlgn="base" hangingPunct="0">
              <a:spcBef>
                <a:spcPct val="0"/>
              </a:spcBef>
              <a:spcAft>
                <a:spcPct val="0"/>
              </a:spcAft>
              <a:defRPr sz="2000">
                <a:solidFill>
                  <a:schemeClr val="tx1"/>
                </a:solidFill>
                <a:latin typeface="Arial Narrow" pitchFamily="34" charset="0"/>
                <a:cs typeface="Times New Roman" pitchFamily="18" charset="0"/>
              </a:defRPr>
            </a:lvl9pPr>
          </a:lstStyle>
          <a:p>
            <a:pPr>
              <a:defRPr/>
            </a:pPr>
            <a:r>
              <a:rPr lang="en-GB" sz="2400" b="1" dirty="0">
                <a:solidFill>
                  <a:srgbClr val="F3D211"/>
                </a:solidFill>
                <a:latin typeface="Arial" pitchFamily="34" charset="0"/>
              </a:rPr>
              <a:t>Sunshine Yellow</a:t>
            </a:r>
          </a:p>
          <a:p>
            <a:pPr>
              <a:defRPr/>
            </a:pPr>
            <a:r>
              <a:rPr lang="en-GB" dirty="0">
                <a:solidFill>
                  <a:srgbClr val="58585A"/>
                </a:solidFill>
                <a:latin typeface="Arial"/>
              </a:rPr>
              <a:t>Relaxed</a:t>
            </a:r>
          </a:p>
          <a:p>
            <a:pPr>
              <a:defRPr/>
            </a:pPr>
            <a:r>
              <a:rPr lang="en-GB" dirty="0">
                <a:solidFill>
                  <a:srgbClr val="58585A"/>
                </a:solidFill>
                <a:latin typeface="Arial"/>
              </a:rPr>
              <a:t>Open and responsive</a:t>
            </a:r>
          </a:p>
          <a:p>
            <a:pPr>
              <a:defRPr/>
            </a:pPr>
            <a:r>
              <a:rPr lang="en-GB" dirty="0">
                <a:solidFill>
                  <a:srgbClr val="58585A"/>
                </a:solidFill>
                <a:latin typeface="Arial"/>
              </a:rPr>
              <a:t>Lots of facial expression</a:t>
            </a:r>
          </a:p>
          <a:p>
            <a:pPr>
              <a:defRPr/>
            </a:pPr>
            <a:r>
              <a:rPr lang="en-GB" dirty="0">
                <a:solidFill>
                  <a:srgbClr val="58585A"/>
                </a:solidFill>
                <a:latin typeface="Arial"/>
              </a:rPr>
              <a:t>Physical contact</a:t>
            </a:r>
          </a:p>
          <a:p>
            <a:pPr>
              <a:defRPr/>
            </a:pPr>
            <a:endParaRPr lang="en-GB" dirty="0">
              <a:solidFill>
                <a:srgbClr val="58585A"/>
              </a:solidFill>
              <a:latin typeface="Arial"/>
            </a:endParaRPr>
          </a:p>
        </p:txBody>
      </p:sp>
      <p:pic>
        <p:nvPicPr>
          <p:cNvPr id="13" name="Picture 9" descr="standard insights wheel">
            <a:extLst>
              <a:ext uri="{FF2B5EF4-FFF2-40B4-BE49-F238E27FC236}">
                <a16:creationId xmlns:a16="http://schemas.microsoft.com/office/drawing/2014/main" id="{01D758F6-2B3E-9B4D-91F5-8D0C74C64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2605089"/>
            <a:ext cx="2538413"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7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8A739B4-D3C3-5F42-ACA0-3C9B9CE61F8E}"/>
              </a:ext>
            </a:extLst>
          </p:cNvPr>
          <p:cNvPicPr>
            <a:picLocks noChangeAspect="1"/>
          </p:cNvPicPr>
          <p:nvPr/>
        </p:nvPicPr>
        <p:blipFill>
          <a:blip r:embed="rId2"/>
          <a:stretch>
            <a:fillRect/>
          </a:stretch>
        </p:blipFill>
        <p:spPr>
          <a:xfrm>
            <a:off x="2063552" y="1124744"/>
            <a:ext cx="8379972" cy="5064319"/>
          </a:xfrm>
          <a:prstGeom prst="rect">
            <a:avLst/>
          </a:prstGeom>
        </p:spPr>
      </p:pic>
    </p:spTree>
    <p:extLst>
      <p:ext uri="{BB962C8B-B14F-4D97-AF65-F5344CB8AC3E}">
        <p14:creationId xmlns:p14="http://schemas.microsoft.com/office/powerpoint/2010/main" val="25189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B8CAC2-F089-D24A-97B2-CA05CDB6D8F7}"/>
              </a:ext>
            </a:extLst>
          </p:cNvPr>
          <p:cNvSpPr txBox="1">
            <a:spLocks/>
          </p:cNvSpPr>
          <p:nvPr/>
        </p:nvSpPr>
        <p:spPr>
          <a:xfrm>
            <a:off x="2045494" y="476672"/>
            <a:ext cx="8101012" cy="11430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a:t>Recognizing Type Review</a:t>
            </a:r>
            <a:endParaRPr lang="en-US" altLang="en-US" dirty="0"/>
          </a:p>
        </p:txBody>
      </p:sp>
      <p:sp>
        <p:nvSpPr>
          <p:cNvPr id="9" name="Content Placeholder 2">
            <a:extLst>
              <a:ext uri="{FF2B5EF4-FFF2-40B4-BE49-F238E27FC236}">
                <a16:creationId xmlns:a16="http://schemas.microsoft.com/office/drawing/2014/main" id="{62387DBD-60EE-8748-BF90-86534C0D1045}"/>
              </a:ext>
            </a:extLst>
          </p:cNvPr>
          <p:cNvSpPr txBox="1">
            <a:spLocks/>
          </p:cNvSpPr>
          <p:nvPr/>
        </p:nvSpPr>
        <p:spPr>
          <a:xfrm>
            <a:off x="1931194" y="1716509"/>
            <a:ext cx="8101012" cy="424815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n-US" sz="2400" dirty="0"/>
              <a:t>Someone shows a:</a:t>
            </a:r>
          </a:p>
          <a:p>
            <a:pPr>
              <a:defRPr/>
            </a:pPr>
            <a:endParaRPr lang="en-US" sz="2400" dirty="0"/>
          </a:p>
          <a:p>
            <a:pPr>
              <a:defRPr/>
            </a:pPr>
            <a:r>
              <a:rPr lang="en-US" sz="2400" dirty="0"/>
              <a:t>Reflective quiet style </a:t>
            </a:r>
          </a:p>
          <a:p>
            <a:pPr>
              <a:defRPr/>
            </a:pPr>
            <a:endParaRPr lang="en-US" sz="2400" dirty="0"/>
          </a:p>
          <a:p>
            <a:pPr>
              <a:defRPr/>
            </a:pPr>
            <a:r>
              <a:rPr lang="en-US" sz="2400" dirty="0"/>
              <a:t>Outgoing and talkative </a:t>
            </a:r>
          </a:p>
          <a:p>
            <a:pPr>
              <a:defRPr/>
            </a:pPr>
            <a:endParaRPr lang="en-US" sz="2400" dirty="0"/>
          </a:p>
          <a:p>
            <a:pPr>
              <a:defRPr/>
            </a:pPr>
            <a:r>
              <a:rPr lang="en-US" sz="2400" dirty="0"/>
              <a:t>Strong focus on results </a:t>
            </a:r>
          </a:p>
          <a:p>
            <a:pPr>
              <a:defRPr/>
            </a:pPr>
            <a:endParaRPr lang="en-US" sz="2400" dirty="0"/>
          </a:p>
          <a:p>
            <a:pPr>
              <a:defRPr/>
            </a:pPr>
            <a:r>
              <a:rPr lang="en-US" sz="2400" dirty="0"/>
              <a:t>Natural focus on relationship  </a:t>
            </a:r>
          </a:p>
          <a:p>
            <a:pPr>
              <a:defRPr/>
            </a:pPr>
            <a:endParaRPr lang="en-US" sz="2400" dirty="0"/>
          </a:p>
          <a:p>
            <a:pPr>
              <a:defRPr/>
            </a:pPr>
            <a:endParaRPr lang="en-US" sz="2400" dirty="0"/>
          </a:p>
          <a:p>
            <a:pPr>
              <a:defRPr/>
            </a:pPr>
            <a:endParaRPr lang="en-US" sz="2400" dirty="0"/>
          </a:p>
        </p:txBody>
      </p:sp>
      <p:pic>
        <p:nvPicPr>
          <p:cNvPr id="10" name="Picture 2" descr="C:\Users\user\AppData\Local\Microsoft\Windows\Temporary Internet Files\Low\Content.IE5\LAS7MD5T\001_0001_4Type_Wheel_with_space_for_writing_enGB[1].png">
            <a:extLst>
              <a:ext uri="{FF2B5EF4-FFF2-40B4-BE49-F238E27FC236}">
                <a16:creationId xmlns:a16="http://schemas.microsoft.com/office/drawing/2014/main" id="{94BAAA3A-430C-3E4D-A120-A3B91038F1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8074" t="3961"/>
          <a:stretch>
            <a:fillRect/>
          </a:stretch>
        </p:blipFill>
        <p:spPr bwMode="auto">
          <a:xfrm>
            <a:off x="9105106" y="3218285"/>
            <a:ext cx="55245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D7D37CBD-07FE-F045-AB8D-E112B8EE7EEB}"/>
              </a:ext>
            </a:extLst>
          </p:cNvPr>
          <p:cNvSpPr txBox="1">
            <a:spLocks noChangeArrowheads="1"/>
          </p:cNvSpPr>
          <p:nvPr/>
        </p:nvSpPr>
        <p:spPr bwMode="auto">
          <a:xfrm>
            <a:off x="6688705" y="3493714"/>
            <a:ext cx="152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en-US" dirty="0">
                <a:solidFill>
                  <a:srgbClr val="58585A"/>
                </a:solidFill>
              </a:rPr>
              <a:t>Extraversion</a:t>
            </a:r>
          </a:p>
        </p:txBody>
      </p:sp>
      <p:pic>
        <p:nvPicPr>
          <p:cNvPr id="12" name="Picture 2" descr="C:\Users\user\AppData\Local\Microsoft\Windows\Temporary Internet Files\Low\Content.IE5\LAS7MD5T\001_0001_4Type_Wheel_with_space_for_writing_enGB[1].png">
            <a:extLst>
              <a:ext uri="{FF2B5EF4-FFF2-40B4-BE49-F238E27FC236}">
                <a16:creationId xmlns:a16="http://schemas.microsoft.com/office/drawing/2014/main" id="{FC23BA76-AA8E-AB4C-A370-2E450EEF0C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1421" r="49068"/>
          <a:stretch>
            <a:fillRect/>
          </a:stretch>
        </p:blipFill>
        <p:spPr bwMode="auto">
          <a:xfrm>
            <a:off x="8211344" y="2230859"/>
            <a:ext cx="53181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E7C94C97-4C34-B941-918E-72D5A180E7F7}"/>
              </a:ext>
            </a:extLst>
          </p:cNvPr>
          <p:cNvSpPr txBox="1">
            <a:spLocks noChangeArrowheads="1"/>
          </p:cNvSpPr>
          <p:nvPr/>
        </p:nvSpPr>
        <p:spPr bwMode="auto">
          <a:xfrm>
            <a:off x="6590506" y="2722984"/>
            <a:ext cx="152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en-US">
                <a:solidFill>
                  <a:srgbClr val="58585A"/>
                </a:solidFill>
              </a:rPr>
              <a:t>Introversion</a:t>
            </a:r>
          </a:p>
        </p:txBody>
      </p:sp>
      <p:pic>
        <p:nvPicPr>
          <p:cNvPr id="14" name="Picture 2" descr="C:\Users\user\AppData\Local\Microsoft\Windows\Temporary Internet Files\Low\Content.IE5\LAS7MD5T\001_0001_4Type_Wheel_with_space_for_writing_enGB[1].png">
            <a:extLst>
              <a:ext uri="{FF2B5EF4-FFF2-40B4-BE49-F238E27FC236}">
                <a16:creationId xmlns:a16="http://schemas.microsoft.com/office/drawing/2014/main" id="{501E29AD-03A3-2846-AC39-A14BD6A6A1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45216" r="-3345"/>
          <a:stretch>
            <a:fillRect/>
          </a:stretch>
        </p:blipFill>
        <p:spPr bwMode="auto">
          <a:xfrm>
            <a:off x="8211344" y="5232821"/>
            <a:ext cx="1028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D670B61-310D-694D-8517-FFC9E649EC5B}"/>
              </a:ext>
            </a:extLst>
          </p:cNvPr>
          <p:cNvSpPr txBox="1">
            <a:spLocks noChangeArrowheads="1"/>
          </p:cNvSpPr>
          <p:nvPr/>
        </p:nvSpPr>
        <p:spPr bwMode="auto">
          <a:xfrm>
            <a:off x="6744494" y="5088357"/>
            <a:ext cx="1314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en-US">
                <a:solidFill>
                  <a:srgbClr val="58585A"/>
                </a:solidFill>
              </a:rPr>
              <a:t>Feeling</a:t>
            </a:r>
          </a:p>
        </p:txBody>
      </p:sp>
      <p:pic>
        <p:nvPicPr>
          <p:cNvPr id="16" name="Picture 2" descr="C:\Users\user\AppData\Local\Microsoft\Windows\Temporary Internet Files\Low\Content.IE5\LAS7MD5T\001_0001_4Type_Wheel_with_space_for_writing_enGB[1].png">
            <a:extLst>
              <a:ext uri="{FF2B5EF4-FFF2-40B4-BE49-F238E27FC236}">
                <a16:creationId xmlns:a16="http://schemas.microsoft.com/office/drawing/2014/main" id="{400C5DD4-75B1-734D-A188-5272D0F8B2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r="2373" b="51196"/>
          <a:stretch>
            <a:fillRect/>
          </a:stretch>
        </p:blipFill>
        <p:spPr bwMode="auto">
          <a:xfrm>
            <a:off x="8173244" y="4237457"/>
            <a:ext cx="1028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ABE3BF7D-077C-3749-A2A0-5B63FBFA0348}"/>
              </a:ext>
            </a:extLst>
          </p:cNvPr>
          <p:cNvSpPr txBox="1">
            <a:spLocks noChangeArrowheads="1"/>
          </p:cNvSpPr>
          <p:nvPr/>
        </p:nvSpPr>
        <p:spPr bwMode="auto">
          <a:xfrm>
            <a:off x="6725444" y="4345407"/>
            <a:ext cx="1238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en-US" dirty="0">
                <a:solidFill>
                  <a:srgbClr val="58585A"/>
                </a:solidFill>
              </a:rPr>
              <a:t>Thinking</a:t>
            </a:r>
          </a:p>
        </p:txBody>
      </p:sp>
    </p:spTree>
    <p:extLst>
      <p:ext uri="{BB962C8B-B14F-4D97-AF65-F5344CB8AC3E}">
        <p14:creationId xmlns:p14="http://schemas.microsoft.com/office/powerpoint/2010/main" val="337062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heckerboard(across)">
                                      <p:cBhvr>
                                        <p:cTn id="23" dur="500"/>
                                        <p:tgtEl>
                                          <p:spTgt spid="17"/>
                                        </p:tgtEl>
                                      </p:cBhvr>
                                    </p:animEffect>
                                  </p:childTnLst>
                                </p:cTn>
                              </p:par>
                              <p:par>
                                <p:cTn id="24" presetID="5"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checkerboard(across)">
                                      <p:cBhvr>
                                        <p:cTn id="31" dur="500"/>
                                        <p:tgtEl>
                                          <p:spTgt spid="15"/>
                                        </p:tgtEl>
                                      </p:cBhvr>
                                    </p:animEffect>
                                  </p:childTnLst>
                                </p:cTn>
                              </p:par>
                              <p:par>
                                <p:cTn id="32" presetID="5" presetClass="entr" presetSubtype="1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checkerboard(across)">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Jamie Oliver's English Scrambled Eggs">
            <a:hlinkClick r:id="" action="ppaction://media"/>
            <a:extLst>
              <a:ext uri="{FF2B5EF4-FFF2-40B4-BE49-F238E27FC236}">
                <a16:creationId xmlns:a16="http://schemas.microsoft.com/office/drawing/2014/main" id="{BA71C8F8-AA6F-2E40-97F8-4705100EFD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3175"/>
            <a:ext cx="12192000" cy="6858000"/>
          </a:xfrm>
          <a:prstGeom prst="rect">
            <a:avLst/>
          </a:prstGeom>
        </p:spPr>
      </p:pic>
    </p:spTree>
    <p:extLst>
      <p:ext uri="{BB962C8B-B14F-4D97-AF65-F5344CB8AC3E}">
        <p14:creationId xmlns:p14="http://schemas.microsoft.com/office/powerpoint/2010/main" val="264664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9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6EE5-E5B0-034B-8F92-2F6EB80E15C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302D556-0601-6446-8DF2-4452A58723E7}"/>
              </a:ext>
            </a:extLst>
          </p:cNvPr>
          <p:cNvSpPr>
            <a:spLocks noGrp="1"/>
          </p:cNvSpPr>
          <p:nvPr>
            <p:ph type="subTitle" idx="1"/>
          </p:nvPr>
        </p:nvSpPr>
        <p:spPr/>
        <p:txBody>
          <a:bodyPr/>
          <a:lstStyle/>
          <a:p>
            <a:endParaRPr lang="en-US"/>
          </a:p>
        </p:txBody>
      </p:sp>
      <p:pic>
        <p:nvPicPr>
          <p:cNvPr id="4" name="Gordon Ramsay's Scrambled Eggs">
            <a:hlinkClick r:id="" action="ppaction://media"/>
            <a:extLst>
              <a:ext uri="{FF2B5EF4-FFF2-40B4-BE49-F238E27FC236}">
                <a16:creationId xmlns:a16="http://schemas.microsoft.com/office/drawing/2014/main" id="{BE584BED-24CD-AA42-83CB-658BE6D0FE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4" y="3174"/>
            <a:ext cx="12393691" cy="6971451"/>
          </a:xfrm>
          <a:prstGeom prst="rect">
            <a:avLst/>
          </a:prstGeom>
        </p:spPr>
      </p:pic>
    </p:spTree>
    <p:extLst>
      <p:ext uri="{BB962C8B-B14F-4D97-AF65-F5344CB8AC3E}">
        <p14:creationId xmlns:p14="http://schemas.microsoft.com/office/powerpoint/2010/main" val="93660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7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eston Blumenthal's Beautifully Creamy Scrambled Eggs | Waitrose">
            <a:hlinkClick r:id="" action="ppaction://media"/>
            <a:extLst>
              <a:ext uri="{FF2B5EF4-FFF2-40B4-BE49-F238E27FC236}">
                <a16:creationId xmlns:a16="http://schemas.microsoft.com/office/drawing/2014/main" id="{12670FDC-CA9B-D84C-ABBA-99DD2AC898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3175"/>
            <a:ext cx="12192000" cy="6858000"/>
          </a:xfrm>
          <a:prstGeom prst="rect">
            <a:avLst/>
          </a:prstGeom>
        </p:spPr>
      </p:pic>
    </p:spTree>
    <p:extLst>
      <p:ext uri="{BB962C8B-B14F-4D97-AF65-F5344CB8AC3E}">
        <p14:creationId xmlns:p14="http://schemas.microsoft.com/office/powerpoint/2010/main" val="23740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6">
            <a:extLst>
              <a:ext uri="{FF2B5EF4-FFF2-40B4-BE49-F238E27FC236}">
                <a16:creationId xmlns:a16="http://schemas.microsoft.com/office/drawing/2014/main" id="{C4740291-5CA6-8345-8C44-D675892A2E5A}"/>
              </a:ext>
            </a:extLst>
          </p:cNvPr>
          <p:cNvSpPr txBox="1">
            <a:spLocks/>
          </p:cNvSpPr>
          <p:nvPr/>
        </p:nvSpPr>
        <p:spPr>
          <a:xfrm>
            <a:off x="2411280" y="585230"/>
            <a:ext cx="6870364" cy="2501900"/>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Ubuntu" panose="020B0504030602030204" pitchFamily="34"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3000" b="1" dirty="0"/>
              <a:t>Interacting With Others</a:t>
            </a:r>
          </a:p>
        </p:txBody>
      </p:sp>
      <p:pic>
        <p:nvPicPr>
          <p:cNvPr id="4" name="Picture 3">
            <a:extLst>
              <a:ext uri="{FF2B5EF4-FFF2-40B4-BE49-F238E27FC236}">
                <a16:creationId xmlns:a16="http://schemas.microsoft.com/office/drawing/2014/main" id="{B5F78690-E786-CE41-BAF2-65AEA7ED957C}"/>
              </a:ext>
            </a:extLst>
          </p:cNvPr>
          <p:cNvPicPr>
            <a:picLocks noChangeAspect="1"/>
          </p:cNvPicPr>
          <p:nvPr/>
        </p:nvPicPr>
        <p:blipFill>
          <a:blip r:embed="rId2"/>
          <a:stretch>
            <a:fillRect/>
          </a:stretch>
        </p:blipFill>
        <p:spPr>
          <a:xfrm>
            <a:off x="2660135" y="1728572"/>
            <a:ext cx="6372654" cy="3794293"/>
          </a:xfrm>
          <a:prstGeom prst="rect">
            <a:avLst/>
          </a:prstGeom>
        </p:spPr>
      </p:pic>
    </p:spTree>
    <p:extLst>
      <p:ext uri="{BB962C8B-B14F-4D97-AF65-F5344CB8AC3E}">
        <p14:creationId xmlns:p14="http://schemas.microsoft.com/office/powerpoint/2010/main" val="2090225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9A5C6D-7596-BA4D-8A8C-B4B98395BCFD}"/>
              </a:ext>
            </a:extLst>
          </p:cNvPr>
          <p:cNvSpPr/>
          <p:nvPr/>
        </p:nvSpPr>
        <p:spPr>
          <a:xfrm>
            <a:off x="3757252" y="624518"/>
            <a:ext cx="4572000" cy="5262979"/>
          </a:xfrm>
          <a:prstGeom prst="rect">
            <a:avLst/>
          </a:prstGeom>
        </p:spPr>
        <p:txBody>
          <a:bodyPr>
            <a:spAutoFit/>
          </a:bodyPr>
          <a:lstStyle/>
          <a:p>
            <a:pPr algn="ctr"/>
            <a:r>
              <a:rPr lang="en-US" sz="2800" b="1" dirty="0">
                <a:solidFill>
                  <a:srgbClr val="FF0000"/>
                </a:solidFill>
              </a:rPr>
              <a:t>Fiery Red</a:t>
            </a:r>
          </a:p>
          <a:p>
            <a:pPr algn="ctr"/>
            <a:r>
              <a:rPr lang="en-US" sz="2800" b="1" dirty="0">
                <a:solidFill>
                  <a:srgbClr val="FF0000"/>
                </a:solidFill>
              </a:rPr>
              <a:t>Do</a:t>
            </a:r>
          </a:p>
          <a:p>
            <a:pPr algn="ctr"/>
            <a:r>
              <a:rPr lang="en-US" sz="2800" dirty="0">
                <a:solidFill>
                  <a:srgbClr val="FF0000"/>
                </a:solidFill>
              </a:rPr>
              <a:t>Be direct and to the point</a:t>
            </a:r>
          </a:p>
          <a:p>
            <a:pPr algn="ctr"/>
            <a:r>
              <a:rPr lang="en-US" sz="2800" dirty="0">
                <a:solidFill>
                  <a:srgbClr val="FF0000"/>
                </a:solidFill>
              </a:rPr>
              <a:t>Focus on results and objectives</a:t>
            </a:r>
          </a:p>
          <a:p>
            <a:pPr algn="ctr"/>
            <a:r>
              <a:rPr lang="en-US" sz="2800" dirty="0">
                <a:solidFill>
                  <a:srgbClr val="FF0000"/>
                </a:solidFill>
              </a:rPr>
              <a:t>Be brief, be bright and be gone</a:t>
            </a:r>
          </a:p>
          <a:p>
            <a:pPr algn="ctr"/>
            <a:endParaRPr lang="en-US" sz="2800" dirty="0">
              <a:solidFill>
                <a:srgbClr val="FF0000"/>
              </a:solidFill>
            </a:endParaRPr>
          </a:p>
          <a:p>
            <a:pPr algn="ctr"/>
            <a:r>
              <a:rPr lang="en-US" sz="2800" b="1" dirty="0">
                <a:solidFill>
                  <a:srgbClr val="FF0000"/>
                </a:solidFill>
              </a:rPr>
              <a:t>Don’t</a:t>
            </a:r>
          </a:p>
          <a:p>
            <a:pPr algn="ctr"/>
            <a:r>
              <a:rPr lang="en-US" sz="2800" dirty="0">
                <a:solidFill>
                  <a:srgbClr val="FF0000"/>
                </a:solidFill>
              </a:rPr>
              <a:t>Hesitate or waffle</a:t>
            </a:r>
          </a:p>
          <a:p>
            <a:pPr algn="ctr"/>
            <a:r>
              <a:rPr lang="en-US" sz="2800" dirty="0">
                <a:solidFill>
                  <a:srgbClr val="FF0000"/>
                </a:solidFill>
              </a:rPr>
              <a:t>Focus on feelings</a:t>
            </a:r>
          </a:p>
          <a:p>
            <a:pPr algn="ctr"/>
            <a:r>
              <a:rPr lang="en-US" sz="2800" dirty="0">
                <a:solidFill>
                  <a:srgbClr val="FF0000"/>
                </a:solidFill>
              </a:rPr>
              <a:t>Try to take over</a:t>
            </a:r>
          </a:p>
        </p:txBody>
      </p:sp>
    </p:spTree>
    <p:extLst>
      <p:ext uri="{BB962C8B-B14F-4D97-AF65-F5344CB8AC3E}">
        <p14:creationId xmlns:p14="http://schemas.microsoft.com/office/powerpoint/2010/main" val="1178613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876E45-7468-D84C-A2A4-327E44A525A9}"/>
              </a:ext>
            </a:extLst>
          </p:cNvPr>
          <p:cNvSpPr/>
          <p:nvPr/>
        </p:nvSpPr>
        <p:spPr>
          <a:xfrm>
            <a:off x="3825677" y="527536"/>
            <a:ext cx="4572000" cy="4832092"/>
          </a:xfrm>
          <a:prstGeom prst="rect">
            <a:avLst/>
          </a:prstGeom>
        </p:spPr>
        <p:txBody>
          <a:bodyPr>
            <a:spAutoFit/>
          </a:bodyPr>
          <a:lstStyle/>
          <a:p>
            <a:pPr algn="ctr"/>
            <a:r>
              <a:rPr lang="en-US" sz="2800" b="1" dirty="0">
                <a:solidFill>
                  <a:srgbClr val="FFC000"/>
                </a:solidFill>
              </a:rPr>
              <a:t>Sunshine Yellow</a:t>
            </a:r>
          </a:p>
          <a:p>
            <a:pPr algn="ctr"/>
            <a:r>
              <a:rPr lang="en-US" sz="2800" b="1" dirty="0">
                <a:solidFill>
                  <a:srgbClr val="FFC000"/>
                </a:solidFill>
              </a:rPr>
              <a:t>Do</a:t>
            </a:r>
          </a:p>
          <a:p>
            <a:pPr algn="ctr"/>
            <a:r>
              <a:rPr lang="en-US" sz="2800" dirty="0">
                <a:solidFill>
                  <a:srgbClr val="FFC000"/>
                </a:solidFill>
              </a:rPr>
              <a:t>Be friendly and sociable</a:t>
            </a:r>
          </a:p>
          <a:p>
            <a:pPr algn="ctr"/>
            <a:r>
              <a:rPr lang="en-US" sz="2800" dirty="0">
                <a:solidFill>
                  <a:srgbClr val="FFC000"/>
                </a:solidFill>
              </a:rPr>
              <a:t>Be entertaining and stimulating</a:t>
            </a:r>
          </a:p>
          <a:p>
            <a:pPr algn="ctr"/>
            <a:r>
              <a:rPr lang="en-US" sz="2800" dirty="0">
                <a:solidFill>
                  <a:srgbClr val="FFC000"/>
                </a:solidFill>
              </a:rPr>
              <a:t>Be open and flexible</a:t>
            </a:r>
          </a:p>
          <a:p>
            <a:pPr algn="ctr"/>
            <a:endParaRPr lang="en-US" sz="2800" dirty="0">
              <a:solidFill>
                <a:srgbClr val="FFC000"/>
              </a:solidFill>
            </a:endParaRPr>
          </a:p>
          <a:p>
            <a:pPr algn="ctr"/>
            <a:r>
              <a:rPr lang="en-US" sz="2800" b="1" dirty="0">
                <a:solidFill>
                  <a:srgbClr val="FFC000"/>
                </a:solidFill>
              </a:rPr>
              <a:t>Don’t</a:t>
            </a:r>
          </a:p>
          <a:p>
            <a:pPr algn="ctr"/>
            <a:r>
              <a:rPr lang="en-US" sz="2800" dirty="0">
                <a:solidFill>
                  <a:srgbClr val="FFC000"/>
                </a:solidFill>
              </a:rPr>
              <a:t>Bore them with details</a:t>
            </a:r>
          </a:p>
          <a:p>
            <a:pPr algn="ctr"/>
            <a:r>
              <a:rPr lang="en-US" sz="2800" dirty="0">
                <a:solidFill>
                  <a:srgbClr val="FFC000"/>
                </a:solidFill>
              </a:rPr>
              <a:t>Tie them down with routine</a:t>
            </a:r>
          </a:p>
          <a:p>
            <a:pPr algn="ctr"/>
            <a:r>
              <a:rPr lang="en-US" sz="2800" dirty="0">
                <a:solidFill>
                  <a:srgbClr val="FFC000"/>
                </a:solidFill>
              </a:rPr>
              <a:t>Ask them to do things alone</a:t>
            </a:r>
          </a:p>
        </p:txBody>
      </p:sp>
    </p:spTree>
    <p:extLst>
      <p:ext uri="{BB962C8B-B14F-4D97-AF65-F5344CB8AC3E}">
        <p14:creationId xmlns:p14="http://schemas.microsoft.com/office/powerpoint/2010/main" val="3961481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B87D90-6BEC-C14D-A1D2-1D10ABFB0EB0}"/>
              </a:ext>
            </a:extLst>
          </p:cNvPr>
          <p:cNvSpPr/>
          <p:nvPr/>
        </p:nvSpPr>
        <p:spPr>
          <a:xfrm>
            <a:off x="3228844" y="500379"/>
            <a:ext cx="5433241" cy="4832092"/>
          </a:xfrm>
          <a:prstGeom prst="rect">
            <a:avLst/>
          </a:prstGeom>
        </p:spPr>
        <p:txBody>
          <a:bodyPr wrap="square">
            <a:spAutoFit/>
          </a:bodyPr>
          <a:lstStyle/>
          <a:p>
            <a:pPr algn="ctr"/>
            <a:r>
              <a:rPr lang="en-US" sz="2800" b="1" dirty="0">
                <a:solidFill>
                  <a:schemeClr val="accent6">
                    <a:lumMod val="75000"/>
                  </a:schemeClr>
                </a:solidFill>
              </a:rPr>
              <a:t>Earth Green</a:t>
            </a:r>
          </a:p>
          <a:p>
            <a:pPr algn="ctr"/>
            <a:r>
              <a:rPr lang="en-US" sz="2800" b="1" dirty="0">
                <a:solidFill>
                  <a:schemeClr val="accent6">
                    <a:lumMod val="75000"/>
                  </a:schemeClr>
                </a:solidFill>
              </a:rPr>
              <a:t>Do</a:t>
            </a:r>
          </a:p>
          <a:p>
            <a:pPr algn="ctr"/>
            <a:r>
              <a:rPr lang="en-US" sz="2800" dirty="0">
                <a:solidFill>
                  <a:schemeClr val="accent6">
                    <a:lumMod val="75000"/>
                  </a:schemeClr>
                </a:solidFill>
              </a:rPr>
              <a:t>Be patient and supportive</a:t>
            </a:r>
          </a:p>
          <a:p>
            <a:pPr algn="ctr"/>
            <a:r>
              <a:rPr lang="en-US" sz="2800" dirty="0">
                <a:solidFill>
                  <a:schemeClr val="accent6">
                    <a:lumMod val="75000"/>
                  </a:schemeClr>
                </a:solidFill>
              </a:rPr>
              <a:t>Slow down to their pace</a:t>
            </a:r>
          </a:p>
          <a:p>
            <a:pPr algn="ctr"/>
            <a:r>
              <a:rPr lang="en-US" sz="2800" dirty="0">
                <a:solidFill>
                  <a:schemeClr val="accent6">
                    <a:lumMod val="75000"/>
                  </a:schemeClr>
                </a:solidFill>
              </a:rPr>
              <a:t>Ask their opinion; give time to answer</a:t>
            </a:r>
          </a:p>
          <a:p>
            <a:pPr algn="ctr"/>
            <a:endParaRPr lang="en-US" sz="2800" dirty="0">
              <a:solidFill>
                <a:schemeClr val="accent6">
                  <a:lumMod val="75000"/>
                </a:schemeClr>
              </a:solidFill>
            </a:endParaRPr>
          </a:p>
          <a:p>
            <a:pPr algn="ctr"/>
            <a:r>
              <a:rPr lang="en-US" sz="2800" b="1" dirty="0">
                <a:solidFill>
                  <a:schemeClr val="accent6">
                    <a:lumMod val="75000"/>
                  </a:schemeClr>
                </a:solidFill>
              </a:rPr>
              <a:t>Don’t</a:t>
            </a:r>
          </a:p>
          <a:p>
            <a:pPr algn="ctr"/>
            <a:r>
              <a:rPr lang="en-US" sz="2800" dirty="0">
                <a:solidFill>
                  <a:schemeClr val="accent6">
                    <a:lumMod val="75000"/>
                  </a:schemeClr>
                </a:solidFill>
              </a:rPr>
              <a:t>Take advantage of their good nature</a:t>
            </a:r>
          </a:p>
          <a:p>
            <a:pPr algn="ctr"/>
            <a:r>
              <a:rPr lang="en-US" sz="2800" dirty="0">
                <a:solidFill>
                  <a:schemeClr val="accent6">
                    <a:lumMod val="75000"/>
                  </a:schemeClr>
                </a:solidFill>
              </a:rPr>
              <a:t>Push them to make quick decisions</a:t>
            </a:r>
          </a:p>
          <a:p>
            <a:pPr algn="ctr"/>
            <a:r>
              <a:rPr lang="en-US" sz="2800" dirty="0">
                <a:solidFill>
                  <a:schemeClr val="accent6">
                    <a:lumMod val="75000"/>
                  </a:schemeClr>
                </a:solidFill>
              </a:rPr>
              <a:t>Spring last minute surprises</a:t>
            </a:r>
          </a:p>
        </p:txBody>
      </p:sp>
    </p:spTree>
    <p:extLst>
      <p:ext uri="{BB962C8B-B14F-4D97-AF65-F5344CB8AC3E}">
        <p14:creationId xmlns:p14="http://schemas.microsoft.com/office/powerpoint/2010/main" val="2469247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5CA219-4DC5-DB4E-9818-5176468D08A3}"/>
              </a:ext>
            </a:extLst>
          </p:cNvPr>
          <p:cNvSpPr/>
          <p:nvPr/>
        </p:nvSpPr>
        <p:spPr>
          <a:xfrm>
            <a:off x="3662266" y="796576"/>
            <a:ext cx="5781537" cy="4832092"/>
          </a:xfrm>
          <a:prstGeom prst="rect">
            <a:avLst/>
          </a:prstGeom>
        </p:spPr>
        <p:txBody>
          <a:bodyPr wrap="square">
            <a:spAutoFit/>
          </a:bodyPr>
          <a:lstStyle/>
          <a:p>
            <a:pPr algn="ctr"/>
            <a:r>
              <a:rPr lang="en-US" sz="2800" b="1" dirty="0">
                <a:solidFill>
                  <a:srgbClr val="0070C0"/>
                </a:solidFill>
              </a:rPr>
              <a:t>Cool Blue</a:t>
            </a:r>
          </a:p>
          <a:p>
            <a:pPr algn="ctr"/>
            <a:r>
              <a:rPr lang="en-US" sz="2800" b="1" dirty="0">
                <a:solidFill>
                  <a:srgbClr val="0070C0"/>
                </a:solidFill>
              </a:rPr>
              <a:t>Do</a:t>
            </a:r>
          </a:p>
          <a:p>
            <a:pPr algn="ctr"/>
            <a:r>
              <a:rPr lang="en-US" sz="2800" dirty="0">
                <a:solidFill>
                  <a:srgbClr val="0070C0"/>
                </a:solidFill>
              </a:rPr>
              <a:t>Be well prepared and thorough</a:t>
            </a:r>
          </a:p>
          <a:p>
            <a:pPr algn="ctr"/>
            <a:r>
              <a:rPr lang="en-US" sz="2800" dirty="0">
                <a:solidFill>
                  <a:srgbClr val="0070C0"/>
                </a:solidFill>
              </a:rPr>
              <a:t>Put important things in writing</a:t>
            </a:r>
          </a:p>
          <a:p>
            <a:pPr algn="ctr"/>
            <a:r>
              <a:rPr lang="en-US" sz="2800" dirty="0">
                <a:solidFill>
                  <a:srgbClr val="0070C0"/>
                </a:solidFill>
              </a:rPr>
              <a:t>Let them consider all the details</a:t>
            </a:r>
          </a:p>
          <a:p>
            <a:pPr algn="ctr"/>
            <a:endParaRPr lang="en-US" sz="2800" dirty="0">
              <a:solidFill>
                <a:srgbClr val="0070C0"/>
              </a:solidFill>
            </a:endParaRPr>
          </a:p>
          <a:p>
            <a:pPr algn="ctr"/>
            <a:r>
              <a:rPr lang="en-US" sz="2800" b="1" dirty="0">
                <a:solidFill>
                  <a:srgbClr val="0070C0"/>
                </a:solidFill>
              </a:rPr>
              <a:t>Don’t</a:t>
            </a:r>
          </a:p>
          <a:p>
            <a:pPr algn="ctr"/>
            <a:r>
              <a:rPr lang="en-US" sz="2800" dirty="0">
                <a:solidFill>
                  <a:srgbClr val="0070C0"/>
                </a:solidFill>
              </a:rPr>
              <a:t>Invade their personal space</a:t>
            </a:r>
          </a:p>
          <a:p>
            <a:pPr algn="ctr"/>
            <a:r>
              <a:rPr lang="en-US" sz="2800" dirty="0">
                <a:solidFill>
                  <a:srgbClr val="0070C0"/>
                </a:solidFill>
              </a:rPr>
              <a:t>Be flippant on important issues</a:t>
            </a:r>
          </a:p>
          <a:p>
            <a:pPr algn="ctr"/>
            <a:r>
              <a:rPr lang="en-US" sz="2800" dirty="0">
                <a:solidFill>
                  <a:srgbClr val="0070C0"/>
                </a:solidFill>
              </a:rPr>
              <a:t>Change their routine without notice</a:t>
            </a:r>
          </a:p>
        </p:txBody>
      </p:sp>
    </p:spTree>
    <p:extLst>
      <p:ext uri="{BB962C8B-B14F-4D97-AF65-F5344CB8AC3E}">
        <p14:creationId xmlns:p14="http://schemas.microsoft.com/office/powerpoint/2010/main" val="1142356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285CD68B-B564-9B48-A767-07FCD1F2EFF7}"/>
              </a:ext>
            </a:extLst>
          </p:cNvPr>
          <p:cNvSpPr/>
          <p:nvPr/>
        </p:nvSpPr>
        <p:spPr>
          <a:xfrm>
            <a:off x="546735" y="5430157"/>
            <a:ext cx="6828188" cy="1647825"/>
          </a:xfrm>
          <a:custGeom>
            <a:avLst/>
            <a:gdLst>
              <a:gd name="connsiteX0" fmla="*/ 46567 w 10295467"/>
              <a:gd name="connsiteY0" fmla="*/ 450850 h 2025650"/>
              <a:gd name="connsiteX1" fmla="*/ 300567 w 10295467"/>
              <a:gd name="connsiteY1" fmla="*/ 400050 h 2025650"/>
              <a:gd name="connsiteX2" fmla="*/ 2129367 w 10295467"/>
              <a:gd name="connsiteY2" fmla="*/ 184150 h 2025650"/>
              <a:gd name="connsiteX3" fmla="*/ 5672667 w 10295467"/>
              <a:gd name="connsiteY3" fmla="*/ 1504950 h 2025650"/>
              <a:gd name="connsiteX4" fmla="*/ 9088967 w 10295467"/>
              <a:gd name="connsiteY4" fmla="*/ 1720850 h 2025650"/>
              <a:gd name="connsiteX5" fmla="*/ 10295467 w 10295467"/>
              <a:gd name="connsiteY5" fmla="*/ 2025650 h 202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5467" h="2025650">
                <a:moveTo>
                  <a:pt x="46567" y="450850"/>
                </a:moveTo>
                <a:cubicBezTo>
                  <a:pt x="0" y="447675"/>
                  <a:pt x="300567" y="400050"/>
                  <a:pt x="300567" y="400050"/>
                </a:cubicBezTo>
                <a:cubicBezTo>
                  <a:pt x="647700" y="355600"/>
                  <a:pt x="1234017" y="0"/>
                  <a:pt x="2129367" y="184150"/>
                </a:cubicBezTo>
                <a:cubicBezTo>
                  <a:pt x="3024717" y="368300"/>
                  <a:pt x="4512734" y="1248833"/>
                  <a:pt x="5672667" y="1504950"/>
                </a:cubicBezTo>
                <a:cubicBezTo>
                  <a:pt x="6832600" y="1761067"/>
                  <a:pt x="8318500" y="1634067"/>
                  <a:pt x="9088967" y="1720850"/>
                </a:cubicBezTo>
                <a:cubicBezTo>
                  <a:pt x="9859434" y="1807633"/>
                  <a:pt x="10077450" y="1916641"/>
                  <a:pt x="10295467" y="2025650"/>
                </a:cubicBezTo>
              </a:path>
            </a:pathLst>
          </a:custGeom>
          <a:noFill/>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Freeform 3">
            <a:extLst>
              <a:ext uri="{FF2B5EF4-FFF2-40B4-BE49-F238E27FC236}">
                <a16:creationId xmlns:a16="http://schemas.microsoft.com/office/drawing/2014/main" id="{BC128EBB-A1F8-A446-B1DD-7B032E2C39CA}"/>
              </a:ext>
            </a:extLst>
          </p:cNvPr>
          <p:cNvSpPr/>
          <p:nvPr/>
        </p:nvSpPr>
        <p:spPr>
          <a:xfrm>
            <a:off x="351824" y="5598432"/>
            <a:ext cx="8779477" cy="2025650"/>
          </a:xfrm>
          <a:custGeom>
            <a:avLst/>
            <a:gdLst>
              <a:gd name="connsiteX0" fmla="*/ 46567 w 10295467"/>
              <a:gd name="connsiteY0" fmla="*/ 450850 h 2025650"/>
              <a:gd name="connsiteX1" fmla="*/ 300567 w 10295467"/>
              <a:gd name="connsiteY1" fmla="*/ 400050 h 2025650"/>
              <a:gd name="connsiteX2" fmla="*/ 2129367 w 10295467"/>
              <a:gd name="connsiteY2" fmla="*/ 184150 h 2025650"/>
              <a:gd name="connsiteX3" fmla="*/ 5672667 w 10295467"/>
              <a:gd name="connsiteY3" fmla="*/ 1504950 h 2025650"/>
              <a:gd name="connsiteX4" fmla="*/ 9088967 w 10295467"/>
              <a:gd name="connsiteY4" fmla="*/ 1720850 h 2025650"/>
              <a:gd name="connsiteX5" fmla="*/ 10295467 w 10295467"/>
              <a:gd name="connsiteY5" fmla="*/ 2025650 h 202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5467" h="2025650">
                <a:moveTo>
                  <a:pt x="46567" y="450850"/>
                </a:moveTo>
                <a:cubicBezTo>
                  <a:pt x="0" y="447675"/>
                  <a:pt x="300567" y="400050"/>
                  <a:pt x="300567" y="400050"/>
                </a:cubicBezTo>
                <a:cubicBezTo>
                  <a:pt x="647700" y="355600"/>
                  <a:pt x="1234017" y="0"/>
                  <a:pt x="2129367" y="184150"/>
                </a:cubicBezTo>
                <a:cubicBezTo>
                  <a:pt x="3024717" y="368300"/>
                  <a:pt x="4512734" y="1248833"/>
                  <a:pt x="5672667" y="1504950"/>
                </a:cubicBezTo>
                <a:cubicBezTo>
                  <a:pt x="6832600" y="1761067"/>
                  <a:pt x="8318500" y="1634067"/>
                  <a:pt x="9088967" y="1720850"/>
                </a:cubicBezTo>
                <a:cubicBezTo>
                  <a:pt x="9859434" y="1807633"/>
                  <a:pt x="10077450" y="1916641"/>
                  <a:pt x="10295467" y="2025650"/>
                </a:cubicBezTo>
              </a:path>
            </a:pathLst>
          </a:custGeom>
          <a:noFill/>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Content Placeholder 6">
            <a:extLst>
              <a:ext uri="{FF2B5EF4-FFF2-40B4-BE49-F238E27FC236}">
                <a16:creationId xmlns:a16="http://schemas.microsoft.com/office/drawing/2014/main" id="{5E1BF077-7EE8-834B-848D-5917C2AADE4C}"/>
              </a:ext>
            </a:extLst>
          </p:cNvPr>
          <p:cNvSpPr txBox="1">
            <a:spLocks/>
          </p:cNvSpPr>
          <p:nvPr/>
        </p:nvSpPr>
        <p:spPr>
          <a:xfrm>
            <a:off x="2164728" y="1703953"/>
            <a:ext cx="2590800" cy="25019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GB" sz="3000" dirty="0"/>
              <a:t>Plot your own position on the wheel and the positions of some people you interact with</a:t>
            </a:r>
          </a:p>
        </p:txBody>
      </p:sp>
      <p:grpSp>
        <p:nvGrpSpPr>
          <p:cNvPr id="6" name="Group 5">
            <a:extLst>
              <a:ext uri="{FF2B5EF4-FFF2-40B4-BE49-F238E27FC236}">
                <a16:creationId xmlns:a16="http://schemas.microsoft.com/office/drawing/2014/main" id="{ABC07C64-BACC-6C42-8871-8FF9A8428313}"/>
              </a:ext>
            </a:extLst>
          </p:cNvPr>
          <p:cNvGrpSpPr/>
          <p:nvPr/>
        </p:nvGrpSpPr>
        <p:grpSpPr>
          <a:xfrm>
            <a:off x="4691417" y="595424"/>
            <a:ext cx="5689507" cy="5706030"/>
            <a:chOff x="3167416" y="595424"/>
            <a:chExt cx="5689507" cy="5706030"/>
          </a:xfrm>
        </p:grpSpPr>
        <p:pic>
          <p:nvPicPr>
            <p:cNvPr id="7" name="Picture 6" descr="001_0062_72 type wheel - blank_enGB.png">
              <a:extLst>
                <a:ext uri="{FF2B5EF4-FFF2-40B4-BE49-F238E27FC236}">
                  <a16:creationId xmlns:a16="http://schemas.microsoft.com/office/drawing/2014/main" id="{FB2A31BA-A9A7-124E-8B31-A0D88D323B40}"/>
                </a:ext>
              </a:extLst>
            </p:cNvPr>
            <p:cNvPicPr>
              <a:picLocks noChangeAspect="1"/>
            </p:cNvPicPr>
            <p:nvPr/>
          </p:nvPicPr>
          <p:blipFill>
            <a:blip r:embed="rId3"/>
            <a:stretch>
              <a:fillRect/>
            </a:stretch>
          </p:blipFill>
          <p:spPr>
            <a:xfrm>
              <a:off x="3167416" y="595424"/>
              <a:ext cx="5689507" cy="5706030"/>
            </a:xfrm>
            <a:prstGeom prst="rect">
              <a:avLst/>
            </a:prstGeom>
          </p:spPr>
        </p:pic>
        <p:sp>
          <p:nvSpPr>
            <p:cNvPr id="8" name="Oval 7">
              <a:extLst>
                <a:ext uri="{FF2B5EF4-FFF2-40B4-BE49-F238E27FC236}">
                  <a16:creationId xmlns:a16="http://schemas.microsoft.com/office/drawing/2014/main" id="{00DEC3D9-AEDF-CC4F-952A-94149DE2731D}"/>
                </a:ext>
              </a:extLst>
            </p:cNvPr>
            <p:cNvSpPr/>
            <p:nvPr/>
          </p:nvSpPr>
          <p:spPr>
            <a:xfrm>
              <a:off x="3508743" y="935667"/>
              <a:ext cx="4986669" cy="4986669"/>
            </a:xfrm>
            <a:prstGeom prst="ellipse">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Oval 8">
            <a:extLst>
              <a:ext uri="{FF2B5EF4-FFF2-40B4-BE49-F238E27FC236}">
                <a16:creationId xmlns:a16="http://schemas.microsoft.com/office/drawing/2014/main" id="{95119429-FDA8-AA47-AC63-BC7BACCC7377}"/>
              </a:ext>
            </a:extLst>
          </p:cNvPr>
          <p:cNvSpPr/>
          <p:nvPr/>
        </p:nvSpPr>
        <p:spPr>
          <a:xfrm>
            <a:off x="4301391" y="6536980"/>
            <a:ext cx="263865" cy="263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2F5BFA4-31AC-F346-9CAC-1D6D1678A4E7}"/>
              </a:ext>
            </a:extLst>
          </p:cNvPr>
          <p:cNvSpPr/>
          <p:nvPr/>
        </p:nvSpPr>
        <p:spPr>
          <a:xfrm>
            <a:off x="3516165" y="6241083"/>
            <a:ext cx="263865" cy="2638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CBE4CD2-8B16-464C-9062-B3495C77651A}"/>
              </a:ext>
            </a:extLst>
          </p:cNvPr>
          <p:cNvSpPr/>
          <p:nvPr/>
        </p:nvSpPr>
        <p:spPr>
          <a:xfrm>
            <a:off x="1927109" y="5485847"/>
            <a:ext cx="263865" cy="263865"/>
          </a:xfrm>
          <a:prstGeom prst="ellipse">
            <a:avLst/>
          </a:prstGeom>
          <a:solidFill>
            <a:srgbClr val="91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E5C9E56C-51C5-3E47-9415-C5B65BA76719}"/>
              </a:ext>
            </a:extLst>
          </p:cNvPr>
          <p:cNvSpPr/>
          <p:nvPr/>
        </p:nvSpPr>
        <p:spPr>
          <a:xfrm>
            <a:off x="2185995" y="5575103"/>
            <a:ext cx="263865" cy="263865"/>
          </a:xfrm>
          <a:prstGeom prst="ellipse">
            <a:avLst/>
          </a:prstGeom>
          <a:solidFill>
            <a:srgbClr val="B71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7C644330-067B-2649-BCC5-BB651310B5E8}"/>
              </a:ext>
            </a:extLst>
          </p:cNvPr>
          <p:cNvSpPr/>
          <p:nvPr/>
        </p:nvSpPr>
        <p:spPr>
          <a:xfrm>
            <a:off x="4027884" y="6466608"/>
            <a:ext cx="263865" cy="26386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C01F4758-49E8-3344-8150-B7847232CD98}"/>
              </a:ext>
            </a:extLst>
          </p:cNvPr>
          <p:cNvSpPr/>
          <p:nvPr/>
        </p:nvSpPr>
        <p:spPr>
          <a:xfrm>
            <a:off x="2682839" y="5831267"/>
            <a:ext cx="263865" cy="263865"/>
          </a:xfrm>
          <a:prstGeom prst="ellipse">
            <a:avLst/>
          </a:prstGeom>
          <a:solidFill>
            <a:srgbClr val="017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E3CA3C8-9B5B-4C42-8063-F35FFD3A4105}"/>
              </a:ext>
            </a:extLst>
          </p:cNvPr>
          <p:cNvSpPr/>
          <p:nvPr/>
        </p:nvSpPr>
        <p:spPr>
          <a:xfrm>
            <a:off x="3265955" y="6127372"/>
            <a:ext cx="263865" cy="263865"/>
          </a:xfrm>
          <a:prstGeom prst="ellipse">
            <a:avLst/>
          </a:prstGeom>
          <a:solidFill>
            <a:srgbClr val="B0D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6EC05E4A-96E7-9647-835D-2992FBB29BBF}"/>
              </a:ext>
            </a:extLst>
          </p:cNvPr>
          <p:cNvSpPr/>
          <p:nvPr/>
        </p:nvSpPr>
        <p:spPr>
          <a:xfrm>
            <a:off x="2428625" y="5714651"/>
            <a:ext cx="263865" cy="263865"/>
          </a:xfrm>
          <a:prstGeom prst="ellipse">
            <a:avLst/>
          </a:prstGeom>
          <a:solidFill>
            <a:srgbClr val="6F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27CC38AA-1488-1E4F-A31C-AC72C6175472}"/>
              </a:ext>
            </a:extLst>
          </p:cNvPr>
          <p:cNvGrpSpPr/>
          <p:nvPr/>
        </p:nvGrpSpPr>
        <p:grpSpPr>
          <a:xfrm>
            <a:off x="5821135" y="7164615"/>
            <a:ext cx="3149620" cy="3732224"/>
            <a:chOff x="4718050" y="749300"/>
            <a:chExt cx="3149620" cy="3732224"/>
          </a:xfrm>
        </p:grpSpPr>
        <p:sp>
          <p:nvSpPr>
            <p:cNvPr id="18" name="Oval 17">
              <a:extLst>
                <a:ext uri="{FF2B5EF4-FFF2-40B4-BE49-F238E27FC236}">
                  <a16:creationId xmlns:a16="http://schemas.microsoft.com/office/drawing/2014/main" id="{56958E9E-74D0-0443-BF69-FEEBE2A3907D}"/>
                </a:ext>
              </a:extLst>
            </p:cNvPr>
            <p:cNvSpPr/>
            <p:nvPr/>
          </p:nvSpPr>
          <p:spPr>
            <a:xfrm>
              <a:off x="7385050" y="749300"/>
              <a:ext cx="254000" cy="254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itchFamily="34" charset="0"/>
                  <a:cs typeface="Arial" pitchFamily="34" charset="0"/>
                </a:rPr>
                <a:t>D</a:t>
              </a:r>
              <a:endParaRPr lang="en-GB" sz="1600" b="1" dirty="0">
                <a:solidFill>
                  <a:schemeClr val="tx1"/>
                </a:solidFill>
                <a:latin typeface="Arial" pitchFamily="34" charset="0"/>
                <a:cs typeface="Arial" pitchFamily="34" charset="0"/>
              </a:endParaRPr>
            </a:p>
          </p:txBody>
        </p:sp>
        <p:sp>
          <p:nvSpPr>
            <p:cNvPr id="19" name="Oval 18">
              <a:extLst>
                <a:ext uri="{FF2B5EF4-FFF2-40B4-BE49-F238E27FC236}">
                  <a16:creationId xmlns:a16="http://schemas.microsoft.com/office/drawing/2014/main" id="{D5471F39-E7DA-234F-8924-C7CC3ACAFD0A}"/>
                </a:ext>
              </a:extLst>
            </p:cNvPr>
            <p:cNvSpPr/>
            <p:nvPr/>
          </p:nvSpPr>
          <p:spPr>
            <a:xfrm>
              <a:off x="7613670" y="2638426"/>
              <a:ext cx="254000" cy="254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itchFamily="34" charset="0"/>
                  <a:cs typeface="Arial" pitchFamily="34" charset="0"/>
                </a:rPr>
                <a:t>M</a:t>
              </a:r>
              <a:endParaRPr lang="en-GB" sz="1600" b="1" dirty="0">
                <a:solidFill>
                  <a:schemeClr val="tx1"/>
                </a:solidFill>
                <a:latin typeface="Arial" pitchFamily="34" charset="0"/>
                <a:cs typeface="Arial" pitchFamily="34" charset="0"/>
              </a:endParaRPr>
            </a:p>
          </p:txBody>
        </p:sp>
        <p:sp>
          <p:nvSpPr>
            <p:cNvPr id="20" name="Oval 19">
              <a:extLst>
                <a:ext uri="{FF2B5EF4-FFF2-40B4-BE49-F238E27FC236}">
                  <a16:creationId xmlns:a16="http://schemas.microsoft.com/office/drawing/2014/main" id="{0F2F74CC-A95F-8A48-9262-6CF4B8CB5913}"/>
                </a:ext>
              </a:extLst>
            </p:cNvPr>
            <p:cNvSpPr/>
            <p:nvPr/>
          </p:nvSpPr>
          <p:spPr>
            <a:xfrm>
              <a:off x="7262830" y="4098936"/>
              <a:ext cx="254000" cy="254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itchFamily="34" charset="0"/>
                  <a:cs typeface="Arial" pitchFamily="34" charset="0"/>
                </a:rPr>
                <a:t>I</a:t>
              </a:r>
              <a:endParaRPr lang="en-GB" sz="1600" b="1" dirty="0">
                <a:solidFill>
                  <a:schemeClr val="tx1"/>
                </a:solidFill>
                <a:latin typeface="Arial" pitchFamily="34" charset="0"/>
                <a:cs typeface="Arial" pitchFamily="34" charset="0"/>
              </a:endParaRPr>
            </a:p>
          </p:txBody>
        </p:sp>
        <p:sp>
          <p:nvSpPr>
            <p:cNvPr id="21" name="Oval 20">
              <a:extLst>
                <a:ext uri="{FF2B5EF4-FFF2-40B4-BE49-F238E27FC236}">
                  <a16:creationId xmlns:a16="http://schemas.microsoft.com/office/drawing/2014/main" id="{B366CE9C-EBC1-DC47-B6AD-2218B927C299}"/>
                </a:ext>
              </a:extLst>
            </p:cNvPr>
            <p:cNvSpPr/>
            <p:nvPr/>
          </p:nvSpPr>
          <p:spPr>
            <a:xfrm>
              <a:off x="6199198" y="3846522"/>
              <a:ext cx="254000" cy="254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itchFamily="34" charset="0"/>
                  <a:cs typeface="Arial" pitchFamily="34" charset="0"/>
                </a:rPr>
                <a:t>H</a:t>
              </a:r>
              <a:endParaRPr lang="en-GB" sz="1600" b="1" dirty="0">
                <a:solidFill>
                  <a:schemeClr val="tx1"/>
                </a:solidFill>
                <a:latin typeface="Arial" pitchFamily="34" charset="0"/>
                <a:cs typeface="Arial" pitchFamily="34" charset="0"/>
              </a:endParaRPr>
            </a:p>
          </p:txBody>
        </p:sp>
        <p:sp>
          <p:nvSpPr>
            <p:cNvPr id="22" name="Oval 21">
              <a:extLst>
                <a:ext uri="{FF2B5EF4-FFF2-40B4-BE49-F238E27FC236}">
                  <a16:creationId xmlns:a16="http://schemas.microsoft.com/office/drawing/2014/main" id="{39F98E69-DDAB-5D48-BB0B-45EE585D8CC2}"/>
                </a:ext>
              </a:extLst>
            </p:cNvPr>
            <p:cNvSpPr/>
            <p:nvPr/>
          </p:nvSpPr>
          <p:spPr>
            <a:xfrm>
              <a:off x="4724400" y="4227524"/>
              <a:ext cx="254000" cy="254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itchFamily="34" charset="0"/>
                  <a:cs typeface="Arial" pitchFamily="34" charset="0"/>
                </a:rPr>
                <a:t>S</a:t>
              </a:r>
              <a:endParaRPr lang="en-GB" sz="1600" b="1" dirty="0">
                <a:solidFill>
                  <a:schemeClr val="tx1"/>
                </a:solidFill>
                <a:latin typeface="Arial" pitchFamily="34" charset="0"/>
                <a:cs typeface="Arial" pitchFamily="34" charset="0"/>
              </a:endParaRPr>
            </a:p>
          </p:txBody>
        </p:sp>
        <p:sp>
          <p:nvSpPr>
            <p:cNvPr id="23" name="Oval 22">
              <a:extLst>
                <a:ext uri="{FF2B5EF4-FFF2-40B4-BE49-F238E27FC236}">
                  <a16:creationId xmlns:a16="http://schemas.microsoft.com/office/drawing/2014/main" id="{E8A9E3C9-EF8A-5F48-B8EB-E2C7EFA16D86}"/>
                </a:ext>
              </a:extLst>
            </p:cNvPr>
            <p:cNvSpPr/>
            <p:nvPr/>
          </p:nvSpPr>
          <p:spPr>
            <a:xfrm>
              <a:off x="5100640" y="2319336"/>
              <a:ext cx="254000" cy="254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itchFamily="34" charset="0"/>
                  <a:cs typeface="Arial" pitchFamily="34" charset="0"/>
                </a:rPr>
                <a:t>C</a:t>
              </a:r>
              <a:endParaRPr lang="en-GB" sz="1600" b="1" dirty="0">
                <a:solidFill>
                  <a:schemeClr val="tx1"/>
                </a:solidFill>
                <a:latin typeface="Arial" pitchFamily="34" charset="0"/>
                <a:cs typeface="Arial" pitchFamily="34" charset="0"/>
              </a:endParaRPr>
            </a:p>
          </p:txBody>
        </p:sp>
        <p:sp>
          <p:nvSpPr>
            <p:cNvPr id="24" name="Oval 23">
              <a:extLst>
                <a:ext uri="{FF2B5EF4-FFF2-40B4-BE49-F238E27FC236}">
                  <a16:creationId xmlns:a16="http://schemas.microsoft.com/office/drawing/2014/main" id="{4EADD80E-8CA7-F34D-A3BF-6320C80DE3A3}"/>
                </a:ext>
              </a:extLst>
            </p:cNvPr>
            <p:cNvSpPr/>
            <p:nvPr/>
          </p:nvSpPr>
          <p:spPr>
            <a:xfrm>
              <a:off x="4718050" y="1409692"/>
              <a:ext cx="254000" cy="254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itchFamily="34" charset="0"/>
                  <a:cs typeface="Arial" pitchFamily="34" charset="0"/>
                </a:rPr>
                <a:t>O</a:t>
              </a:r>
              <a:endParaRPr lang="en-GB" sz="1600" b="1" dirty="0">
                <a:solidFill>
                  <a:schemeClr val="tx1"/>
                </a:solidFill>
                <a:latin typeface="Arial" pitchFamily="34" charset="0"/>
                <a:cs typeface="Arial" pitchFamily="34" charset="0"/>
              </a:endParaRPr>
            </a:p>
          </p:txBody>
        </p:sp>
        <p:sp>
          <p:nvSpPr>
            <p:cNvPr id="25" name="Oval 24">
              <a:extLst>
                <a:ext uri="{FF2B5EF4-FFF2-40B4-BE49-F238E27FC236}">
                  <a16:creationId xmlns:a16="http://schemas.microsoft.com/office/drawing/2014/main" id="{726D0C47-7967-8746-80DD-477940BE0DFF}"/>
                </a:ext>
              </a:extLst>
            </p:cNvPr>
            <p:cNvSpPr/>
            <p:nvPr/>
          </p:nvSpPr>
          <p:spPr>
            <a:xfrm>
              <a:off x="6210310" y="781038"/>
              <a:ext cx="254000" cy="254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itchFamily="34" charset="0"/>
                  <a:cs typeface="Arial" pitchFamily="34" charset="0"/>
                </a:rPr>
                <a:t>R</a:t>
              </a:r>
              <a:endParaRPr lang="en-GB" sz="1600" b="1" dirty="0">
                <a:solidFill>
                  <a:schemeClr val="tx1"/>
                </a:solidFill>
                <a:latin typeface="Arial" pitchFamily="34" charset="0"/>
                <a:cs typeface="Arial" pitchFamily="34" charset="0"/>
              </a:endParaRPr>
            </a:p>
          </p:txBody>
        </p:sp>
      </p:grpSp>
      <p:sp>
        <p:nvSpPr>
          <p:cNvPr id="26" name="TextBox 25">
            <a:extLst>
              <a:ext uri="{FF2B5EF4-FFF2-40B4-BE49-F238E27FC236}">
                <a16:creationId xmlns:a16="http://schemas.microsoft.com/office/drawing/2014/main" id="{6157085D-F8F7-AD47-9665-9D39192ECE6E}"/>
              </a:ext>
            </a:extLst>
          </p:cNvPr>
          <p:cNvSpPr txBox="1"/>
          <p:nvPr/>
        </p:nvSpPr>
        <p:spPr>
          <a:xfrm>
            <a:off x="6581776" y="1447800"/>
            <a:ext cx="1057275" cy="400110"/>
          </a:xfrm>
          <a:prstGeom prst="rect">
            <a:avLst/>
          </a:prstGeom>
          <a:noFill/>
        </p:spPr>
        <p:txBody>
          <a:bodyPr wrap="square" rtlCol="0">
            <a:spAutoFit/>
          </a:bodyPr>
          <a:lstStyle/>
          <a:p>
            <a:pPr algn="r"/>
            <a:r>
              <a:rPr lang="en-US" sz="2000" dirty="0">
                <a:latin typeface="Arial" pitchFamily="34" charset="0"/>
                <a:cs typeface="Arial" pitchFamily="34" charset="0"/>
              </a:rPr>
              <a:t>Self</a:t>
            </a:r>
            <a:endParaRPr lang="en-GB" sz="2000" dirty="0">
              <a:latin typeface="Arial" pitchFamily="34" charset="0"/>
              <a:cs typeface="Arial" pitchFamily="34" charset="0"/>
            </a:endParaRPr>
          </a:p>
        </p:txBody>
      </p:sp>
      <p:sp>
        <p:nvSpPr>
          <p:cNvPr id="27" name="TextBox 26">
            <a:extLst>
              <a:ext uri="{FF2B5EF4-FFF2-40B4-BE49-F238E27FC236}">
                <a16:creationId xmlns:a16="http://schemas.microsoft.com/office/drawing/2014/main" id="{4449DB5A-9209-044C-ADF6-920E94DAF522}"/>
              </a:ext>
            </a:extLst>
          </p:cNvPr>
          <p:cNvSpPr txBox="1"/>
          <p:nvPr/>
        </p:nvSpPr>
        <p:spPr>
          <a:xfrm>
            <a:off x="8715395" y="1862127"/>
            <a:ext cx="1057275" cy="400110"/>
          </a:xfrm>
          <a:prstGeom prst="rect">
            <a:avLst/>
          </a:prstGeom>
          <a:noFill/>
        </p:spPr>
        <p:txBody>
          <a:bodyPr wrap="square" rtlCol="0">
            <a:spAutoFit/>
          </a:bodyPr>
          <a:lstStyle/>
          <a:p>
            <a:r>
              <a:rPr lang="en-US" sz="2000" dirty="0">
                <a:latin typeface="Arial" pitchFamily="34" charset="0"/>
                <a:cs typeface="Arial" pitchFamily="34" charset="0"/>
              </a:rPr>
              <a:t>David</a:t>
            </a:r>
            <a:endParaRPr lang="en-GB" sz="2000" dirty="0">
              <a:latin typeface="Arial" pitchFamily="34" charset="0"/>
              <a:cs typeface="Arial" pitchFamily="34" charset="0"/>
            </a:endParaRPr>
          </a:p>
        </p:txBody>
      </p:sp>
      <p:sp>
        <p:nvSpPr>
          <p:cNvPr id="28" name="TextBox 27">
            <a:extLst>
              <a:ext uri="{FF2B5EF4-FFF2-40B4-BE49-F238E27FC236}">
                <a16:creationId xmlns:a16="http://schemas.microsoft.com/office/drawing/2014/main" id="{018EC852-EDFC-8E44-B5D4-9EA98E90ACC0}"/>
              </a:ext>
            </a:extLst>
          </p:cNvPr>
          <p:cNvSpPr txBox="1"/>
          <p:nvPr/>
        </p:nvSpPr>
        <p:spPr>
          <a:xfrm>
            <a:off x="8467744" y="3109916"/>
            <a:ext cx="1228706" cy="400110"/>
          </a:xfrm>
          <a:prstGeom prst="rect">
            <a:avLst/>
          </a:prstGeom>
          <a:noFill/>
        </p:spPr>
        <p:txBody>
          <a:bodyPr wrap="square" rtlCol="0">
            <a:spAutoFit/>
          </a:bodyPr>
          <a:lstStyle/>
          <a:p>
            <a:r>
              <a:rPr lang="en-US" sz="2000" dirty="0">
                <a:latin typeface="Arial" pitchFamily="34" charset="0"/>
                <a:cs typeface="Arial" pitchFamily="34" charset="0"/>
              </a:rPr>
              <a:t>Margaret</a:t>
            </a:r>
            <a:endParaRPr lang="en-GB" sz="2000" dirty="0">
              <a:latin typeface="Arial" pitchFamily="34" charset="0"/>
              <a:cs typeface="Arial" pitchFamily="34" charset="0"/>
            </a:endParaRPr>
          </a:p>
        </p:txBody>
      </p:sp>
      <p:sp>
        <p:nvSpPr>
          <p:cNvPr id="29" name="TextBox 28">
            <a:extLst>
              <a:ext uri="{FF2B5EF4-FFF2-40B4-BE49-F238E27FC236}">
                <a16:creationId xmlns:a16="http://schemas.microsoft.com/office/drawing/2014/main" id="{FFCF89E6-C93F-F047-9748-155BF466E01E}"/>
              </a:ext>
            </a:extLst>
          </p:cNvPr>
          <p:cNvSpPr txBox="1"/>
          <p:nvPr/>
        </p:nvSpPr>
        <p:spPr>
          <a:xfrm>
            <a:off x="8791591" y="4710120"/>
            <a:ext cx="1228706" cy="400110"/>
          </a:xfrm>
          <a:prstGeom prst="rect">
            <a:avLst/>
          </a:prstGeom>
          <a:noFill/>
        </p:spPr>
        <p:txBody>
          <a:bodyPr wrap="square" rtlCol="0">
            <a:spAutoFit/>
          </a:bodyPr>
          <a:lstStyle/>
          <a:p>
            <a:r>
              <a:rPr lang="en-US" sz="2000" dirty="0">
                <a:latin typeface="Arial" pitchFamily="34" charset="0"/>
                <a:cs typeface="Arial" pitchFamily="34" charset="0"/>
              </a:rPr>
              <a:t>Iain</a:t>
            </a:r>
            <a:endParaRPr lang="en-GB" sz="2000" dirty="0">
              <a:latin typeface="Arial" pitchFamily="34" charset="0"/>
              <a:cs typeface="Arial" pitchFamily="34" charset="0"/>
            </a:endParaRPr>
          </a:p>
        </p:txBody>
      </p:sp>
      <p:sp>
        <p:nvSpPr>
          <p:cNvPr id="30" name="TextBox 29">
            <a:extLst>
              <a:ext uri="{FF2B5EF4-FFF2-40B4-BE49-F238E27FC236}">
                <a16:creationId xmlns:a16="http://schemas.microsoft.com/office/drawing/2014/main" id="{A548DA19-52E8-564E-9050-BC26436A53CC}"/>
              </a:ext>
            </a:extLst>
          </p:cNvPr>
          <p:cNvSpPr txBox="1"/>
          <p:nvPr/>
        </p:nvSpPr>
        <p:spPr>
          <a:xfrm>
            <a:off x="7483285" y="4619294"/>
            <a:ext cx="1228706" cy="400110"/>
          </a:xfrm>
          <a:prstGeom prst="rect">
            <a:avLst/>
          </a:prstGeom>
          <a:noFill/>
        </p:spPr>
        <p:txBody>
          <a:bodyPr wrap="square" rtlCol="0">
            <a:spAutoFit/>
          </a:bodyPr>
          <a:lstStyle/>
          <a:p>
            <a:r>
              <a:rPr lang="en-US" sz="2000" dirty="0">
                <a:latin typeface="Arial" pitchFamily="34" charset="0"/>
                <a:cs typeface="Arial" pitchFamily="34" charset="0"/>
              </a:rPr>
              <a:t>Helen</a:t>
            </a:r>
            <a:endParaRPr lang="en-GB" sz="2000" dirty="0">
              <a:latin typeface="Arial" pitchFamily="34" charset="0"/>
              <a:cs typeface="Arial" pitchFamily="34" charset="0"/>
            </a:endParaRPr>
          </a:p>
        </p:txBody>
      </p:sp>
      <p:sp>
        <p:nvSpPr>
          <p:cNvPr id="31" name="TextBox 30">
            <a:extLst>
              <a:ext uri="{FF2B5EF4-FFF2-40B4-BE49-F238E27FC236}">
                <a16:creationId xmlns:a16="http://schemas.microsoft.com/office/drawing/2014/main" id="{CC7CF7D1-CF4D-0345-9CC9-F567E58CA42C}"/>
              </a:ext>
            </a:extLst>
          </p:cNvPr>
          <p:cNvSpPr txBox="1"/>
          <p:nvPr/>
        </p:nvSpPr>
        <p:spPr>
          <a:xfrm>
            <a:off x="5310183" y="4738695"/>
            <a:ext cx="1228706" cy="400110"/>
          </a:xfrm>
          <a:prstGeom prst="rect">
            <a:avLst/>
          </a:prstGeom>
          <a:noFill/>
        </p:spPr>
        <p:txBody>
          <a:bodyPr wrap="square" rtlCol="0">
            <a:spAutoFit/>
          </a:bodyPr>
          <a:lstStyle/>
          <a:p>
            <a:pPr algn="r"/>
            <a:r>
              <a:rPr lang="en-US" sz="2000" dirty="0">
                <a:latin typeface="Arial" pitchFamily="34" charset="0"/>
                <a:cs typeface="Arial" pitchFamily="34" charset="0"/>
              </a:rPr>
              <a:t>Scott</a:t>
            </a:r>
            <a:endParaRPr lang="en-GB" sz="2000" dirty="0">
              <a:latin typeface="Arial" pitchFamily="34" charset="0"/>
              <a:cs typeface="Arial" pitchFamily="34" charset="0"/>
            </a:endParaRPr>
          </a:p>
        </p:txBody>
      </p:sp>
      <p:sp>
        <p:nvSpPr>
          <p:cNvPr id="32" name="TextBox 31">
            <a:extLst>
              <a:ext uri="{FF2B5EF4-FFF2-40B4-BE49-F238E27FC236}">
                <a16:creationId xmlns:a16="http://schemas.microsoft.com/office/drawing/2014/main" id="{B71D5EA7-8529-DA42-88FF-A58B31569D99}"/>
              </a:ext>
            </a:extLst>
          </p:cNvPr>
          <p:cNvSpPr txBox="1"/>
          <p:nvPr/>
        </p:nvSpPr>
        <p:spPr>
          <a:xfrm>
            <a:off x="5319712" y="3190876"/>
            <a:ext cx="1228706" cy="400110"/>
          </a:xfrm>
          <a:prstGeom prst="rect">
            <a:avLst/>
          </a:prstGeom>
          <a:noFill/>
        </p:spPr>
        <p:txBody>
          <a:bodyPr wrap="square" rtlCol="0">
            <a:spAutoFit/>
          </a:bodyPr>
          <a:lstStyle/>
          <a:p>
            <a:pPr algn="r"/>
            <a:r>
              <a:rPr lang="en-US" sz="2000" dirty="0">
                <a:latin typeface="Arial" pitchFamily="34" charset="0"/>
                <a:cs typeface="Arial" pitchFamily="34" charset="0"/>
              </a:rPr>
              <a:t>Chris</a:t>
            </a:r>
            <a:endParaRPr lang="en-GB" sz="2000" dirty="0">
              <a:latin typeface="Arial" pitchFamily="34" charset="0"/>
              <a:cs typeface="Arial" pitchFamily="34" charset="0"/>
            </a:endParaRPr>
          </a:p>
        </p:txBody>
      </p:sp>
      <p:sp>
        <p:nvSpPr>
          <p:cNvPr id="33" name="TextBox 32">
            <a:extLst>
              <a:ext uri="{FF2B5EF4-FFF2-40B4-BE49-F238E27FC236}">
                <a16:creationId xmlns:a16="http://schemas.microsoft.com/office/drawing/2014/main" id="{A64839C5-1A86-794E-8B1C-A74E2E4C120B}"/>
              </a:ext>
            </a:extLst>
          </p:cNvPr>
          <p:cNvSpPr txBox="1"/>
          <p:nvPr/>
        </p:nvSpPr>
        <p:spPr>
          <a:xfrm>
            <a:off x="5348282" y="1933564"/>
            <a:ext cx="1228706" cy="400110"/>
          </a:xfrm>
          <a:prstGeom prst="rect">
            <a:avLst/>
          </a:prstGeom>
          <a:noFill/>
        </p:spPr>
        <p:txBody>
          <a:bodyPr wrap="square" rtlCol="0">
            <a:spAutoFit/>
          </a:bodyPr>
          <a:lstStyle/>
          <a:p>
            <a:pPr algn="r"/>
            <a:r>
              <a:rPr lang="en-US" sz="2000" dirty="0">
                <a:latin typeface="Arial" pitchFamily="34" charset="0"/>
                <a:cs typeface="Arial" pitchFamily="34" charset="0"/>
              </a:rPr>
              <a:t>Oliver</a:t>
            </a:r>
            <a:endParaRPr lang="en-GB" sz="2000" dirty="0">
              <a:latin typeface="Arial" pitchFamily="34" charset="0"/>
              <a:cs typeface="Arial" pitchFamily="34" charset="0"/>
            </a:endParaRPr>
          </a:p>
        </p:txBody>
      </p:sp>
    </p:spTree>
    <p:extLst>
      <p:ext uri="{BB962C8B-B14F-4D97-AF65-F5344CB8AC3E}">
        <p14:creationId xmlns:p14="http://schemas.microsoft.com/office/powerpoint/2010/main" val="198053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2.08333E-7 -2.96296E-6 L 0.42318 -0.54166 " pathEditMode="relative" rAng="0" ptsTypes="AA">
                                      <p:cBhvr>
                                        <p:cTn id="6" dur="2000" fill="hold"/>
                                        <p:tgtEl>
                                          <p:spTgt spid="11"/>
                                        </p:tgtEl>
                                        <p:attrNameLst>
                                          <p:attrName>ppt_x</p:attrName>
                                          <p:attrName>ppt_y</p:attrName>
                                        </p:attrNameLst>
                                      </p:cBhvr>
                                      <p:rCtr x="21159" y="-2708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20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grpId="0" nodeType="clickEffect">
                                  <p:stCondLst>
                                    <p:cond delay="0"/>
                                  </p:stCondLst>
                                  <p:childTnLst>
                                    <p:animMotion origin="layout" path="M -0.18776 0.09213 L 0.53204 -0.48195 " pathEditMode="relative" rAng="0" ptsTypes="AA">
                                      <p:cBhvr>
                                        <p:cTn id="14" dur="2000" fill="hold"/>
                                        <p:tgtEl>
                                          <p:spTgt spid="12"/>
                                        </p:tgtEl>
                                        <p:attrNameLst>
                                          <p:attrName>ppt_x</p:attrName>
                                          <p:attrName>ppt_y</p:attrName>
                                        </p:attrNameLst>
                                      </p:cBhvr>
                                      <p:rCtr x="35990" y="-28704"/>
                                    </p:animMotion>
                                  </p:childTnLst>
                                </p:cTn>
                              </p:par>
                              <p:par>
                                <p:cTn id="15" presetID="56" presetClass="path" presetSubtype="0" accel="50000" decel="50000" fill="hold" grpId="0" nodeType="withEffect">
                                  <p:stCondLst>
                                    <p:cond delay="0"/>
                                  </p:stCondLst>
                                  <p:childTnLst>
                                    <p:animMotion origin="layout" path="M 3.95833E-6 3.7037E-6 L 0.32708 -0.16412 " pathEditMode="relative" rAng="0" ptsTypes="AA">
                                      <p:cBhvr>
                                        <p:cTn id="16" dur="2000" fill="hold"/>
                                        <p:tgtEl>
                                          <p:spTgt spid="16"/>
                                        </p:tgtEl>
                                        <p:attrNameLst>
                                          <p:attrName>ppt_x</p:attrName>
                                          <p:attrName>ppt_y</p:attrName>
                                        </p:attrNameLst>
                                      </p:cBhvr>
                                      <p:rCtr x="16354" y="-8218"/>
                                    </p:animMotion>
                                  </p:childTnLst>
                                </p:cTn>
                              </p:par>
                              <p:par>
                                <p:cTn id="17" presetID="56" presetClass="path" presetSubtype="0" accel="50000" decel="50000" fill="hold" grpId="0" nodeType="withEffect">
                                  <p:stCondLst>
                                    <p:cond delay="0"/>
                                  </p:stCondLst>
                                  <p:childTnLst>
                                    <p:animMotion origin="layout" path="M 6.25E-7 -4.44444E-6 L 0.26745 -0.33333 " pathEditMode="relative" rAng="0" ptsTypes="AA">
                                      <p:cBhvr>
                                        <p:cTn id="18" dur="2000" fill="hold"/>
                                        <p:tgtEl>
                                          <p:spTgt spid="14"/>
                                        </p:tgtEl>
                                        <p:attrNameLst>
                                          <p:attrName>ppt_x</p:attrName>
                                          <p:attrName>ppt_y</p:attrName>
                                        </p:attrNameLst>
                                      </p:cBhvr>
                                      <p:rCtr x="13372" y="-16667"/>
                                    </p:animMotion>
                                  </p:childTnLst>
                                </p:cTn>
                              </p:par>
                              <p:par>
                                <p:cTn id="19" presetID="56" presetClass="path" presetSubtype="0" accel="50000" decel="50000" fill="hold" grpId="0" nodeType="withEffect">
                                  <p:stCondLst>
                                    <p:cond delay="0"/>
                                  </p:stCondLst>
                                  <p:childTnLst>
                                    <p:animMotion origin="layout" path="M 4.16667E-6 -1.48148E-6 L 0.3263 -0.21111 " pathEditMode="relative" rAng="0" ptsTypes="AA">
                                      <p:cBhvr>
                                        <p:cTn id="20" dur="2000" fill="hold"/>
                                        <p:tgtEl>
                                          <p:spTgt spid="15"/>
                                        </p:tgtEl>
                                        <p:attrNameLst>
                                          <p:attrName>ppt_x</p:attrName>
                                          <p:attrName>ppt_y</p:attrName>
                                        </p:attrNameLst>
                                      </p:cBhvr>
                                      <p:rCtr x="16315" y="-10556"/>
                                    </p:animMotion>
                                  </p:childTnLst>
                                </p:cTn>
                              </p:par>
                              <p:par>
                                <p:cTn id="21" presetID="56" presetClass="path" presetSubtype="0" accel="50000" decel="50000" fill="hold" grpId="0" nodeType="withEffect">
                                  <p:stCondLst>
                                    <p:cond delay="0"/>
                                  </p:stCondLst>
                                  <p:childTnLst>
                                    <p:animMotion origin="layout" path="M 1.25E-6 3.33333E-6 L 0.44974 -0.25371 " pathEditMode="relative" rAng="0" ptsTypes="AA">
                                      <p:cBhvr>
                                        <p:cTn id="22" dur="2000" fill="hold"/>
                                        <p:tgtEl>
                                          <p:spTgt spid="10"/>
                                        </p:tgtEl>
                                        <p:attrNameLst>
                                          <p:attrName>ppt_x</p:attrName>
                                          <p:attrName>ppt_y</p:attrName>
                                        </p:attrNameLst>
                                      </p:cBhvr>
                                      <p:rCtr x="22487" y="-12685"/>
                                    </p:animMotion>
                                  </p:childTnLst>
                                </p:cTn>
                              </p:par>
                              <p:par>
                                <p:cTn id="23" presetID="56" presetClass="path" presetSubtype="0" accel="50000" decel="50000" fill="hold" grpId="0" nodeType="withEffect">
                                  <p:stCondLst>
                                    <p:cond delay="0"/>
                                  </p:stCondLst>
                                  <p:childTnLst>
                                    <p:animMotion origin="layout" path="M 4.16667E-6 2.96296E-6 L 0.39466 -0.43843 " pathEditMode="relative" rAng="0" ptsTypes="AA">
                                      <p:cBhvr>
                                        <p:cTn id="24" dur="2000" fill="hold"/>
                                        <p:tgtEl>
                                          <p:spTgt spid="13"/>
                                        </p:tgtEl>
                                        <p:attrNameLst>
                                          <p:attrName>ppt_x</p:attrName>
                                          <p:attrName>ppt_y</p:attrName>
                                        </p:attrNameLst>
                                      </p:cBhvr>
                                      <p:rCtr x="19727" y="-21921"/>
                                    </p:animMotion>
                                  </p:childTnLst>
                                </p:cTn>
                              </p:par>
                              <p:par>
                                <p:cTn id="25" presetID="56" presetClass="path" presetSubtype="0" accel="50000" decel="50000" fill="hold" grpId="0" nodeType="withEffect">
                                  <p:stCondLst>
                                    <p:cond delay="0"/>
                                  </p:stCondLst>
                                  <p:childTnLst>
                                    <p:animMotion origin="layout" path="M -4.16667E-7 1.48148E-6 L 0.15143 -0.60439 " pathEditMode="relative" rAng="0" ptsTypes="AA">
                                      <p:cBhvr>
                                        <p:cTn id="26" dur="2000" fill="hold"/>
                                        <p:tgtEl>
                                          <p:spTgt spid="9"/>
                                        </p:tgtEl>
                                        <p:attrNameLst>
                                          <p:attrName>ppt_x</p:attrName>
                                          <p:attrName>ppt_y</p:attrName>
                                        </p:attrNameLst>
                                      </p:cBhvr>
                                      <p:rCtr x="7617" y="-30023"/>
                                    </p:animMotion>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20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20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20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20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20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20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26" grpId="0"/>
      <p:bldP spid="27" grpId="0"/>
      <p:bldP spid="28" grpId="0"/>
      <p:bldP spid="29" grpId="0"/>
      <p:bldP spid="30" grpId="0"/>
      <p:bldP spid="31" grpId="0"/>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3"/>
          <p:cNvSpPr txBox="1"/>
          <p:nvPr/>
        </p:nvSpPr>
        <p:spPr>
          <a:xfrm>
            <a:off x="6456040" y="1218350"/>
            <a:ext cx="3528392" cy="34347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ctr">
              <a:lnSpc>
                <a:spcPct val="135000"/>
              </a:lnSpc>
              <a:spcBef>
                <a:spcPct val="50000"/>
              </a:spcBef>
            </a:pPr>
            <a:r>
              <a:rPr lang="en-US" sz="3200" b="1" dirty="0"/>
              <a:t>“Wisdom accepts that all things have two sides.”</a:t>
            </a:r>
          </a:p>
          <a:p>
            <a:pPr marL="457200" indent="-457200" algn="r">
              <a:lnSpc>
                <a:spcPct val="135000"/>
              </a:lnSpc>
              <a:spcBef>
                <a:spcPct val="50000"/>
              </a:spcBef>
            </a:pPr>
            <a:r>
              <a:rPr lang="en-US" sz="2400" b="1" dirty="0"/>
              <a:t>Carl Jung</a:t>
            </a:r>
          </a:p>
        </p:txBody>
      </p:sp>
      <p:pic>
        <p:nvPicPr>
          <p:cNvPr id="9" name="Picture 8" descr="faded jung lines.png"/>
          <p:cNvPicPr>
            <a:picLocks noChangeAspect="1"/>
          </p:cNvPicPr>
          <p:nvPr/>
        </p:nvPicPr>
        <p:blipFill>
          <a:blip r:embed="rId3" cstate="print">
            <a:lum contrast="-40000"/>
          </a:blip>
          <a:stretch>
            <a:fillRect/>
          </a:stretch>
        </p:blipFill>
        <p:spPr>
          <a:xfrm>
            <a:off x="2567609" y="1039842"/>
            <a:ext cx="3213931" cy="3568700"/>
          </a:xfrm>
          <a:prstGeom prst="rect">
            <a:avLst/>
          </a:prstGeom>
        </p:spPr>
      </p:pic>
    </p:spTree>
    <p:extLst>
      <p:ext uri="{BB962C8B-B14F-4D97-AF65-F5344CB8AC3E}">
        <p14:creationId xmlns:p14="http://schemas.microsoft.com/office/powerpoint/2010/main" val="2290754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Box 6"/>
          <p:cNvSpPr txBox="1">
            <a:spLocks noChangeArrowheads="1"/>
          </p:cNvSpPr>
          <p:nvPr/>
        </p:nvSpPr>
        <p:spPr bwMode="auto">
          <a:xfrm>
            <a:off x="6137275" y="4274175"/>
            <a:ext cx="18288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r>
              <a:rPr lang="en-GB" b="1" dirty="0">
                <a:solidFill>
                  <a:srgbClr val="FFFFFF"/>
                </a:solidFill>
                <a:cs typeface="Times New Roman" pitchFamily="18" charset="0"/>
              </a:rPr>
              <a:t>Sociable</a:t>
            </a:r>
          </a:p>
          <a:p>
            <a:pPr eaLnBrk="1" fontAlgn="base" hangingPunct="1">
              <a:spcBef>
                <a:spcPct val="0"/>
              </a:spcBef>
              <a:spcAft>
                <a:spcPct val="0"/>
              </a:spcAft>
              <a:defRPr/>
            </a:pPr>
            <a:r>
              <a:rPr lang="en-GB" b="1" dirty="0">
                <a:solidFill>
                  <a:srgbClr val="FFFFFF"/>
                </a:solidFill>
                <a:cs typeface="Times New Roman" pitchFamily="18" charset="0"/>
              </a:rPr>
              <a:t>Dynamic</a:t>
            </a:r>
          </a:p>
          <a:p>
            <a:pPr eaLnBrk="1" fontAlgn="base" hangingPunct="1">
              <a:spcBef>
                <a:spcPct val="0"/>
              </a:spcBef>
              <a:spcAft>
                <a:spcPct val="0"/>
              </a:spcAft>
              <a:defRPr/>
            </a:pPr>
            <a:r>
              <a:rPr lang="en-GB" b="1" dirty="0">
                <a:solidFill>
                  <a:srgbClr val="FFFFFF"/>
                </a:solidFill>
                <a:cs typeface="Times New Roman" pitchFamily="18" charset="0"/>
              </a:rPr>
              <a:t>Demonstrative</a:t>
            </a:r>
          </a:p>
          <a:p>
            <a:pPr eaLnBrk="1" fontAlgn="base" hangingPunct="1">
              <a:spcBef>
                <a:spcPct val="0"/>
              </a:spcBef>
              <a:spcAft>
                <a:spcPct val="0"/>
              </a:spcAft>
              <a:defRPr/>
            </a:pPr>
            <a:r>
              <a:rPr lang="en-GB" b="1" dirty="0">
                <a:solidFill>
                  <a:srgbClr val="FFFFFF"/>
                </a:solidFill>
                <a:cs typeface="Times New Roman" pitchFamily="18" charset="0"/>
              </a:rPr>
              <a:t>Enthusiastic</a:t>
            </a:r>
          </a:p>
          <a:p>
            <a:pPr eaLnBrk="1" fontAlgn="base" hangingPunct="1">
              <a:spcBef>
                <a:spcPct val="0"/>
              </a:spcBef>
              <a:spcAft>
                <a:spcPct val="0"/>
              </a:spcAft>
              <a:defRPr/>
            </a:pPr>
            <a:r>
              <a:rPr lang="en-GB" b="1" dirty="0">
                <a:solidFill>
                  <a:srgbClr val="FFFFFF"/>
                </a:solidFill>
                <a:cs typeface="Times New Roman" pitchFamily="18" charset="0"/>
              </a:rPr>
              <a:t>Persuasive</a:t>
            </a:r>
          </a:p>
          <a:p>
            <a:pPr eaLnBrk="1" fontAlgn="base" hangingPunct="1">
              <a:spcBef>
                <a:spcPct val="0"/>
              </a:spcBef>
              <a:spcAft>
                <a:spcPct val="0"/>
              </a:spcAft>
              <a:defRPr/>
            </a:pPr>
            <a:endParaRPr lang="en-GB" b="1" dirty="0">
              <a:solidFill>
                <a:srgbClr val="FFFFFF"/>
              </a:solidFill>
              <a:cs typeface="Times New Roman" pitchFamily="18" charset="0"/>
            </a:endParaRPr>
          </a:p>
        </p:txBody>
      </p:sp>
      <p:sp>
        <p:nvSpPr>
          <p:cNvPr id="9" name="Text Box 7"/>
          <p:cNvSpPr txBox="1">
            <a:spLocks noChangeArrowheads="1"/>
          </p:cNvSpPr>
          <p:nvPr/>
        </p:nvSpPr>
        <p:spPr bwMode="auto">
          <a:xfrm>
            <a:off x="4406469" y="4266962"/>
            <a:ext cx="164666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defRPr/>
            </a:pPr>
            <a:r>
              <a:rPr lang="en-GB" b="1" dirty="0">
                <a:solidFill>
                  <a:srgbClr val="FFFFFF"/>
                </a:solidFill>
                <a:cs typeface="Times New Roman" pitchFamily="18" charset="0"/>
              </a:rPr>
              <a:t>Collaborative</a:t>
            </a:r>
          </a:p>
          <a:p>
            <a:pPr algn="r" eaLnBrk="1" fontAlgn="base" hangingPunct="1">
              <a:spcBef>
                <a:spcPct val="0"/>
              </a:spcBef>
              <a:spcAft>
                <a:spcPct val="0"/>
              </a:spcAft>
              <a:defRPr/>
            </a:pPr>
            <a:r>
              <a:rPr lang="en-GB" b="1" dirty="0">
                <a:solidFill>
                  <a:srgbClr val="FFFFFF"/>
                </a:solidFill>
                <a:cs typeface="Times New Roman" pitchFamily="18" charset="0"/>
              </a:rPr>
              <a:t>Encouraging</a:t>
            </a:r>
          </a:p>
          <a:p>
            <a:pPr algn="r" eaLnBrk="1" fontAlgn="base" hangingPunct="1">
              <a:spcBef>
                <a:spcPct val="0"/>
              </a:spcBef>
              <a:spcAft>
                <a:spcPct val="0"/>
              </a:spcAft>
              <a:defRPr/>
            </a:pPr>
            <a:r>
              <a:rPr lang="en-GB" b="1" dirty="0">
                <a:solidFill>
                  <a:srgbClr val="FFFFFF"/>
                </a:solidFill>
                <a:cs typeface="Times New Roman" pitchFamily="18" charset="0"/>
              </a:rPr>
              <a:t>Mentoring</a:t>
            </a:r>
          </a:p>
          <a:p>
            <a:pPr algn="r" eaLnBrk="1" fontAlgn="base" hangingPunct="1">
              <a:spcBef>
                <a:spcPct val="0"/>
              </a:spcBef>
              <a:spcAft>
                <a:spcPct val="0"/>
              </a:spcAft>
              <a:defRPr/>
            </a:pPr>
            <a:r>
              <a:rPr lang="en-GB" b="1" dirty="0">
                <a:solidFill>
                  <a:srgbClr val="FFFFFF"/>
                </a:solidFill>
                <a:cs typeface="Times New Roman" pitchFamily="18" charset="0"/>
              </a:rPr>
              <a:t>Patient</a:t>
            </a:r>
          </a:p>
          <a:p>
            <a:pPr algn="r" eaLnBrk="1" fontAlgn="base" hangingPunct="1">
              <a:spcBef>
                <a:spcPct val="0"/>
              </a:spcBef>
              <a:spcAft>
                <a:spcPct val="0"/>
              </a:spcAft>
              <a:defRPr/>
            </a:pPr>
            <a:r>
              <a:rPr lang="en-GB" b="1" dirty="0">
                <a:solidFill>
                  <a:srgbClr val="FFFFFF"/>
                </a:solidFill>
                <a:cs typeface="Times New Roman" pitchFamily="18" charset="0"/>
              </a:rPr>
              <a:t>Relaxed</a:t>
            </a:r>
          </a:p>
          <a:p>
            <a:pPr algn="r" eaLnBrk="1" fontAlgn="base" hangingPunct="1">
              <a:spcBef>
                <a:spcPct val="0"/>
              </a:spcBef>
              <a:spcAft>
                <a:spcPct val="0"/>
              </a:spcAft>
              <a:defRPr/>
            </a:pPr>
            <a:endParaRPr lang="en-GB" b="1" dirty="0">
              <a:solidFill>
                <a:srgbClr val="FFFFFF"/>
              </a:solidFill>
              <a:cs typeface="Times New Roman" pitchFamily="18" charset="0"/>
            </a:endParaRPr>
          </a:p>
        </p:txBody>
      </p:sp>
      <p:sp>
        <p:nvSpPr>
          <p:cNvPr id="10" name="Text Box 8"/>
          <p:cNvSpPr txBox="1">
            <a:spLocks noChangeArrowheads="1"/>
          </p:cNvSpPr>
          <p:nvPr/>
        </p:nvSpPr>
        <p:spPr bwMode="auto">
          <a:xfrm>
            <a:off x="4252645" y="2733030"/>
            <a:ext cx="180049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defRPr/>
            </a:pPr>
            <a:r>
              <a:rPr lang="en-GB" b="1" dirty="0">
                <a:solidFill>
                  <a:srgbClr val="FFFFFF"/>
                </a:solidFill>
                <a:cs typeface="Times New Roman" pitchFamily="18" charset="0"/>
              </a:rPr>
              <a:t>Analytical</a:t>
            </a:r>
          </a:p>
          <a:p>
            <a:pPr algn="r" eaLnBrk="1" fontAlgn="base" hangingPunct="1">
              <a:spcBef>
                <a:spcPct val="0"/>
              </a:spcBef>
              <a:spcAft>
                <a:spcPct val="0"/>
              </a:spcAft>
              <a:defRPr/>
            </a:pPr>
            <a:r>
              <a:rPr lang="en-GB" b="1" dirty="0">
                <a:solidFill>
                  <a:srgbClr val="FFFFFF"/>
                </a:solidFill>
                <a:cs typeface="Times New Roman" pitchFamily="18" charset="0"/>
              </a:rPr>
              <a:t>Precise</a:t>
            </a:r>
          </a:p>
          <a:p>
            <a:pPr algn="r" eaLnBrk="1" fontAlgn="base" hangingPunct="1">
              <a:spcBef>
                <a:spcPct val="0"/>
              </a:spcBef>
              <a:spcAft>
                <a:spcPct val="0"/>
              </a:spcAft>
              <a:defRPr/>
            </a:pPr>
            <a:r>
              <a:rPr lang="en-GB" b="1" dirty="0">
                <a:solidFill>
                  <a:srgbClr val="FFFFFF"/>
                </a:solidFill>
                <a:cs typeface="Times New Roman" pitchFamily="18" charset="0"/>
              </a:rPr>
              <a:t>Cautious</a:t>
            </a:r>
          </a:p>
          <a:p>
            <a:pPr algn="r" eaLnBrk="1" fontAlgn="base" hangingPunct="1">
              <a:spcBef>
                <a:spcPct val="0"/>
              </a:spcBef>
              <a:spcAft>
                <a:spcPct val="0"/>
              </a:spcAft>
              <a:defRPr/>
            </a:pPr>
            <a:r>
              <a:rPr lang="en-GB" b="1" dirty="0">
                <a:solidFill>
                  <a:srgbClr val="FFFFFF"/>
                </a:solidFill>
                <a:cs typeface="Times New Roman" pitchFamily="18" charset="0"/>
              </a:rPr>
              <a:t>Detail-oriented</a:t>
            </a:r>
          </a:p>
          <a:p>
            <a:pPr algn="r" eaLnBrk="1" fontAlgn="base" hangingPunct="1">
              <a:spcBef>
                <a:spcPct val="0"/>
              </a:spcBef>
              <a:spcAft>
                <a:spcPct val="0"/>
              </a:spcAft>
              <a:defRPr/>
            </a:pPr>
            <a:r>
              <a:rPr lang="en-GB" b="1" dirty="0">
                <a:solidFill>
                  <a:srgbClr val="FFFFFF"/>
                </a:solidFill>
                <a:cs typeface="Times New Roman" pitchFamily="18" charset="0"/>
              </a:rPr>
              <a:t>Formal</a:t>
            </a:r>
          </a:p>
        </p:txBody>
      </p:sp>
      <p:sp>
        <p:nvSpPr>
          <p:cNvPr id="13" name="Rectangle 12"/>
          <p:cNvSpPr/>
          <p:nvPr/>
        </p:nvSpPr>
        <p:spPr>
          <a:xfrm>
            <a:off x="1758463" y="5273465"/>
            <a:ext cx="3176953" cy="656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idx="4294967295"/>
          </p:nvPr>
        </p:nvSpPr>
        <p:spPr>
          <a:xfrm>
            <a:off x="602629" y="166663"/>
            <a:ext cx="8101013" cy="1143000"/>
          </a:xfrm>
        </p:spPr>
        <p:txBody>
          <a:bodyPr/>
          <a:lstStyle/>
          <a:p>
            <a:r>
              <a:rPr lang="en-CA" dirty="0"/>
              <a:t>Colourful Statements</a:t>
            </a:r>
          </a:p>
        </p:txBody>
      </p:sp>
      <p:pic>
        <p:nvPicPr>
          <p:cNvPr id="20" name="Picture 2" descr="001_0001_4Type Wheel_en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676" y="1029296"/>
            <a:ext cx="5281613"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4"/>
          <p:cNvSpPr txBox="1">
            <a:spLocks noChangeArrowheads="1"/>
          </p:cNvSpPr>
          <p:nvPr/>
        </p:nvSpPr>
        <p:spPr bwMode="auto">
          <a:xfrm>
            <a:off x="6247680" y="2420889"/>
            <a:ext cx="13604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anchor="ctr">
            <a:spAutoFit/>
          </a:bodyPr>
          <a:lstStyle>
            <a:lvl1pPr eaLnBrk="0" hangingPunct="0">
              <a:spcBef>
                <a:spcPct val="20000"/>
              </a:spcBef>
              <a:buFont typeface="Arial" pitchFamily="34" charset="0"/>
              <a:buChar char="•"/>
              <a:defRPr sz="3200">
                <a:solidFill>
                  <a:schemeClr val="tx1"/>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chemeClr val="tx1"/>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chemeClr val="tx1"/>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9pPr>
          </a:lstStyle>
          <a:p>
            <a:pPr>
              <a:spcBef>
                <a:spcPct val="0"/>
              </a:spcBef>
              <a:buFontTx/>
              <a:buNone/>
            </a:pPr>
            <a:r>
              <a:rPr lang="en-GB" altLang="en-US" sz="2400" b="1" dirty="0">
                <a:solidFill>
                  <a:schemeClr val="bg1"/>
                </a:solidFill>
              </a:rPr>
              <a:t>Let’s do </a:t>
            </a:r>
          </a:p>
          <a:p>
            <a:pPr>
              <a:spcBef>
                <a:spcPct val="0"/>
              </a:spcBef>
              <a:buFontTx/>
              <a:buNone/>
            </a:pPr>
            <a:r>
              <a:rPr lang="en-GB" altLang="en-US" sz="2400" b="1" dirty="0">
                <a:solidFill>
                  <a:schemeClr val="bg1"/>
                </a:solidFill>
              </a:rPr>
              <a:t>it NOW</a:t>
            </a:r>
            <a:endParaRPr lang="en-GB" altLang="en-US" sz="2400" dirty="0">
              <a:solidFill>
                <a:schemeClr val="bg1"/>
              </a:solidFill>
              <a:latin typeface="Book Antiqua" pitchFamily="18" charset="0"/>
            </a:endParaRPr>
          </a:p>
        </p:txBody>
      </p:sp>
      <p:sp>
        <p:nvSpPr>
          <p:cNvPr id="22" name="Text Box 5"/>
          <p:cNvSpPr txBox="1">
            <a:spLocks noChangeArrowheads="1"/>
          </p:cNvSpPr>
          <p:nvPr/>
        </p:nvSpPr>
        <p:spPr bwMode="auto">
          <a:xfrm>
            <a:off x="6124576" y="3966156"/>
            <a:ext cx="188788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anchor="ctr">
            <a:spAutoFit/>
          </a:bodyPr>
          <a:lstStyle>
            <a:lvl1pPr eaLnBrk="0" hangingPunct="0">
              <a:spcBef>
                <a:spcPct val="20000"/>
              </a:spcBef>
              <a:buFont typeface="Arial" pitchFamily="34" charset="0"/>
              <a:buChar char="•"/>
              <a:defRPr sz="3200">
                <a:solidFill>
                  <a:schemeClr val="tx1"/>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chemeClr val="tx1"/>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chemeClr val="tx1"/>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9pPr>
          </a:lstStyle>
          <a:p>
            <a:pPr>
              <a:spcBef>
                <a:spcPct val="0"/>
              </a:spcBef>
              <a:buFontTx/>
              <a:buNone/>
            </a:pPr>
            <a:r>
              <a:rPr lang="en-GB" altLang="en-US" sz="2400" b="1" dirty="0">
                <a:solidFill>
                  <a:schemeClr val="bg1"/>
                </a:solidFill>
              </a:rPr>
              <a:t>Let’s do it </a:t>
            </a:r>
          </a:p>
          <a:p>
            <a:pPr>
              <a:spcBef>
                <a:spcPct val="0"/>
              </a:spcBef>
              <a:buFontTx/>
              <a:buNone/>
            </a:pPr>
            <a:r>
              <a:rPr lang="en-GB" altLang="en-US" sz="2400" b="1" dirty="0">
                <a:solidFill>
                  <a:schemeClr val="bg1"/>
                </a:solidFill>
              </a:rPr>
              <a:t>TOGETHER</a:t>
            </a:r>
            <a:endParaRPr lang="en-GB" altLang="en-US" sz="2400" dirty="0">
              <a:solidFill>
                <a:schemeClr val="bg1"/>
              </a:solidFill>
              <a:latin typeface="Book Antiqua" pitchFamily="18" charset="0"/>
            </a:endParaRPr>
          </a:p>
        </p:txBody>
      </p:sp>
      <p:sp>
        <p:nvSpPr>
          <p:cNvPr id="23" name="Text Box 6"/>
          <p:cNvSpPr txBox="1">
            <a:spLocks noChangeArrowheads="1"/>
          </p:cNvSpPr>
          <p:nvPr/>
        </p:nvSpPr>
        <p:spPr bwMode="auto">
          <a:xfrm>
            <a:off x="4118056" y="3966156"/>
            <a:ext cx="192873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anchor="ctr">
            <a:spAutoFit/>
          </a:bodyPr>
          <a:lstStyle>
            <a:lvl1pPr eaLnBrk="0" hangingPunct="0">
              <a:spcBef>
                <a:spcPct val="20000"/>
              </a:spcBef>
              <a:buFont typeface="Arial" pitchFamily="34" charset="0"/>
              <a:buChar char="•"/>
              <a:defRPr sz="3200">
                <a:solidFill>
                  <a:schemeClr val="tx1"/>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chemeClr val="tx1"/>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chemeClr val="tx1"/>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9pPr>
          </a:lstStyle>
          <a:p>
            <a:pPr algn="r">
              <a:spcBef>
                <a:spcPct val="0"/>
              </a:spcBef>
              <a:buFontTx/>
              <a:buNone/>
            </a:pPr>
            <a:r>
              <a:rPr lang="en-GB" altLang="en-US" sz="2400" b="1" dirty="0">
                <a:solidFill>
                  <a:schemeClr val="bg1"/>
                </a:solidFill>
              </a:rPr>
              <a:t>Let’s do it</a:t>
            </a:r>
          </a:p>
          <a:p>
            <a:pPr algn="r">
              <a:spcBef>
                <a:spcPct val="0"/>
              </a:spcBef>
              <a:buFontTx/>
              <a:buNone/>
            </a:pPr>
            <a:r>
              <a:rPr lang="en-GB" altLang="en-US" sz="2400" b="1" dirty="0">
                <a:solidFill>
                  <a:schemeClr val="bg1"/>
                </a:solidFill>
              </a:rPr>
              <a:t>WITH CARE</a:t>
            </a:r>
            <a:endParaRPr lang="en-GB" altLang="en-US" sz="2400" dirty="0">
              <a:solidFill>
                <a:schemeClr val="bg1"/>
              </a:solidFill>
              <a:latin typeface="Book Antiqua" pitchFamily="18" charset="0"/>
            </a:endParaRPr>
          </a:p>
        </p:txBody>
      </p:sp>
      <p:sp>
        <p:nvSpPr>
          <p:cNvPr id="24" name="Text Box 7"/>
          <p:cNvSpPr txBox="1">
            <a:spLocks noChangeArrowheads="1"/>
          </p:cNvSpPr>
          <p:nvPr/>
        </p:nvSpPr>
        <p:spPr bwMode="auto">
          <a:xfrm>
            <a:off x="4367808" y="2420889"/>
            <a:ext cx="14991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anchor="ctr">
            <a:spAutoFit/>
          </a:bodyPr>
          <a:lstStyle>
            <a:lvl1pPr eaLnBrk="0" hangingPunct="0">
              <a:spcBef>
                <a:spcPct val="20000"/>
              </a:spcBef>
              <a:buFont typeface="Arial" pitchFamily="34" charset="0"/>
              <a:buChar char="•"/>
              <a:defRPr sz="3200">
                <a:solidFill>
                  <a:schemeClr val="tx1"/>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chemeClr val="tx1"/>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chemeClr val="tx1"/>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9pPr>
          </a:lstStyle>
          <a:p>
            <a:pPr algn="r">
              <a:spcBef>
                <a:spcPct val="0"/>
              </a:spcBef>
              <a:buFontTx/>
              <a:buNone/>
            </a:pPr>
            <a:r>
              <a:rPr lang="en-GB" altLang="en-US" sz="2400" b="1" dirty="0">
                <a:solidFill>
                  <a:schemeClr val="bg1"/>
                </a:solidFill>
              </a:rPr>
              <a:t>Let’s do</a:t>
            </a:r>
          </a:p>
          <a:p>
            <a:pPr algn="r">
              <a:spcBef>
                <a:spcPct val="0"/>
              </a:spcBef>
              <a:buFontTx/>
              <a:buNone/>
            </a:pPr>
            <a:r>
              <a:rPr lang="en-GB" altLang="en-US" sz="2400" b="1" dirty="0">
                <a:solidFill>
                  <a:schemeClr val="bg1"/>
                </a:solidFill>
              </a:rPr>
              <a:t> it RIGHT</a:t>
            </a:r>
            <a:endParaRPr lang="en-GB" altLang="en-US" sz="2400" dirty="0">
              <a:solidFill>
                <a:schemeClr val="bg1"/>
              </a:solidFill>
              <a:latin typeface="Book Antiqua" pitchFamily="18" charset="0"/>
            </a:endParaRPr>
          </a:p>
        </p:txBody>
      </p:sp>
    </p:spTree>
    <p:extLst>
      <p:ext uri="{BB962C8B-B14F-4D97-AF65-F5344CB8AC3E}">
        <p14:creationId xmlns:p14="http://schemas.microsoft.com/office/powerpoint/2010/main" val="137310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jmorleyhill\My Documents\Version Cue\Compass Learning Library\documents\Global Portfolio workbooks\Kim\Navigator\Graphics\Full.png">
            <a:extLst>
              <a:ext uri="{FF2B5EF4-FFF2-40B4-BE49-F238E27FC236}">
                <a16:creationId xmlns:a16="http://schemas.microsoft.com/office/drawing/2014/main" id="{14D7F088-187B-5345-B404-3E7ADF75E416}"/>
              </a:ext>
            </a:extLst>
          </p:cNvPr>
          <p:cNvPicPr>
            <a:picLocks noChangeAspect="1" noChangeArrowheads="1"/>
          </p:cNvPicPr>
          <p:nvPr/>
        </p:nvPicPr>
        <p:blipFill>
          <a:blip r:embed="rId2" cstate="print"/>
          <a:srcRect/>
          <a:stretch>
            <a:fillRect/>
          </a:stretch>
        </p:blipFill>
        <p:spPr bwMode="auto">
          <a:xfrm>
            <a:off x="5015880" y="188640"/>
            <a:ext cx="6059371" cy="6018049"/>
          </a:xfrm>
          <a:prstGeom prst="rect">
            <a:avLst/>
          </a:prstGeom>
          <a:noFill/>
        </p:spPr>
      </p:pic>
      <p:sp>
        <p:nvSpPr>
          <p:cNvPr id="5" name="Title 1">
            <a:extLst>
              <a:ext uri="{FF2B5EF4-FFF2-40B4-BE49-F238E27FC236}">
                <a16:creationId xmlns:a16="http://schemas.microsoft.com/office/drawing/2014/main" id="{3B0FA81D-F938-D746-A0D7-4E23F0A612D9}"/>
              </a:ext>
            </a:extLst>
          </p:cNvPr>
          <p:cNvSpPr txBox="1">
            <a:spLocks/>
          </p:cNvSpPr>
          <p:nvPr/>
        </p:nvSpPr>
        <p:spPr>
          <a:xfrm>
            <a:off x="1024348" y="2458966"/>
            <a:ext cx="4638907" cy="21637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Team Effectiveness Model</a:t>
            </a:r>
          </a:p>
        </p:txBody>
      </p:sp>
    </p:spTree>
    <p:extLst>
      <p:ext uri="{BB962C8B-B14F-4D97-AF65-F5344CB8AC3E}">
        <p14:creationId xmlns:p14="http://schemas.microsoft.com/office/powerpoint/2010/main" val="3556981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Insights Discovery Colour Energies</a:t>
            </a:r>
          </a:p>
        </p:txBody>
      </p:sp>
      <p:pic>
        <p:nvPicPr>
          <p:cNvPr id="4" name="Picture 13" descr="standard insights wheel">
            <a:extLst>
              <a:ext uri="{FF2B5EF4-FFF2-40B4-BE49-F238E27FC236}">
                <a16:creationId xmlns:a16="http://schemas.microsoft.com/office/drawing/2014/main" id="{ABED520E-615C-7F4D-B480-0B19CA298D2B}"/>
              </a:ext>
            </a:extLst>
          </p:cNvPr>
          <p:cNvPicPr>
            <a:picLocks noChangeAspect="1" noChangeArrowheads="1"/>
          </p:cNvPicPr>
          <p:nvPr/>
        </p:nvPicPr>
        <p:blipFill>
          <a:blip r:embed="rId3" cstate="print"/>
          <a:srcRect/>
          <a:stretch>
            <a:fillRect/>
          </a:stretch>
        </p:blipFill>
        <p:spPr bwMode="auto">
          <a:xfrm>
            <a:off x="3783012" y="1690690"/>
            <a:ext cx="4625975" cy="4625975"/>
          </a:xfrm>
          <a:prstGeom prst="rect">
            <a:avLst/>
          </a:prstGeom>
          <a:noFill/>
        </p:spPr>
      </p:pic>
      <p:sp>
        <p:nvSpPr>
          <p:cNvPr id="3" name="Rectangle 2">
            <a:extLst>
              <a:ext uri="{FF2B5EF4-FFF2-40B4-BE49-F238E27FC236}">
                <a16:creationId xmlns:a16="http://schemas.microsoft.com/office/drawing/2014/main" id="{E29F1518-BCBC-094A-A22B-D2984A453F59}"/>
              </a:ext>
            </a:extLst>
          </p:cNvPr>
          <p:cNvSpPr/>
          <p:nvPr/>
        </p:nvSpPr>
        <p:spPr>
          <a:xfrm rot="21153125">
            <a:off x="4251584" y="2813528"/>
            <a:ext cx="3688830" cy="2123658"/>
          </a:xfrm>
          <a:prstGeom prst="rect">
            <a:avLst/>
          </a:prstGeom>
        </p:spPr>
        <p:txBody>
          <a:bodyPr wrap="none">
            <a:spAutoFit/>
          </a:bodyPr>
          <a:lstStyle/>
          <a:p>
            <a:pPr algn="ctr"/>
            <a:r>
              <a:rPr lang="en-CA" sz="4400" dirty="0">
                <a:solidFill>
                  <a:schemeClr val="bg1"/>
                </a:solidFill>
                <a:latin typeface="Segoe Print" panose="02000800000000000000" pitchFamily="2" charset="0"/>
              </a:rPr>
              <a:t>The value </a:t>
            </a:r>
          </a:p>
          <a:p>
            <a:pPr algn="ctr"/>
            <a:r>
              <a:rPr lang="en-CA" sz="4400" dirty="0">
                <a:solidFill>
                  <a:schemeClr val="bg1"/>
                </a:solidFill>
                <a:latin typeface="Segoe Print" panose="02000800000000000000" pitchFamily="2" charset="0"/>
              </a:rPr>
              <a:t>I bring </a:t>
            </a:r>
          </a:p>
          <a:p>
            <a:pPr algn="ctr"/>
            <a:r>
              <a:rPr lang="en-CA" sz="4400" dirty="0">
                <a:solidFill>
                  <a:schemeClr val="bg1"/>
                </a:solidFill>
                <a:latin typeface="Segoe Print" panose="02000800000000000000" pitchFamily="2" charset="0"/>
              </a:rPr>
              <a:t>to the Team</a:t>
            </a:r>
            <a:endParaRPr lang="en-GB" sz="4400" dirty="0">
              <a:solidFill>
                <a:schemeClr val="bg1"/>
              </a:solidFill>
              <a:latin typeface="Segoe Print" panose="02000800000000000000" pitchFamily="2" charset="0"/>
            </a:endParaRPr>
          </a:p>
        </p:txBody>
      </p:sp>
    </p:spTree>
    <p:extLst>
      <p:ext uri="{BB962C8B-B14F-4D97-AF65-F5344CB8AC3E}">
        <p14:creationId xmlns:p14="http://schemas.microsoft.com/office/powerpoint/2010/main" val="5311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C32C5C-8F25-DD45-99FB-F081D9444FB4}"/>
              </a:ext>
            </a:extLst>
          </p:cNvPr>
          <p:cNvSpPr txBox="1">
            <a:spLocks/>
          </p:cNvSpPr>
          <p:nvPr/>
        </p:nvSpPr>
        <p:spPr>
          <a:xfrm>
            <a:off x="983432" y="548680"/>
            <a:ext cx="6629272" cy="21637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Your Value to the Team</a:t>
            </a:r>
            <a:endParaRPr lang="en-US" dirty="0"/>
          </a:p>
        </p:txBody>
      </p:sp>
      <p:pic>
        <p:nvPicPr>
          <p:cNvPr id="4" name="Picture 2" descr="C:\Documents and Settings\jmorleyhill\My Documents\Version Cue\Compass Learning Library\documents\Global Portfolio workbooks\Kim\Sales\Doodles03.png">
            <a:extLst>
              <a:ext uri="{FF2B5EF4-FFF2-40B4-BE49-F238E27FC236}">
                <a16:creationId xmlns:a16="http://schemas.microsoft.com/office/drawing/2014/main" id="{AFCBC970-22C5-0948-B431-909AA41E1265}"/>
              </a:ext>
            </a:extLst>
          </p:cNvPr>
          <p:cNvPicPr>
            <a:picLocks noChangeAspect="1" noChangeArrowheads="1"/>
          </p:cNvPicPr>
          <p:nvPr/>
        </p:nvPicPr>
        <p:blipFill>
          <a:blip r:embed="rId2" cstate="print"/>
          <a:srcRect/>
          <a:stretch>
            <a:fillRect/>
          </a:stretch>
        </p:blipFill>
        <p:spPr bwMode="auto">
          <a:xfrm>
            <a:off x="1072073" y="1629017"/>
            <a:ext cx="1022785" cy="951760"/>
          </a:xfrm>
          <a:prstGeom prst="rect">
            <a:avLst/>
          </a:prstGeom>
          <a:noFill/>
        </p:spPr>
      </p:pic>
      <p:pic>
        <p:nvPicPr>
          <p:cNvPr id="5" name="Picture 3" descr="C:\Documents and Settings\jmorleyhill\My Documents\Version Cue\Compass Learning Library\documents\Global Portfolio workbooks\Kim\Sales\Doodles05.png">
            <a:extLst>
              <a:ext uri="{FF2B5EF4-FFF2-40B4-BE49-F238E27FC236}">
                <a16:creationId xmlns:a16="http://schemas.microsoft.com/office/drawing/2014/main" id="{30FADD83-8ED9-6146-86BF-C48393772BB1}"/>
              </a:ext>
            </a:extLst>
          </p:cNvPr>
          <p:cNvPicPr>
            <a:picLocks noChangeAspect="1" noChangeArrowheads="1"/>
          </p:cNvPicPr>
          <p:nvPr/>
        </p:nvPicPr>
        <p:blipFill>
          <a:blip r:embed="rId3" cstate="print"/>
          <a:srcRect/>
          <a:stretch>
            <a:fillRect/>
          </a:stretch>
        </p:blipFill>
        <p:spPr bwMode="auto">
          <a:xfrm>
            <a:off x="2737984" y="1647716"/>
            <a:ext cx="1094589" cy="892511"/>
          </a:xfrm>
          <a:prstGeom prst="rect">
            <a:avLst/>
          </a:prstGeom>
          <a:noFill/>
        </p:spPr>
      </p:pic>
      <p:pic>
        <p:nvPicPr>
          <p:cNvPr id="6" name="Picture 4" descr="C:\Documents and Settings\jmorleyhill\My Documents\Version Cue\Compass Learning Library\documents\Global Portfolio workbooks\Kim\Sales\Heart.png">
            <a:extLst>
              <a:ext uri="{FF2B5EF4-FFF2-40B4-BE49-F238E27FC236}">
                <a16:creationId xmlns:a16="http://schemas.microsoft.com/office/drawing/2014/main" id="{BD4605C3-35F3-2645-9678-514CCC57FEC2}"/>
              </a:ext>
            </a:extLst>
          </p:cNvPr>
          <p:cNvPicPr>
            <a:picLocks noChangeAspect="1" noChangeArrowheads="1"/>
          </p:cNvPicPr>
          <p:nvPr/>
        </p:nvPicPr>
        <p:blipFill>
          <a:blip r:embed="rId4" cstate="print"/>
          <a:srcRect/>
          <a:stretch>
            <a:fillRect/>
          </a:stretch>
        </p:blipFill>
        <p:spPr bwMode="auto">
          <a:xfrm>
            <a:off x="4496243" y="1693794"/>
            <a:ext cx="767321" cy="821168"/>
          </a:xfrm>
          <a:prstGeom prst="rect">
            <a:avLst/>
          </a:prstGeom>
          <a:noFill/>
        </p:spPr>
      </p:pic>
      <p:pic>
        <p:nvPicPr>
          <p:cNvPr id="7" name="Picture 5" descr="C:\Documents and Settings\jmorleyhill\My Documents\Version Cue\Compass Learning Library\documents\Global Portfolio workbooks\Kim\Sales\Goals.png">
            <a:extLst>
              <a:ext uri="{FF2B5EF4-FFF2-40B4-BE49-F238E27FC236}">
                <a16:creationId xmlns:a16="http://schemas.microsoft.com/office/drawing/2014/main" id="{19EADC2C-5B00-D145-B2EC-0F8D479D46CD}"/>
              </a:ext>
            </a:extLst>
          </p:cNvPr>
          <p:cNvPicPr>
            <a:picLocks noChangeAspect="1" noChangeArrowheads="1"/>
          </p:cNvPicPr>
          <p:nvPr/>
        </p:nvPicPr>
        <p:blipFill>
          <a:blip r:embed="rId5" cstate="print"/>
          <a:srcRect/>
          <a:stretch>
            <a:fillRect/>
          </a:stretch>
        </p:blipFill>
        <p:spPr bwMode="auto">
          <a:xfrm>
            <a:off x="6127958" y="1652768"/>
            <a:ext cx="1171112" cy="871525"/>
          </a:xfrm>
          <a:prstGeom prst="rect">
            <a:avLst/>
          </a:prstGeom>
          <a:noFill/>
        </p:spPr>
      </p:pic>
      <p:pic>
        <p:nvPicPr>
          <p:cNvPr id="8" name="Picture 6" descr="C:\Documents and Settings\jmorleyhill\My Documents\Version Cue\Compass Learning Library\documents\Global Portfolio workbooks\Kim\Sales\fear.png">
            <a:extLst>
              <a:ext uri="{FF2B5EF4-FFF2-40B4-BE49-F238E27FC236}">
                <a16:creationId xmlns:a16="http://schemas.microsoft.com/office/drawing/2014/main" id="{50DC3C8B-208E-9140-84C2-497BD02EE280}"/>
              </a:ext>
            </a:extLst>
          </p:cNvPr>
          <p:cNvPicPr>
            <a:picLocks noChangeAspect="1" noChangeArrowheads="1"/>
          </p:cNvPicPr>
          <p:nvPr/>
        </p:nvPicPr>
        <p:blipFill>
          <a:blip r:embed="rId6" cstate="print"/>
          <a:srcRect/>
          <a:stretch>
            <a:fillRect/>
          </a:stretch>
        </p:blipFill>
        <p:spPr bwMode="auto">
          <a:xfrm>
            <a:off x="8101079" y="1539501"/>
            <a:ext cx="968236" cy="975461"/>
          </a:xfrm>
          <a:prstGeom prst="rect">
            <a:avLst/>
          </a:prstGeom>
          <a:noFill/>
        </p:spPr>
      </p:pic>
      <p:sp>
        <p:nvSpPr>
          <p:cNvPr id="9" name="TextBox 8">
            <a:extLst>
              <a:ext uri="{FF2B5EF4-FFF2-40B4-BE49-F238E27FC236}">
                <a16:creationId xmlns:a16="http://schemas.microsoft.com/office/drawing/2014/main" id="{DB123416-E497-B24E-AFEF-1F23760B3E8E}"/>
              </a:ext>
            </a:extLst>
          </p:cNvPr>
          <p:cNvSpPr txBox="1"/>
          <p:nvPr/>
        </p:nvSpPr>
        <p:spPr>
          <a:xfrm>
            <a:off x="782824" y="2602548"/>
            <a:ext cx="1609736" cy="338554"/>
          </a:xfrm>
          <a:prstGeom prst="rect">
            <a:avLst/>
          </a:prstGeom>
          <a:noFill/>
        </p:spPr>
        <p:txBody>
          <a:bodyPr wrap="none" rtlCol="0">
            <a:spAutoFit/>
          </a:bodyPr>
          <a:lstStyle/>
          <a:p>
            <a:r>
              <a:rPr lang="en-GB" sz="1600" b="1" dirty="0">
                <a:latin typeface="Arial" pitchFamily="34" charset="0"/>
                <a:cs typeface="Arial" pitchFamily="34" charset="0"/>
              </a:rPr>
              <a:t>On a good day</a:t>
            </a:r>
            <a:endParaRPr lang="en-US" sz="1600" b="1" dirty="0">
              <a:latin typeface="Arial" pitchFamily="34" charset="0"/>
              <a:cs typeface="Arial" pitchFamily="34" charset="0"/>
            </a:endParaRPr>
          </a:p>
        </p:txBody>
      </p:sp>
      <p:sp>
        <p:nvSpPr>
          <p:cNvPr id="10" name="TextBox 9">
            <a:extLst>
              <a:ext uri="{FF2B5EF4-FFF2-40B4-BE49-F238E27FC236}">
                <a16:creationId xmlns:a16="http://schemas.microsoft.com/office/drawing/2014/main" id="{6EFB5695-14B4-B94F-B0C2-9C9DB562B4BC}"/>
              </a:ext>
            </a:extLst>
          </p:cNvPr>
          <p:cNvSpPr txBox="1"/>
          <p:nvPr/>
        </p:nvSpPr>
        <p:spPr>
          <a:xfrm>
            <a:off x="2529394" y="2602548"/>
            <a:ext cx="1473480" cy="338554"/>
          </a:xfrm>
          <a:prstGeom prst="rect">
            <a:avLst/>
          </a:prstGeom>
          <a:noFill/>
        </p:spPr>
        <p:txBody>
          <a:bodyPr wrap="none" rtlCol="0">
            <a:spAutoFit/>
          </a:bodyPr>
          <a:lstStyle/>
          <a:p>
            <a:r>
              <a:rPr lang="en-GB" sz="1600" b="1" dirty="0">
                <a:latin typeface="Arial" pitchFamily="34" charset="0"/>
                <a:cs typeface="Arial" pitchFamily="34" charset="0"/>
              </a:rPr>
              <a:t>On a bad day</a:t>
            </a:r>
            <a:endParaRPr lang="en-US" sz="1600" b="1" dirty="0">
              <a:latin typeface="Arial" pitchFamily="34" charset="0"/>
              <a:cs typeface="Arial" pitchFamily="34" charset="0"/>
            </a:endParaRPr>
          </a:p>
        </p:txBody>
      </p:sp>
      <p:sp>
        <p:nvSpPr>
          <p:cNvPr id="11" name="TextBox 10">
            <a:extLst>
              <a:ext uri="{FF2B5EF4-FFF2-40B4-BE49-F238E27FC236}">
                <a16:creationId xmlns:a16="http://schemas.microsoft.com/office/drawing/2014/main" id="{0846C650-2408-A742-89EB-B1BE185D571F}"/>
              </a:ext>
            </a:extLst>
          </p:cNvPr>
          <p:cNvSpPr txBox="1"/>
          <p:nvPr/>
        </p:nvSpPr>
        <p:spPr>
          <a:xfrm>
            <a:off x="4604211" y="2602548"/>
            <a:ext cx="708848" cy="338554"/>
          </a:xfrm>
          <a:prstGeom prst="rect">
            <a:avLst/>
          </a:prstGeom>
          <a:noFill/>
        </p:spPr>
        <p:txBody>
          <a:bodyPr wrap="none" rtlCol="0">
            <a:spAutoFit/>
          </a:bodyPr>
          <a:lstStyle/>
          <a:p>
            <a:r>
              <a:rPr lang="en-GB" sz="1600" b="1" dirty="0">
                <a:latin typeface="Arial" pitchFamily="34" charset="0"/>
                <a:cs typeface="Arial" pitchFamily="34" charset="0"/>
              </a:rPr>
              <a:t>Likes</a:t>
            </a:r>
            <a:endParaRPr lang="en-US" sz="1600" b="1" dirty="0">
              <a:latin typeface="Arial" pitchFamily="34" charset="0"/>
              <a:cs typeface="Arial" pitchFamily="34" charset="0"/>
            </a:endParaRPr>
          </a:p>
        </p:txBody>
      </p:sp>
      <p:sp>
        <p:nvSpPr>
          <p:cNvPr id="12" name="TextBox 11">
            <a:extLst>
              <a:ext uri="{FF2B5EF4-FFF2-40B4-BE49-F238E27FC236}">
                <a16:creationId xmlns:a16="http://schemas.microsoft.com/office/drawing/2014/main" id="{3C659720-2BE9-CE47-AE8F-D744F15E73C9}"/>
              </a:ext>
            </a:extLst>
          </p:cNvPr>
          <p:cNvSpPr txBox="1"/>
          <p:nvPr/>
        </p:nvSpPr>
        <p:spPr>
          <a:xfrm>
            <a:off x="8251347" y="2602548"/>
            <a:ext cx="731290" cy="338554"/>
          </a:xfrm>
          <a:prstGeom prst="rect">
            <a:avLst/>
          </a:prstGeom>
          <a:noFill/>
        </p:spPr>
        <p:txBody>
          <a:bodyPr wrap="none" rtlCol="0">
            <a:spAutoFit/>
          </a:bodyPr>
          <a:lstStyle/>
          <a:p>
            <a:r>
              <a:rPr lang="en-GB" sz="1600" b="1" dirty="0">
                <a:latin typeface="Arial" pitchFamily="34" charset="0"/>
                <a:cs typeface="Arial" pitchFamily="34" charset="0"/>
              </a:rPr>
              <a:t>Fears</a:t>
            </a:r>
            <a:endParaRPr lang="en-US" sz="1600" b="1" dirty="0">
              <a:latin typeface="Arial" pitchFamily="34" charset="0"/>
              <a:cs typeface="Arial" pitchFamily="34" charset="0"/>
            </a:endParaRPr>
          </a:p>
        </p:txBody>
      </p:sp>
      <p:sp>
        <p:nvSpPr>
          <p:cNvPr id="13" name="TextBox 12">
            <a:extLst>
              <a:ext uri="{FF2B5EF4-FFF2-40B4-BE49-F238E27FC236}">
                <a16:creationId xmlns:a16="http://schemas.microsoft.com/office/drawing/2014/main" id="{121A3F20-172A-A24D-AA9B-AC7BD89791B5}"/>
              </a:ext>
            </a:extLst>
          </p:cNvPr>
          <p:cNvSpPr txBox="1"/>
          <p:nvPr/>
        </p:nvSpPr>
        <p:spPr>
          <a:xfrm>
            <a:off x="6225223" y="2602548"/>
            <a:ext cx="755335" cy="338554"/>
          </a:xfrm>
          <a:prstGeom prst="rect">
            <a:avLst/>
          </a:prstGeom>
          <a:noFill/>
        </p:spPr>
        <p:txBody>
          <a:bodyPr wrap="none" rtlCol="0">
            <a:spAutoFit/>
          </a:bodyPr>
          <a:lstStyle/>
          <a:p>
            <a:r>
              <a:rPr lang="en-GB" sz="1600" b="1" dirty="0">
                <a:latin typeface="Arial" pitchFamily="34" charset="0"/>
                <a:cs typeface="Arial" pitchFamily="34" charset="0"/>
              </a:rPr>
              <a:t>Goals</a:t>
            </a:r>
            <a:endParaRPr lang="en-US" sz="1600" b="1" dirty="0">
              <a:latin typeface="Arial" pitchFamily="34" charset="0"/>
              <a:cs typeface="Arial" pitchFamily="34" charset="0"/>
            </a:endParaRPr>
          </a:p>
        </p:txBody>
      </p:sp>
      <p:sp>
        <p:nvSpPr>
          <p:cNvPr id="14" name="TextBox 13">
            <a:extLst>
              <a:ext uri="{FF2B5EF4-FFF2-40B4-BE49-F238E27FC236}">
                <a16:creationId xmlns:a16="http://schemas.microsoft.com/office/drawing/2014/main" id="{94682E2E-310F-A446-98FA-4E0E83E5D5F0}"/>
              </a:ext>
            </a:extLst>
          </p:cNvPr>
          <p:cNvSpPr txBox="1"/>
          <p:nvPr/>
        </p:nvSpPr>
        <p:spPr>
          <a:xfrm>
            <a:off x="960105" y="3056638"/>
            <a:ext cx="1334020" cy="1569660"/>
          </a:xfrm>
          <a:prstGeom prst="rect">
            <a:avLst/>
          </a:prstGeom>
          <a:noFill/>
        </p:spPr>
        <p:txBody>
          <a:bodyPr wrap="none" rtlCol="0">
            <a:spAutoFit/>
          </a:bodyPr>
          <a:lstStyle/>
          <a:p>
            <a:pPr>
              <a:lnSpc>
                <a:spcPct val="150000"/>
              </a:lnSpc>
            </a:pPr>
            <a:endParaRPr lang="en-GB" sz="1600" dirty="0">
              <a:solidFill>
                <a:schemeClr val="bg1">
                  <a:lumMod val="85000"/>
                </a:schemeClr>
              </a:solidFill>
              <a:latin typeface="Arial" pitchFamily="34" charset="0"/>
              <a:cs typeface="Arial" pitchFamily="34" charset="0"/>
            </a:endParaRPr>
          </a:p>
          <a:p>
            <a:pPr>
              <a:lnSpc>
                <a:spcPct val="150000"/>
              </a:lnSpc>
            </a:pPr>
            <a:r>
              <a:rPr lang="en-GB" sz="1600" dirty="0">
                <a:solidFill>
                  <a:schemeClr val="bg1"/>
                </a:solidFill>
                <a:latin typeface="Arial" pitchFamily="34" charset="0"/>
                <a:cs typeface="Arial" pitchFamily="34" charset="0"/>
              </a:rPr>
              <a:t>Assertive</a:t>
            </a:r>
          </a:p>
          <a:p>
            <a:pPr>
              <a:lnSpc>
                <a:spcPct val="150000"/>
              </a:lnSpc>
            </a:pPr>
            <a:r>
              <a:rPr lang="en-GB" sz="1600" dirty="0">
                <a:solidFill>
                  <a:schemeClr val="bg1"/>
                </a:solidFill>
                <a:latin typeface="Arial" pitchFamily="34" charset="0"/>
                <a:cs typeface="Arial" pitchFamily="34" charset="0"/>
              </a:rPr>
              <a:t>Sociable</a:t>
            </a:r>
          </a:p>
          <a:p>
            <a:pPr>
              <a:lnSpc>
                <a:spcPct val="150000"/>
              </a:lnSpc>
            </a:pPr>
            <a:r>
              <a:rPr lang="en-GB" sz="1600" dirty="0">
                <a:solidFill>
                  <a:schemeClr val="bg1"/>
                </a:solidFill>
                <a:latin typeface="Arial" pitchFamily="34" charset="0"/>
                <a:cs typeface="Arial" pitchFamily="34" charset="0"/>
              </a:rPr>
              <a:t>Encouraging</a:t>
            </a:r>
          </a:p>
        </p:txBody>
      </p:sp>
      <p:sp>
        <p:nvSpPr>
          <p:cNvPr id="15" name="TextBox 14">
            <a:extLst>
              <a:ext uri="{FF2B5EF4-FFF2-40B4-BE49-F238E27FC236}">
                <a16:creationId xmlns:a16="http://schemas.microsoft.com/office/drawing/2014/main" id="{DD172C82-F2D5-024D-AE0B-FDD52DBEA556}"/>
              </a:ext>
            </a:extLst>
          </p:cNvPr>
          <p:cNvSpPr txBox="1"/>
          <p:nvPr/>
        </p:nvSpPr>
        <p:spPr>
          <a:xfrm>
            <a:off x="2751733" y="3041772"/>
            <a:ext cx="1104790" cy="2308324"/>
          </a:xfrm>
          <a:prstGeom prst="rect">
            <a:avLst/>
          </a:prstGeom>
          <a:noFill/>
        </p:spPr>
        <p:txBody>
          <a:bodyPr wrap="none" rtlCol="0">
            <a:spAutoFit/>
          </a:bodyPr>
          <a:lstStyle/>
          <a:p>
            <a:pPr>
              <a:lnSpc>
                <a:spcPct val="150000"/>
              </a:lnSpc>
            </a:pPr>
            <a:r>
              <a:rPr lang="en-GB" sz="1600" dirty="0">
                <a:solidFill>
                  <a:schemeClr val="bg1"/>
                </a:solidFill>
                <a:latin typeface="Arial" pitchFamily="34" charset="0"/>
                <a:cs typeface="Arial" pitchFamily="34" charset="0"/>
              </a:rPr>
              <a:t>Forceful</a:t>
            </a:r>
          </a:p>
          <a:p>
            <a:pPr>
              <a:lnSpc>
                <a:spcPct val="150000"/>
              </a:lnSpc>
            </a:pPr>
            <a:endParaRPr lang="en-GB" sz="1600" dirty="0">
              <a:solidFill>
                <a:schemeClr val="bg1"/>
              </a:solidFill>
              <a:latin typeface="Arial" pitchFamily="34" charset="0"/>
              <a:cs typeface="Arial" pitchFamily="34" charset="0"/>
            </a:endParaRPr>
          </a:p>
          <a:p>
            <a:pPr>
              <a:lnSpc>
                <a:spcPct val="150000"/>
              </a:lnSpc>
            </a:pPr>
            <a:r>
              <a:rPr lang="en-GB" sz="1600" dirty="0">
                <a:solidFill>
                  <a:schemeClr val="bg1"/>
                </a:solidFill>
                <a:latin typeface="Arial" pitchFamily="34" charset="0"/>
                <a:cs typeface="Arial" pitchFamily="34" charset="0"/>
              </a:rPr>
              <a:t>Unreliable</a:t>
            </a:r>
          </a:p>
          <a:p>
            <a:pPr>
              <a:lnSpc>
                <a:spcPct val="150000"/>
              </a:lnSpc>
            </a:pPr>
            <a:endParaRPr lang="en-GB" sz="1600" dirty="0">
              <a:solidFill>
                <a:schemeClr val="bg1"/>
              </a:solidFill>
              <a:latin typeface="Arial" pitchFamily="34" charset="0"/>
              <a:cs typeface="Arial" pitchFamily="34" charset="0"/>
            </a:endParaRPr>
          </a:p>
          <a:p>
            <a:pPr>
              <a:lnSpc>
                <a:spcPct val="150000"/>
              </a:lnSpc>
            </a:pPr>
            <a:r>
              <a:rPr lang="en-GB" sz="1600" dirty="0">
                <a:solidFill>
                  <a:schemeClr val="bg1"/>
                </a:solidFill>
                <a:latin typeface="Arial" pitchFamily="34" charset="0"/>
                <a:cs typeface="Arial" pitchFamily="34" charset="0"/>
              </a:rPr>
              <a:t>Stubborn</a:t>
            </a:r>
          </a:p>
          <a:p>
            <a:pPr>
              <a:lnSpc>
                <a:spcPct val="150000"/>
              </a:lnSpc>
            </a:pPr>
            <a:endParaRPr lang="en-GB" sz="16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6AB56CFE-F0CB-D744-8694-7BADF1978C7F}"/>
              </a:ext>
            </a:extLst>
          </p:cNvPr>
          <p:cNvSpPr txBox="1"/>
          <p:nvPr/>
        </p:nvSpPr>
        <p:spPr>
          <a:xfrm>
            <a:off x="4212552" y="3052922"/>
            <a:ext cx="1643399" cy="2308324"/>
          </a:xfrm>
          <a:prstGeom prst="rect">
            <a:avLst/>
          </a:prstGeom>
          <a:noFill/>
        </p:spPr>
        <p:txBody>
          <a:bodyPr wrap="none" rtlCol="0">
            <a:spAutoFit/>
          </a:bodyPr>
          <a:lstStyle/>
          <a:p>
            <a:pPr>
              <a:lnSpc>
                <a:spcPct val="150000"/>
              </a:lnSpc>
            </a:pPr>
            <a:endParaRPr lang="en-GB" sz="1600" dirty="0">
              <a:solidFill>
                <a:schemeClr val="bg1"/>
              </a:solidFill>
              <a:latin typeface="Arial" pitchFamily="34" charset="0"/>
              <a:cs typeface="Arial" pitchFamily="34" charset="0"/>
            </a:endParaRPr>
          </a:p>
          <a:p>
            <a:pPr>
              <a:lnSpc>
                <a:spcPct val="150000"/>
              </a:lnSpc>
            </a:pPr>
            <a:r>
              <a:rPr lang="en-GB" sz="1600" dirty="0">
                <a:solidFill>
                  <a:schemeClr val="bg1"/>
                </a:solidFill>
                <a:latin typeface="Arial" pitchFamily="34" charset="0"/>
                <a:cs typeface="Arial" pitchFamily="34" charset="0"/>
              </a:rPr>
              <a:t>Adventure</a:t>
            </a:r>
          </a:p>
          <a:p>
            <a:pPr>
              <a:lnSpc>
                <a:spcPct val="150000"/>
              </a:lnSpc>
            </a:pPr>
            <a:r>
              <a:rPr lang="en-GB" sz="1600" dirty="0">
                <a:solidFill>
                  <a:schemeClr val="bg1"/>
                </a:solidFill>
                <a:latin typeface="Arial" pitchFamily="34" charset="0"/>
                <a:cs typeface="Arial" pitchFamily="34" charset="0"/>
              </a:rPr>
              <a:t>Interaction</a:t>
            </a:r>
          </a:p>
          <a:p>
            <a:pPr>
              <a:lnSpc>
                <a:spcPct val="150000"/>
              </a:lnSpc>
            </a:pPr>
            <a:endParaRPr lang="en-GB" sz="1600" dirty="0">
              <a:solidFill>
                <a:schemeClr val="bg1"/>
              </a:solidFill>
              <a:latin typeface="Arial" pitchFamily="34" charset="0"/>
              <a:cs typeface="Arial" pitchFamily="34" charset="0"/>
            </a:endParaRPr>
          </a:p>
          <a:p>
            <a:pPr>
              <a:lnSpc>
                <a:spcPct val="150000"/>
              </a:lnSpc>
            </a:pPr>
            <a:r>
              <a:rPr lang="en-GB" sz="1600" dirty="0">
                <a:solidFill>
                  <a:schemeClr val="bg1"/>
                </a:solidFill>
                <a:latin typeface="Arial" pitchFamily="34" charset="0"/>
                <a:cs typeface="Arial" pitchFamily="34" charset="0"/>
              </a:rPr>
              <a:t>Being of service</a:t>
            </a:r>
          </a:p>
          <a:p>
            <a:pPr>
              <a:lnSpc>
                <a:spcPct val="150000"/>
              </a:lnSpc>
            </a:pPr>
            <a:endParaRPr lang="en-GB" sz="16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6656916B-A0BE-C840-803A-F455E2B35FA1}"/>
              </a:ext>
            </a:extLst>
          </p:cNvPr>
          <p:cNvSpPr txBox="1"/>
          <p:nvPr/>
        </p:nvSpPr>
        <p:spPr>
          <a:xfrm>
            <a:off x="6160294" y="3038055"/>
            <a:ext cx="1095172" cy="1200329"/>
          </a:xfrm>
          <a:prstGeom prst="rect">
            <a:avLst/>
          </a:prstGeom>
          <a:noFill/>
        </p:spPr>
        <p:txBody>
          <a:bodyPr wrap="none" rtlCol="0">
            <a:spAutoFit/>
          </a:bodyPr>
          <a:lstStyle/>
          <a:p>
            <a:pPr>
              <a:lnSpc>
                <a:spcPct val="150000"/>
              </a:lnSpc>
            </a:pPr>
            <a:r>
              <a:rPr lang="en-GB" sz="1600" dirty="0">
                <a:solidFill>
                  <a:schemeClr val="bg1"/>
                </a:solidFill>
                <a:latin typeface="Arial" pitchFamily="34" charset="0"/>
                <a:cs typeface="Arial" pitchFamily="34" charset="0"/>
              </a:rPr>
              <a:t>Success</a:t>
            </a:r>
          </a:p>
          <a:p>
            <a:pPr>
              <a:lnSpc>
                <a:spcPct val="150000"/>
              </a:lnSpc>
            </a:pPr>
            <a:r>
              <a:rPr lang="en-GB" sz="1600" dirty="0">
                <a:solidFill>
                  <a:schemeClr val="bg1"/>
                </a:solidFill>
                <a:latin typeface="Arial" pitchFamily="34" charset="0"/>
                <a:cs typeface="Arial" pitchFamily="34" charset="0"/>
              </a:rPr>
              <a:t>Prestige</a:t>
            </a:r>
          </a:p>
          <a:p>
            <a:pPr>
              <a:lnSpc>
                <a:spcPct val="150000"/>
              </a:lnSpc>
            </a:pPr>
            <a:r>
              <a:rPr lang="en-GB" sz="1600" dirty="0">
                <a:solidFill>
                  <a:schemeClr val="bg1"/>
                </a:solidFill>
                <a:latin typeface="Arial" pitchFamily="34" charset="0"/>
                <a:cs typeface="Arial" pitchFamily="34" charset="0"/>
              </a:rPr>
              <a:t>Popularity</a:t>
            </a:r>
          </a:p>
        </p:txBody>
      </p:sp>
      <p:sp>
        <p:nvSpPr>
          <p:cNvPr id="18" name="TextBox 17">
            <a:extLst>
              <a:ext uri="{FF2B5EF4-FFF2-40B4-BE49-F238E27FC236}">
                <a16:creationId xmlns:a16="http://schemas.microsoft.com/office/drawing/2014/main" id="{3D091DBD-6842-BC4A-9D4E-29F2CC8789CB}"/>
              </a:ext>
            </a:extLst>
          </p:cNvPr>
          <p:cNvSpPr txBox="1"/>
          <p:nvPr/>
        </p:nvSpPr>
        <p:spPr>
          <a:xfrm>
            <a:off x="7917512" y="3041771"/>
            <a:ext cx="1488293" cy="2677656"/>
          </a:xfrm>
          <a:prstGeom prst="rect">
            <a:avLst/>
          </a:prstGeom>
          <a:noFill/>
        </p:spPr>
        <p:txBody>
          <a:bodyPr wrap="none" rtlCol="0">
            <a:spAutoFit/>
          </a:bodyPr>
          <a:lstStyle/>
          <a:p>
            <a:pPr>
              <a:lnSpc>
                <a:spcPct val="150000"/>
              </a:lnSpc>
            </a:pPr>
            <a:r>
              <a:rPr lang="en-GB" sz="1600" dirty="0">
                <a:solidFill>
                  <a:schemeClr val="bg1"/>
                </a:solidFill>
                <a:latin typeface="Arial" pitchFamily="34" charset="0"/>
                <a:cs typeface="Arial" pitchFamily="34" charset="0"/>
              </a:rPr>
              <a:t>Losing control</a:t>
            </a:r>
          </a:p>
          <a:p>
            <a:pPr>
              <a:lnSpc>
                <a:spcPct val="150000"/>
              </a:lnSpc>
            </a:pPr>
            <a:endParaRPr lang="en-GB" sz="1600" dirty="0">
              <a:solidFill>
                <a:schemeClr val="bg1"/>
              </a:solidFill>
              <a:latin typeface="Arial" pitchFamily="34" charset="0"/>
              <a:cs typeface="Arial" pitchFamily="34" charset="0"/>
            </a:endParaRPr>
          </a:p>
          <a:p>
            <a:pPr>
              <a:lnSpc>
                <a:spcPct val="150000"/>
              </a:lnSpc>
            </a:pPr>
            <a:endParaRPr lang="en-GB" sz="1600" dirty="0">
              <a:solidFill>
                <a:schemeClr val="bg1"/>
              </a:solidFill>
              <a:latin typeface="Arial" pitchFamily="34" charset="0"/>
              <a:cs typeface="Arial" pitchFamily="34" charset="0"/>
            </a:endParaRPr>
          </a:p>
          <a:p>
            <a:pPr>
              <a:lnSpc>
                <a:spcPct val="150000"/>
              </a:lnSpc>
            </a:pPr>
            <a:r>
              <a:rPr lang="en-GB" sz="1600" dirty="0">
                <a:solidFill>
                  <a:schemeClr val="bg1"/>
                </a:solidFill>
                <a:latin typeface="Arial" pitchFamily="34" charset="0"/>
                <a:cs typeface="Arial" pitchFamily="34" charset="0"/>
              </a:rPr>
              <a:t>Rejection</a:t>
            </a:r>
          </a:p>
          <a:p>
            <a:pPr>
              <a:lnSpc>
                <a:spcPct val="150000"/>
              </a:lnSpc>
            </a:pPr>
            <a:endParaRPr lang="en-GB" sz="1600" dirty="0">
              <a:solidFill>
                <a:schemeClr val="bg1"/>
              </a:solidFill>
              <a:latin typeface="Arial" pitchFamily="34" charset="0"/>
              <a:cs typeface="Arial" pitchFamily="34" charset="0"/>
            </a:endParaRPr>
          </a:p>
          <a:p>
            <a:pPr>
              <a:lnSpc>
                <a:spcPct val="150000"/>
              </a:lnSpc>
            </a:pPr>
            <a:endParaRPr lang="en-GB" sz="1600" dirty="0">
              <a:solidFill>
                <a:schemeClr val="bg1"/>
              </a:solidFill>
              <a:latin typeface="Arial" pitchFamily="34" charset="0"/>
              <a:cs typeface="Arial" pitchFamily="34" charset="0"/>
            </a:endParaRPr>
          </a:p>
          <a:p>
            <a:pPr>
              <a:lnSpc>
                <a:spcPct val="150000"/>
              </a:lnSpc>
            </a:pPr>
            <a:r>
              <a:rPr lang="en-GB" sz="1600" dirty="0">
                <a:solidFill>
                  <a:schemeClr val="bg1"/>
                </a:solidFill>
                <a:latin typeface="Arial" pitchFamily="34" charset="0"/>
                <a:cs typeface="Arial" pitchFamily="34" charset="0"/>
              </a:rPr>
              <a:t>Time pressure</a:t>
            </a:r>
          </a:p>
        </p:txBody>
      </p:sp>
    </p:spTree>
    <p:extLst>
      <p:ext uri="{BB962C8B-B14F-4D97-AF65-F5344CB8AC3E}">
        <p14:creationId xmlns:p14="http://schemas.microsoft.com/office/powerpoint/2010/main" val="115620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childTnLst>
                          </p:cTn>
                        </p:par>
                        <p:par>
                          <p:cTn id="29" fill="hold">
                            <p:stCondLst>
                              <p:cond delay="1000"/>
                            </p:stCondLst>
                            <p:childTnLst>
                              <p:par>
                                <p:cTn id="30" presetID="3" presetClass="emph" presetSubtype="2" fill="hold" nodeType="afterEffect">
                                  <p:stCondLst>
                                    <p:cond delay="0"/>
                                  </p:stCondLst>
                                  <p:childTnLst>
                                    <p:animClr clrSpc="rgb" dir="cw">
                                      <p:cBhvr override="childStyle">
                                        <p:cTn id="31" dur="1000" fill="hold"/>
                                        <p:tgtEl>
                                          <p:spTgt spid="14">
                                            <p:txEl>
                                              <p:pRg st="1" end="1"/>
                                            </p:txEl>
                                          </p:spTgt>
                                        </p:tgtEl>
                                        <p:attrNameLst>
                                          <p:attrName>style.color</p:attrName>
                                        </p:attrNameLst>
                                      </p:cBhvr>
                                      <p:to>
                                        <a:srgbClr val="FF6600"/>
                                      </p:to>
                                    </p:animClr>
                                  </p:childTnLst>
                                </p:cTn>
                              </p:par>
                            </p:childTnLst>
                          </p:cTn>
                        </p:par>
                        <p:par>
                          <p:cTn id="32" fill="hold">
                            <p:stCondLst>
                              <p:cond delay="2000"/>
                            </p:stCondLst>
                            <p:childTnLst>
                              <p:par>
                                <p:cTn id="33" presetID="3" presetClass="emph" presetSubtype="2" fill="hold" nodeType="afterEffect">
                                  <p:stCondLst>
                                    <p:cond delay="0"/>
                                  </p:stCondLst>
                                  <p:childTnLst>
                                    <p:animClr clrSpc="rgb" dir="cw">
                                      <p:cBhvr override="childStyle">
                                        <p:cTn id="34" dur="1000" fill="hold"/>
                                        <p:tgtEl>
                                          <p:spTgt spid="14">
                                            <p:txEl>
                                              <p:pRg st="2" end="2"/>
                                            </p:txEl>
                                          </p:spTgt>
                                        </p:tgtEl>
                                        <p:attrNameLst>
                                          <p:attrName>style.color</p:attrName>
                                        </p:attrNameLst>
                                      </p:cBhvr>
                                      <p:to>
                                        <a:schemeClr val="hlink"/>
                                      </p:to>
                                    </p:animClr>
                                  </p:childTnLst>
                                </p:cTn>
                              </p:par>
                            </p:childTnLst>
                          </p:cTn>
                        </p:par>
                        <p:par>
                          <p:cTn id="35" fill="hold">
                            <p:stCondLst>
                              <p:cond delay="3000"/>
                            </p:stCondLst>
                            <p:childTnLst>
                              <p:par>
                                <p:cTn id="36" presetID="3" presetClass="emph" presetSubtype="2" fill="hold" nodeType="afterEffect">
                                  <p:stCondLst>
                                    <p:cond delay="0"/>
                                  </p:stCondLst>
                                  <p:childTnLst>
                                    <p:animClr clrSpc="rgb" dir="cw">
                                      <p:cBhvr override="childStyle">
                                        <p:cTn id="37" dur="1000" fill="hold"/>
                                        <p:tgtEl>
                                          <p:spTgt spid="14">
                                            <p:txEl>
                                              <p:pRg st="3" end="3"/>
                                            </p:txEl>
                                          </p:spTgt>
                                        </p:tgtEl>
                                        <p:attrNameLst>
                                          <p:attrName>style.color</p:attrName>
                                        </p:attrNameLst>
                                      </p:cBhvr>
                                      <p:to>
                                        <a:srgbClr val="B3DC1F"/>
                                      </p:to>
                                    </p:animClr>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childTnLst>
                                </p:cTn>
                              </p:par>
                            </p:childTnLst>
                          </p:cTn>
                        </p:par>
                        <p:par>
                          <p:cTn id="43" fill="hold">
                            <p:stCondLst>
                              <p:cond delay="1000"/>
                            </p:stCondLst>
                            <p:childTnLst>
                              <p:par>
                                <p:cTn id="44" presetID="3" presetClass="emph" presetSubtype="2" fill="hold" nodeType="afterEffect">
                                  <p:stCondLst>
                                    <p:cond delay="0"/>
                                  </p:stCondLst>
                                  <p:childTnLst>
                                    <p:animClr clrSpc="rgb" dir="cw">
                                      <p:cBhvr override="childStyle">
                                        <p:cTn id="45" dur="1000" fill="hold"/>
                                        <p:tgtEl>
                                          <p:spTgt spid="15">
                                            <p:txEl>
                                              <p:pRg st="0" end="0"/>
                                            </p:txEl>
                                          </p:spTgt>
                                        </p:tgtEl>
                                        <p:attrNameLst>
                                          <p:attrName>style.color</p:attrName>
                                        </p:attrNameLst>
                                      </p:cBhvr>
                                      <p:to>
                                        <a:srgbClr val="B71A1D"/>
                                      </p:to>
                                    </p:animClr>
                                  </p:childTnLst>
                                </p:cTn>
                              </p:par>
                            </p:childTnLst>
                          </p:cTn>
                        </p:par>
                        <p:par>
                          <p:cTn id="46" fill="hold">
                            <p:stCondLst>
                              <p:cond delay="2000"/>
                            </p:stCondLst>
                            <p:childTnLst>
                              <p:par>
                                <p:cTn id="47" presetID="3" presetClass="emph" presetSubtype="2" fill="hold" nodeType="afterEffect">
                                  <p:stCondLst>
                                    <p:cond delay="0"/>
                                  </p:stCondLst>
                                  <p:childTnLst>
                                    <p:animClr clrSpc="rgb" dir="cw">
                                      <p:cBhvr override="childStyle">
                                        <p:cTn id="48" dur="1000" fill="hold"/>
                                        <p:tgtEl>
                                          <p:spTgt spid="15">
                                            <p:txEl>
                                              <p:pRg st="2" end="2"/>
                                            </p:txEl>
                                          </p:spTgt>
                                        </p:tgtEl>
                                        <p:attrNameLst>
                                          <p:attrName>style.color</p:attrName>
                                        </p:attrNameLst>
                                      </p:cBhvr>
                                      <p:to>
                                        <a:schemeClr val="hlink"/>
                                      </p:to>
                                    </p:animClr>
                                  </p:childTnLst>
                                </p:cTn>
                              </p:par>
                            </p:childTnLst>
                          </p:cTn>
                        </p:par>
                        <p:par>
                          <p:cTn id="49" fill="hold">
                            <p:stCondLst>
                              <p:cond delay="3000"/>
                            </p:stCondLst>
                            <p:childTnLst>
                              <p:par>
                                <p:cTn id="50" presetID="3" presetClass="emph" presetSubtype="2" fill="hold" nodeType="afterEffect">
                                  <p:stCondLst>
                                    <p:cond delay="0"/>
                                  </p:stCondLst>
                                  <p:childTnLst>
                                    <p:animClr clrSpc="rgb" dir="cw">
                                      <p:cBhvr override="childStyle">
                                        <p:cTn id="51" dur="1000" fill="hold"/>
                                        <p:tgtEl>
                                          <p:spTgt spid="15">
                                            <p:txEl>
                                              <p:pRg st="4" end="4"/>
                                            </p:txEl>
                                          </p:spTgt>
                                        </p:tgtEl>
                                        <p:attrNameLst>
                                          <p:attrName>style.color</p:attrName>
                                        </p:attrNameLst>
                                      </p:cBhvr>
                                      <p:to>
                                        <a:schemeClr val="accent2"/>
                                      </p:to>
                                    </p:animClr>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childTnLst>
                                </p:cTn>
                              </p:par>
                            </p:childTnLst>
                          </p:cTn>
                        </p:par>
                        <p:par>
                          <p:cTn id="57" fill="hold">
                            <p:stCondLst>
                              <p:cond delay="1000"/>
                            </p:stCondLst>
                            <p:childTnLst>
                              <p:par>
                                <p:cTn id="58" presetID="3" presetClass="emph" presetSubtype="2" fill="hold" nodeType="afterEffect">
                                  <p:stCondLst>
                                    <p:cond delay="0"/>
                                  </p:stCondLst>
                                  <p:childTnLst>
                                    <p:animClr clrSpc="rgb" dir="cw">
                                      <p:cBhvr override="childStyle">
                                        <p:cTn id="59" dur="1000" fill="hold"/>
                                        <p:tgtEl>
                                          <p:spTgt spid="16">
                                            <p:txEl>
                                              <p:pRg st="1" end="1"/>
                                            </p:txEl>
                                          </p:spTgt>
                                        </p:tgtEl>
                                        <p:attrNameLst>
                                          <p:attrName>style.color</p:attrName>
                                        </p:attrNameLst>
                                      </p:cBhvr>
                                      <p:to>
                                        <a:srgbClr val="FF6600"/>
                                      </p:to>
                                    </p:animClr>
                                  </p:childTnLst>
                                </p:cTn>
                              </p:par>
                            </p:childTnLst>
                          </p:cTn>
                        </p:par>
                        <p:par>
                          <p:cTn id="60" fill="hold">
                            <p:stCondLst>
                              <p:cond delay="2000"/>
                            </p:stCondLst>
                            <p:childTnLst>
                              <p:par>
                                <p:cTn id="61" presetID="3" presetClass="emph" presetSubtype="2" fill="hold" nodeType="afterEffect">
                                  <p:stCondLst>
                                    <p:cond delay="0"/>
                                  </p:stCondLst>
                                  <p:childTnLst>
                                    <p:animClr clrSpc="rgb" dir="cw">
                                      <p:cBhvr override="childStyle">
                                        <p:cTn id="62" dur="1000" fill="hold"/>
                                        <p:tgtEl>
                                          <p:spTgt spid="16">
                                            <p:txEl>
                                              <p:pRg st="2" end="2"/>
                                            </p:txEl>
                                          </p:spTgt>
                                        </p:tgtEl>
                                        <p:attrNameLst>
                                          <p:attrName>style.color</p:attrName>
                                        </p:attrNameLst>
                                      </p:cBhvr>
                                      <p:to>
                                        <a:schemeClr val="hlink"/>
                                      </p:to>
                                    </p:animClr>
                                  </p:childTnLst>
                                </p:cTn>
                              </p:par>
                            </p:childTnLst>
                          </p:cTn>
                        </p:par>
                        <p:par>
                          <p:cTn id="63" fill="hold">
                            <p:stCondLst>
                              <p:cond delay="3000"/>
                            </p:stCondLst>
                            <p:childTnLst>
                              <p:par>
                                <p:cTn id="64" presetID="3" presetClass="emph" presetSubtype="2" fill="hold" nodeType="afterEffect">
                                  <p:stCondLst>
                                    <p:cond delay="0"/>
                                  </p:stCondLst>
                                  <p:childTnLst>
                                    <p:animClr clrSpc="rgb" dir="cw">
                                      <p:cBhvr override="childStyle">
                                        <p:cTn id="65" dur="1000" fill="hold"/>
                                        <p:tgtEl>
                                          <p:spTgt spid="16">
                                            <p:txEl>
                                              <p:pRg st="4" end="4"/>
                                            </p:txEl>
                                          </p:spTgt>
                                        </p:tgtEl>
                                        <p:attrNameLst>
                                          <p:attrName>style.color</p:attrName>
                                        </p:attrNameLst>
                                      </p:cBhvr>
                                      <p:to>
                                        <a:schemeClr val="accent2"/>
                                      </p:to>
                                    </p:animClr>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1000"/>
                                        <p:tgtEl>
                                          <p:spTgt spid="13"/>
                                        </p:tgtEl>
                                      </p:cBhvr>
                                    </p:animEffect>
                                  </p:childTnLst>
                                </p:cTn>
                              </p:par>
                            </p:childTnLst>
                          </p:cTn>
                        </p:par>
                        <p:par>
                          <p:cTn id="71" fill="hold">
                            <p:stCondLst>
                              <p:cond delay="1000"/>
                            </p:stCondLst>
                            <p:childTnLst>
                              <p:par>
                                <p:cTn id="72" presetID="3" presetClass="emph" presetSubtype="2" fill="hold" nodeType="afterEffect">
                                  <p:stCondLst>
                                    <p:cond delay="0"/>
                                  </p:stCondLst>
                                  <p:childTnLst>
                                    <p:animClr clrSpc="rgb" dir="cw">
                                      <p:cBhvr override="childStyle">
                                        <p:cTn id="73" dur="1000" fill="hold"/>
                                        <p:tgtEl>
                                          <p:spTgt spid="17">
                                            <p:txEl>
                                              <p:pRg st="0" end="0"/>
                                            </p:txEl>
                                          </p:spTgt>
                                        </p:tgtEl>
                                        <p:attrNameLst>
                                          <p:attrName>style.color</p:attrName>
                                        </p:attrNameLst>
                                      </p:cBhvr>
                                      <p:to>
                                        <a:srgbClr val="B71A1D"/>
                                      </p:to>
                                    </p:animClr>
                                  </p:childTnLst>
                                </p:cTn>
                              </p:par>
                            </p:childTnLst>
                          </p:cTn>
                        </p:par>
                        <p:par>
                          <p:cTn id="74" fill="hold">
                            <p:stCondLst>
                              <p:cond delay="2000"/>
                            </p:stCondLst>
                            <p:childTnLst>
                              <p:par>
                                <p:cTn id="75" presetID="3" presetClass="emph" presetSubtype="2" fill="hold" nodeType="afterEffect">
                                  <p:stCondLst>
                                    <p:cond delay="0"/>
                                  </p:stCondLst>
                                  <p:childTnLst>
                                    <p:animClr clrSpc="rgb" dir="cw">
                                      <p:cBhvr override="childStyle">
                                        <p:cTn id="76" dur="1000" fill="hold"/>
                                        <p:tgtEl>
                                          <p:spTgt spid="17">
                                            <p:txEl>
                                              <p:pRg st="1" end="1"/>
                                            </p:txEl>
                                          </p:spTgt>
                                        </p:tgtEl>
                                        <p:attrNameLst>
                                          <p:attrName>style.color</p:attrName>
                                        </p:attrNameLst>
                                      </p:cBhvr>
                                      <p:to>
                                        <a:srgbClr val="FF6600"/>
                                      </p:to>
                                    </p:animClr>
                                  </p:childTnLst>
                                </p:cTn>
                              </p:par>
                            </p:childTnLst>
                          </p:cTn>
                        </p:par>
                        <p:par>
                          <p:cTn id="77" fill="hold">
                            <p:stCondLst>
                              <p:cond delay="3000"/>
                            </p:stCondLst>
                            <p:childTnLst>
                              <p:par>
                                <p:cTn id="78" presetID="3" presetClass="emph" presetSubtype="2" fill="hold" nodeType="afterEffect">
                                  <p:stCondLst>
                                    <p:cond delay="0"/>
                                  </p:stCondLst>
                                  <p:childTnLst>
                                    <p:animClr clrSpc="rgb" dir="cw">
                                      <p:cBhvr override="childStyle">
                                        <p:cTn id="79" dur="1000" fill="hold"/>
                                        <p:tgtEl>
                                          <p:spTgt spid="17">
                                            <p:txEl>
                                              <p:pRg st="2" end="2"/>
                                            </p:txEl>
                                          </p:spTgt>
                                        </p:tgtEl>
                                        <p:attrNameLst>
                                          <p:attrName>style.color</p:attrName>
                                        </p:attrNameLst>
                                      </p:cBhvr>
                                      <p:to>
                                        <a:schemeClr val="hlink"/>
                                      </p:to>
                                    </p:animClr>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2000"/>
                                        <p:tgtEl>
                                          <p:spTgt spid="12"/>
                                        </p:tgtEl>
                                      </p:cBhvr>
                                    </p:animEffect>
                                  </p:childTnLst>
                                </p:cTn>
                              </p:par>
                            </p:childTnLst>
                          </p:cTn>
                        </p:par>
                        <p:par>
                          <p:cTn id="85" fill="hold">
                            <p:stCondLst>
                              <p:cond delay="2000"/>
                            </p:stCondLst>
                            <p:childTnLst>
                              <p:par>
                                <p:cTn id="86" presetID="3" presetClass="emph" presetSubtype="2" fill="hold" nodeType="afterEffect">
                                  <p:stCondLst>
                                    <p:cond delay="0"/>
                                  </p:stCondLst>
                                  <p:childTnLst>
                                    <p:animClr clrSpc="rgb" dir="cw">
                                      <p:cBhvr override="childStyle">
                                        <p:cTn id="87" dur="1000" fill="hold"/>
                                        <p:tgtEl>
                                          <p:spTgt spid="18">
                                            <p:txEl>
                                              <p:pRg st="3" end="3"/>
                                            </p:txEl>
                                          </p:spTgt>
                                        </p:tgtEl>
                                        <p:attrNameLst>
                                          <p:attrName>style.color</p:attrName>
                                        </p:attrNameLst>
                                      </p:cBhvr>
                                      <p:to>
                                        <a:srgbClr val="B3DC1F"/>
                                      </p:to>
                                    </p:animClr>
                                  </p:childTnLst>
                                </p:cTn>
                              </p:par>
                            </p:childTnLst>
                          </p:cTn>
                        </p:par>
                        <p:par>
                          <p:cTn id="88" fill="hold">
                            <p:stCondLst>
                              <p:cond delay="3000"/>
                            </p:stCondLst>
                            <p:childTnLst>
                              <p:par>
                                <p:cTn id="89" presetID="3" presetClass="emph" presetSubtype="2" fill="hold" nodeType="afterEffect">
                                  <p:stCondLst>
                                    <p:cond delay="0"/>
                                  </p:stCondLst>
                                  <p:childTnLst>
                                    <p:animClr clrSpc="rgb" dir="cw">
                                      <p:cBhvr override="childStyle">
                                        <p:cTn id="90" dur="1000" fill="hold"/>
                                        <p:tgtEl>
                                          <p:spTgt spid="18">
                                            <p:txEl>
                                              <p:pRg st="6" end="6"/>
                                            </p:txEl>
                                          </p:spTgt>
                                        </p:tgtEl>
                                        <p:attrNameLst>
                                          <p:attrName>style.color</p:attrName>
                                        </p:attrNameLst>
                                      </p:cBhvr>
                                      <p:to>
                                        <a:srgbClr val="095BA6"/>
                                      </p:to>
                                    </p:animClr>
                                  </p:childTnLst>
                                </p:cTn>
                              </p:par>
                            </p:childTnLst>
                          </p:cTn>
                        </p:par>
                        <p:par>
                          <p:cTn id="91" fill="hold">
                            <p:stCondLst>
                              <p:cond delay="4000"/>
                            </p:stCondLst>
                            <p:childTnLst>
                              <p:par>
                                <p:cTn id="92" presetID="3" presetClass="emph" presetSubtype="2" fill="hold" nodeType="afterEffect">
                                  <p:stCondLst>
                                    <p:cond delay="0"/>
                                  </p:stCondLst>
                                  <p:childTnLst>
                                    <p:animClr clrSpc="rgb" dir="cw">
                                      <p:cBhvr override="childStyle">
                                        <p:cTn id="93" dur="1000" fill="hold"/>
                                        <p:tgtEl>
                                          <p:spTgt spid="18">
                                            <p:txEl>
                                              <p:pRg st="0" end="0"/>
                                            </p:txEl>
                                          </p:spTgt>
                                        </p:tgtEl>
                                        <p:attrNameLst>
                                          <p:attrName>style.color</p:attrName>
                                        </p:attrNameLst>
                                      </p:cBhvr>
                                      <p:to>
                                        <a:srgbClr val="B71A1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Insights Discovery Colour Energies</a:t>
            </a:r>
          </a:p>
        </p:txBody>
      </p:sp>
      <p:pic>
        <p:nvPicPr>
          <p:cNvPr id="4" name="Picture 13" descr="standard insights wheel">
            <a:extLst>
              <a:ext uri="{FF2B5EF4-FFF2-40B4-BE49-F238E27FC236}">
                <a16:creationId xmlns:a16="http://schemas.microsoft.com/office/drawing/2014/main" id="{ABED520E-615C-7F4D-B480-0B19CA298D2B}"/>
              </a:ext>
            </a:extLst>
          </p:cNvPr>
          <p:cNvPicPr>
            <a:picLocks noChangeAspect="1" noChangeArrowheads="1"/>
          </p:cNvPicPr>
          <p:nvPr/>
        </p:nvPicPr>
        <p:blipFill>
          <a:blip r:embed="rId3" cstate="print"/>
          <a:srcRect/>
          <a:stretch>
            <a:fillRect/>
          </a:stretch>
        </p:blipFill>
        <p:spPr bwMode="auto">
          <a:xfrm>
            <a:off x="983432" y="1556792"/>
            <a:ext cx="4625975" cy="4625975"/>
          </a:xfrm>
          <a:prstGeom prst="rect">
            <a:avLst/>
          </a:prstGeom>
          <a:noFill/>
        </p:spPr>
      </p:pic>
      <p:sp>
        <p:nvSpPr>
          <p:cNvPr id="3" name="Rectangle 2">
            <a:extLst>
              <a:ext uri="{FF2B5EF4-FFF2-40B4-BE49-F238E27FC236}">
                <a16:creationId xmlns:a16="http://schemas.microsoft.com/office/drawing/2014/main" id="{E29F1518-BCBC-094A-A22B-D2984A453F59}"/>
              </a:ext>
            </a:extLst>
          </p:cNvPr>
          <p:cNvSpPr/>
          <p:nvPr/>
        </p:nvSpPr>
        <p:spPr>
          <a:xfrm rot="21153125">
            <a:off x="2247895" y="3147801"/>
            <a:ext cx="2097049" cy="1446550"/>
          </a:xfrm>
          <a:prstGeom prst="rect">
            <a:avLst/>
          </a:prstGeom>
        </p:spPr>
        <p:txBody>
          <a:bodyPr wrap="none">
            <a:spAutoFit/>
          </a:bodyPr>
          <a:lstStyle/>
          <a:p>
            <a:pPr algn="ctr"/>
            <a:r>
              <a:rPr lang="en-CA" sz="4400" dirty="0">
                <a:solidFill>
                  <a:schemeClr val="bg1"/>
                </a:solidFill>
                <a:latin typeface="Segoe Print" panose="02000800000000000000" pitchFamily="2" charset="0"/>
              </a:rPr>
              <a:t>Team </a:t>
            </a:r>
          </a:p>
          <a:p>
            <a:pPr algn="ctr"/>
            <a:r>
              <a:rPr lang="en-CA" sz="4400" dirty="0">
                <a:solidFill>
                  <a:schemeClr val="bg1"/>
                </a:solidFill>
                <a:latin typeface="Segoe Print" panose="02000800000000000000" pitchFamily="2" charset="0"/>
              </a:rPr>
              <a:t>A to Z</a:t>
            </a:r>
            <a:endParaRPr lang="en-GB" sz="4400" dirty="0">
              <a:solidFill>
                <a:schemeClr val="bg1"/>
              </a:solidFill>
              <a:latin typeface="Segoe Print" panose="02000800000000000000" pitchFamily="2" charset="0"/>
            </a:endParaRPr>
          </a:p>
        </p:txBody>
      </p:sp>
      <p:sp>
        <p:nvSpPr>
          <p:cNvPr id="5" name="TextBox 4">
            <a:extLst>
              <a:ext uri="{FF2B5EF4-FFF2-40B4-BE49-F238E27FC236}">
                <a16:creationId xmlns:a16="http://schemas.microsoft.com/office/drawing/2014/main" id="{4393E999-0362-BA4B-ADC6-9AA00DA2F55D}"/>
              </a:ext>
            </a:extLst>
          </p:cNvPr>
          <p:cNvSpPr txBox="1"/>
          <p:nvPr/>
        </p:nvSpPr>
        <p:spPr>
          <a:xfrm>
            <a:off x="6312024" y="1709901"/>
            <a:ext cx="5040560" cy="2585323"/>
          </a:xfrm>
          <a:prstGeom prst="rect">
            <a:avLst/>
          </a:prstGeom>
          <a:noFill/>
        </p:spPr>
        <p:txBody>
          <a:bodyPr wrap="square" rtlCol="0">
            <a:spAutoFit/>
          </a:bodyPr>
          <a:lstStyle/>
          <a:p>
            <a:r>
              <a:rPr lang="en-GB" dirty="0"/>
              <a:t>You now have the opportunity to create a Team A to Z</a:t>
            </a:r>
          </a:p>
          <a:p>
            <a:pPr marL="285750" indent="-285750">
              <a:buFont typeface="Arial" panose="020B0604020202020204" pitchFamily="34" charset="0"/>
              <a:buChar char="•"/>
            </a:pPr>
            <a:r>
              <a:rPr lang="en-GB" dirty="0"/>
              <a:t>You have 20 minutes</a:t>
            </a:r>
          </a:p>
          <a:p>
            <a:pPr marL="285750" indent="-285750">
              <a:buFont typeface="Arial" panose="020B0604020202020204" pitchFamily="34" charset="0"/>
              <a:buChar char="•"/>
            </a:pPr>
            <a:r>
              <a:rPr lang="en-GB" dirty="0"/>
              <a:t>Be as creative as possible, your Team A to Z should include: </a:t>
            </a:r>
          </a:p>
          <a:p>
            <a:pPr marL="742950" lvl="1" indent="-285750">
              <a:buFont typeface="Arial" panose="020B0604020202020204" pitchFamily="34" charset="0"/>
              <a:buChar char="•"/>
            </a:pPr>
            <a:r>
              <a:rPr lang="en-GB" dirty="0"/>
              <a:t>Information about team members, </a:t>
            </a:r>
          </a:p>
          <a:p>
            <a:pPr marL="742950" lvl="1" indent="-285750">
              <a:buFont typeface="Arial" panose="020B0604020202020204" pitchFamily="34" charset="0"/>
              <a:buChar char="•"/>
            </a:pPr>
            <a:r>
              <a:rPr lang="en-GB" dirty="0"/>
              <a:t>Personal stories, </a:t>
            </a:r>
          </a:p>
          <a:p>
            <a:pPr marL="742950" lvl="1" indent="-285750">
              <a:buFont typeface="Arial" panose="020B0604020202020204" pitchFamily="34" charset="0"/>
              <a:buChar char="•"/>
            </a:pPr>
            <a:r>
              <a:rPr lang="en-GB" dirty="0"/>
              <a:t>Things their report says, and </a:t>
            </a:r>
          </a:p>
          <a:p>
            <a:pPr marL="742950" lvl="1" indent="-285750">
              <a:buFont typeface="Arial" panose="020B0604020202020204" pitchFamily="34" charset="0"/>
              <a:buChar char="•"/>
            </a:pPr>
            <a:r>
              <a:rPr lang="en-GB" dirty="0"/>
              <a:t>Objects.</a:t>
            </a:r>
          </a:p>
        </p:txBody>
      </p:sp>
    </p:spTree>
    <p:extLst>
      <p:ext uri="{BB962C8B-B14F-4D97-AF65-F5344CB8AC3E}">
        <p14:creationId xmlns:p14="http://schemas.microsoft.com/office/powerpoint/2010/main" val="355855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Insights Discovery Colour Energies</a:t>
            </a:r>
          </a:p>
        </p:txBody>
      </p:sp>
      <p:pic>
        <p:nvPicPr>
          <p:cNvPr id="4" name="Picture 13" descr="standard insights wheel">
            <a:extLst>
              <a:ext uri="{FF2B5EF4-FFF2-40B4-BE49-F238E27FC236}">
                <a16:creationId xmlns:a16="http://schemas.microsoft.com/office/drawing/2014/main" id="{ABED520E-615C-7F4D-B480-0B19CA298D2B}"/>
              </a:ext>
            </a:extLst>
          </p:cNvPr>
          <p:cNvPicPr>
            <a:picLocks noChangeAspect="1" noChangeArrowheads="1"/>
          </p:cNvPicPr>
          <p:nvPr/>
        </p:nvPicPr>
        <p:blipFill>
          <a:blip r:embed="rId3" cstate="print"/>
          <a:srcRect/>
          <a:stretch>
            <a:fillRect/>
          </a:stretch>
        </p:blipFill>
        <p:spPr bwMode="auto">
          <a:xfrm>
            <a:off x="3783012" y="1690690"/>
            <a:ext cx="4625975" cy="4625975"/>
          </a:xfrm>
          <a:prstGeom prst="rect">
            <a:avLst/>
          </a:prstGeom>
          <a:noFill/>
        </p:spPr>
      </p:pic>
      <p:sp>
        <p:nvSpPr>
          <p:cNvPr id="3" name="Rectangle 2">
            <a:extLst>
              <a:ext uri="{FF2B5EF4-FFF2-40B4-BE49-F238E27FC236}">
                <a16:creationId xmlns:a16="http://schemas.microsoft.com/office/drawing/2014/main" id="{E29F1518-BCBC-094A-A22B-D2984A453F59}"/>
              </a:ext>
            </a:extLst>
          </p:cNvPr>
          <p:cNvSpPr/>
          <p:nvPr/>
        </p:nvSpPr>
        <p:spPr>
          <a:xfrm rot="21153125">
            <a:off x="4333342" y="3152082"/>
            <a:ext cx="3525324" cy="1446550"/>
          </a:xfrm>
          <a:prstGeom prst="rect">
            <a:avLst/>
          </a:prstGeom>
        </p:spPr>
        <p:txBody>
          <a:bodyPr wrap="none">
            <a:spAutoFit/>
          </a:bodyPr>
          <a:lstStyle/>
          <a:p>
            <a:pPr algn="ctr"/>
            <a:r>
              <a:rPr lang="en-CA" sz="4400" dirty="0">
                <a:solidFill>
                  <a:schemeClr val="bg1"/>
                </a:solidFill>
                <a:latin typeface="Segoe Print" panose="02000800000000000000" pitchFamily="2" charset="0"/>
              </a:rPr>
              <a:t>Your Team </a:t>
            </a:r>
          </a:p>
          <a:p>
            <a:pPr algn="ctr"/>
            <a:r>
              <a:rPr lang="en-CA" sz="4400" dirty="0">
                <a:solidFill>
                  <a:schemeClr val="bg1"/>
                </a:solidFill>
                <a:latin typeface="Segoe Print" panose="02000800000000000000" pitchFamily="2" charset="0"/>
              </a:rPr>
              <a:t>Charter</a:t>
            </a:r>
            <a:endParaRPr lang="en-GB" sz="4400" dirty="0">
              <a:solidFill>
                <a:schemeClr val="bg1"/>
              </a:solidFill>
              <a:latin typeface="Segoe Print" panose="02000800000000000000" pitchFamily="2" charset="0"/>
            </a:endParaRPr>
          </a:p>
        </p:txBody>
      </p:sp>
    </p:spTree>
    <p:extLst>
      <p:ext uri="{BB962C8B-B14F-4D97-AF65-F5344CB8AC3E}">
        <p14:creationId xmlns:p14="http://schemas.microsoft.com/office/powerpoint/2010/main" val="232782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6"/>
          <p:cNvSpPr txBox="1">
            <a:spLocks noChangeArrowheads="1"/>
          </p:cNvSpPr>
          <p:nvPr/>
        </p:nvSpPr>
        <p:spPr bwMode="auto">
          <a:xfrm>
            <a:off x="3209975" y="4297615"/>
            <a:ext cx="18288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r>
              <a:rPr lang="en-GB" b="1" dirty="0">
                <a:solidFill>
                  <a:srgbClr val="FFFFFF"/>
                </a:solidFill>
                <a:cs typeface="Times New Roman" pitchFamily="18" charset="0"/>
              </a:rPr>
              <a:t>Sociable</a:t>
            </a:r>
          </a:p>
          <a:p>
            <a:pPr eaLnBrk="1" fontAlgn="base" hangingPunct="1">
              <a:spcBef>
                <a:spcPct val="0"/>
              </a:spcBef>
              <a:spcAft>
                <a:spcPct val="0"/>
              </a:spcAft>
              <a:defRPr/>
            </a:pPr>
            <a:r>
              <a:rPr lang="en-GB" b="1" dirty="0">
                <a:solidFill>
                  <a:srgbClr val="FFFFFF"/>
                </a:solidFill>
                <a:cs typeface="Times New Roman" pitchFamily="18" charset="0"/>
              </a:rPr>
              <a:t>Dynamic</a:t>
            </a:r>
          </a:p>
          <a:p>
            <a:pPr eaLnBrk="1" fontAlgn="base" hangingPunct="1">
              <a:spcBef>
                <a:spcPct val="0"/>
              </a:spcBef>
              <a:spcAft>
                <a:spcPct val="0"/>
              </a:spcAft>
              <a:defRPr/>
            </a:pPr>
            <a:r>
              <a:rPr lang="en-GB" b="1" dirty="0">
                <a:solidFill>
                  <a:srgbClr val="FFFFFF"/>
                </a:solidFill>
                <a:cs typeface="Times New Roman" pitchFamily="18" charset="0"/>
              </a:rPr>
              <a:t>Demonstrative</a:t>
            </a:r>
          </a:p>
          <a:p>
            <a:pPr eaLnBrk="1" fontAlgn="base" hangingPunct="1">
              <a:spcBef>
                <a:spcPct val="0"/>
              </a:spcBef>
              <a:spcAft>
                <a:spcPct val="0"/>
              </a:spcAft>
              <a:defRPr/>
            </a:pPr>
            <a:r>
              <a:rPr lang="en-GB" b="1" dirty="0">
                <a:solidFill>
                  <a:srgbClr val="FFFFFF"/>
                </a:solidFill>
                <a:cs typeface="Times New Roman" pitchFamily="18" charset="0"/>
              </a:rPr>
              <a:t>Enthusiastic</a:t>
            </a:r>
          </a:p>
          <a:p>
            <a:pPr eaLnBrk="1" fontAlgn="base" hangingPunct="1">
              <a:spcBef>
                <a:spcPct val="0"/>
              </a:spcBef>
              <a:spcAft>
                <a:spcPct val="0"/>
              </a:spcAft>
              <a:defRPr/>
            </a:pPr>
            <a:r>
              <a:rPr lang="en-GB" b="1" dirty="0">
                <a:solidFill>
                  <a:srgbClr val="FFFFFF"/>
                </a:solidFill>
                <a:cs typeface="Times New Roman" pitchFamily="18" charset="0"/>
              </a:rPr>
              <a:t>Persuasive</a:t>
            </a:r>
          </a:p>
          <a:p>
            <a:pPr eaLnBrk="1" fontAlgn="base" hangingPunct="1">
              <a:spcBef>
                <a:spcPct val="0"/>
              </a:spcBef>
              <a:spcAft>
                <a:spcPct val="0"/>
              </a:spcAft>
              <a:defRPr/>
            </a:pPr>
            <a:endParaRPr lang="en-GB" b="1" dirty="0">
              <a:solidFill>
                <a:srgbClr val="FFFFFF"/>
              </a:solidFill>
              <a:cs typeface="Times New Roman" pitchFamily="18" charset="0"/>
            </a:endParaRPr>
          </a:p>
        </p:txBody>
      </p:sp>
      <p:sp>
        <p:nvSpPr>
          <p:cNvPr id="9" name="Text Box 7"/>
          <p:cNvSpPr txBox="1">
            <a:spLocks noChangeArrowheads="1"/>
          </p:cNvSpPr>
          <p:nvPr/>
        </p:nvSpPr>
        <p:spPr bwMode="auto">
          <a:xfrm>
            <a:off x="1479169" y="4290402"/>
            <a:ext cx="164666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defRPr/>
            </a:pPr>
            <a:r>
              <a:rPr lang="en-GB" b="1" dirty="0">
                <a:solidFill>
                  <a:srgbClr val="FFFFFF"/>
                </a:solidFill>
                <a:cs typeface="Times New Roman" pitchFamily="18" charset="0"/>
              </a:rPr>
              <a:t>Collaborative</a:t>
            </a:r>
          </a:p>
          <a:p>
            <a:pPr algn="r" eaLnBrk="1" fontAlgn="base" hangingPunct="1">
              <a:spcBef>
                <a:spcPct val="0"/>
              </a:spcBef>
              <a:spcAft>
                <a:spcPct val="0"/>
              </a:spcAft>
              <a:defRPr/>
            </a:pPr>
            <a:r>
              <a:rPr lang="en-GB" b="1" dirty="0">
                <a:solidFill>
                  <a:srgbClr val="FFFFFF"/>
                </a:solidFill>
                <a:cs typeface="Times New Roman" pitchFamily="18" charset="0"/>
              </a:rPr>
              <a:t>Encouraging</a:t>
            </a:r>
          </a:p>
          <a:p>
            <a:pPr algn="r" eaLnBrk="1" fontAlgn="base" hangingPunct="1">
              <a:spcBef>
                <a:spcPct val="0"/>
              </a:spcBef>
              <a:spcAft>
                <a:spcPct val="0"/>
              </a:spcAft>
              <a:defRPr/>
            </a:pPr>
            <a:r>
              <a:rPr lang="en-GB" b="1" dirty="0">
                <a:solidFill>
                  <a:srgbClr val="FFFFFF"/>
                </a:solidFill>
                <a:cs typeface="Times New Roman" pitchFamily="18" charset="0"/>
              </a:rPr>
              <a:t>Mentoring</a:t>
            </a:r>
          </a:p>
          <a:p>
            <a:pPr algn="r" eaLnBrk="1" fontAlgn="base" hangingPunct="1">
              <a:spcBef>
                <a:spcPct val="0"/>
              </a:spcBef>
              <a:spcAft>
                <a:spcPct val="0"/>
              </a:spcAft>
              <a:defRPr/>
            </a:pPr>
            <a:r>
              <a:rPr lang="en-GB" b="1" dirty="0">
                <a:solidFill>
                  <a:srgbClr val="FFFFFF"/>
                </a:solidFill>
                <a:cs typeface="Times New Roman" pitchFamily="18" charset="0"/>
              </a:rPr>
              <a:t>Patient</a:t>
            </a:r>
          </a:p>
          <a:p>
            <a:pPr algn="r" eaLnBrk="1" fontAlgn="base" hangingPunct="1">
              <a:spcBef>
                <a:spcPct val="0"/>
              </a:spcBef>
              <a:spcAft>
                <a:spcPct val="0"/>
              </a:spcAft>
              <a:defRPr/>
            </a:pPr>
            <a:r>
              <a:rPr lang="en-GB" b="1" dirty="0">
                <a:solidFill>
                  <a:srgbClr val="FFFFFF"/>
                </a:solidFill>
                <a:cs typeface="Times New Roman" pitchFamily="18" charset="0"/>
              </a:rPr>
              <a:t>Relaxed</a:t>
            </a:r>
          </a:p>
          <a:p>
            <a:pPr algn="r" eaLnBrk="1" fontAlgn="base" hangingPunct="1">
              <a:spcBef>
                <a:spcPct val="0"/>
              </a:spcBef>
              <a:spcAft>
                <a:spcPct val="0"/>
              </a:spcAft>
              <a:defRPr/>
            </a:pPr>
            <a:endParaRPr lang="en-GB" b="1" dirty="0">
              <a:solidFill>
                <a:srgbClr val="FFFFFF"/>
              </a:solidFill>
              <a:cs typeface="Times New Roman" pitchFamily="18" charset="0"/>
            </a:endParaRPr>
          </a:p>
        </p:txBody>
      </p:sp>
      <p:sp>
        <p:nvSpPr>
          <p:cNvPr id="10" name="Text Box 8"/>
          <p:cNvSpPr txBox="1">
            <a:spLocks noChangeArrowheads="1"/>
          </p:cNvSpPr>
          <p:nvPr/>
        </p:nvSpPr>
        <p:spPr bwMode="auto">
          <a:xfrm>
            <a:off x="1325345" y="2756470"/>
            <a:ext cx="180049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defRPr/>
            </a:pPr>
            <a:r>
              <a:rPr lang="en-GB" b="1" dirty="0">
                <a:solidFill>
                  <a:srgbClr val="FFFFFF"/>
                </a:solidFill>
                <a:cs typeface="Times New Roman" pitchFamily="18" charset="0"/>
              </a:rPr>
              <a:t>Analytical</a:t>
            </a:r>
          </a:p>
          <a:p>
            <a:pPr algn="r" eaLnBrk="1" fontAlgn="base" hangingPunct="1">
              <a:spcBef>
                <a:spcPct val="0"/>
              </a:spcBef>
              <a:spcAft>
                <a:spcPct val="0"/>
              </a:spcAft>
              <a:defRPr/>
            </a:pPr>
            <a:r>
              <a:rPr lang="en-GB" b="1" dirty="0">
                <a:solidFill>
                  <a:srgbClr val="FFFFFF"/>
                </a:solidFill>
                <a:cs typeface="Times New Roman" pitchFamily="18" charset="0"/>
              </a:rPr>
              <a:t>Precise</a:t>
            </a:r>
          </a:p>
          <a:p>
            <a:pPr algn="r" eaLnBrk="1" fontAlgn="base" hangingPunct="1">
              <a:spcBef>
                <a:spcPct val="0"/>
              </a:spcBef>
              <a:spcAft>
                <a:spcPct val="0"/>
              </a:spcAft>
              <a:defRPr/>
            </a:pPr>
            <a:r>
              <a:rPr lang="en-GB" b="1" dirty="0">
                <a:solidFill>
                  <a:srgbClr val="FFFFFF"/>
                </a:solidFill>
                <a:cs typeface="Times New Roman" pitchFamily="18" charset="0"/>
              </a:rPr>
              <a:t>Cautious</a:t>
            </a:r>
          </a:p>
          <a:p>
            <a:pPr algn="r" eaLnBrk="1" fontAlgn="base" hangingPunct="1">
              <a:spcBef>
                <a:spcPct val="0"/>
              </a:spcBef>
              <a:spcAft>
                <a:spcPct val="0"/>
              </a:spcAft>
              <a:defRPr/>
            </a:pPr>
            <a:r>
              <a:rPr lang="en-GB" b="1" dirty="0">
                <a:solidFill>
                  <a:srgbClr val="FFFFFF"/>
                </a:solidFill>
                <a:cs typeface="Times New Roman" pitchFamily="18" charset="0"/>
              </a:rPr>
              <a:t>Detail-oriented</a:t>
            </a:r>
          </a:p>
          <a:p>
            <a:pPr algn="r" eaLnBrk="1" fontAlgn="base" hangingPunct="1">
              <a:spcBef>
                <a:spcPct val="0"/>
              </a:spcBef>
              <a:spcAft>
                <a:spcPct val="0"/>
              </a:spcAft>
              <a:defRPr/>
            </a:pPr>
            <a:r>
              <a:rPr lang="en-GB" b="1" dirty="0">
                <a:solidFill>
                  <a:srgbClr val="FFFFFF"/>
                </a:solidFill>
                <a:cs typeface="Times New Roman" pitchFamily="18" charset="0"/>
              </a:rPr>
              <a:t>Formal</a:t>
            </a:r>
          </a:p>
        </p:txBody>
      </p:sp>
      <p:sp>
        <p:nvSpPr>
          <p:cNvPr id="13" name="Rectangle 12"/>
          <p:cNvSpPr/>
          <p:nvPr/>
        </p:nvSpPr>
        <p:spPr>
          <a:xfrm>
            <a:off x="1758463" y="5273465"/>
            <a:ext cx="3176953" cy="656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idx="4294967295"/>
          </p:nvPr>
        </p:nvSpPr>
        <p:spPr>
          <a:xfrm>
            <a:off x="602629" y="166663"/>
            <a:ext cx="8101013" cy="1143000"/>
          </a:xfrm>
        </p:spPr>
        <p:txBody>
          <a:bodyPr/>
          <a:lstStyle/>
          <a:p>
            <a:r>
              <a:rPr lang="en-CA" dirty="0"/>
              <a:t>After this workshop…</a:t>
            </a:r>
          </a:p>
        </p:txBody>
      </p:sp>
      <p:pic>
        <p:nvPicPr>
          <p:cNvPr id="20" name="Picture 2" descr="001_0001_4Type Wheel_en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052736"/>
            <a:ext cx="5281613"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4"/>
          <p:cNvSpPr txBox="1">
            <a:spLocks noChangeArrowheads="1"/>
          </p:cNvSpPr>
          <p:nvPr/>
        </p:nvSpPr>
        <p:spPr bwMode="auto">
          <a:xfrm>
            <a:off x="3320380" y="2444329"/>
            <a:ext cx="13604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anchor="ctr">
            <a:spAutoFit/>
          </a:bodyPr>
          <a:lstStyle>
            <a:lvl1pPr eaLnBrk="0" hangingPunct="0">
              <a:spcBef>
                <a:spcPct val="20000"/>
              </a:spcBef>
              <a:buFont typeface="Arial" pitchFamily="34" charset="0"/>
              <a:buChar char="•"/>
              <a:defRPr sz="3200">
                <a:solidFill>
                  <a:schemeClr val="tx1"/>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chemeClr val="tx1"/>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chemeClr val="tx1"/>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9pPr>
          </a:lstStyle>
          <a:p>
            <a:pPr>
              <a:spcBef>
                <a:spcPct val="0"/>
              </a:spcBef>
              <a:buFontTx/>
              <a:buNone/>
            </a:pPr>
            <a:r>
              <a:rPr lang="en-GB" altLang="en-US" sz="2400" b="1" dirty="0">
                <a:solidFill>
                  <a:schemeClr val="bg1"/>
                </a:solidFill>
              </a:rPr>
              <a:t>Let’s do </a:t>
            </a:r>
          </a:p>
          <a:p>
            <a:pPr>
              <a:spcBef>
                <a:spcPct val="0"/>
              </a:spcBef>
              <a:buFontTx/>
              <a:buNone/>
            </a:pPr>
            <a:r>
              <a:rPr lang="en-GB" altLang="en-US" sz="2400" b="1" dirty="0">
                <a:solidFill>
                  <a:schemeClr val="bg1"/>
                </a:solidFill>
              </a:rPr>
              <a:t>it NOW</a:t>
            </a:r>
            <a:endParaRPr lang="en-GB" altLang="en-US" sz="2400" dirty="0">
              <a:solidFill>
                <a:schemeClr val="bg1"/>
              </a:solidFill>
              <a:latin typeface="Book Antiqua" pitchFamily="18" charset="0"/>
            </a:endParaRPr>
          </a:p>
        </p:txBody>
      </p:sp>
      <p:sp>
        <p:nvSpPr>
          <p:cNvPr id="22" name="Text Box 5"/>
          <p:cNvSpPr txBox="1">
            <a:spLocks noChangeArrowheads="1"/>
          </p:cNvSpPr>
          <p:nvPr/>
        </p:nvSpPr>
        <p:spPr bwMode="auto">
          <a:xfrm>
            <a:off x="3197276" y="3989596"/>
            <a:ext cx="188788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anchor="ctr">
            <a:spAutoFit/>
          </a:bodyPr>
          <a:lstStyle>
            <a:lvl1pPr eaLnBrk="0" hangingPunct="0">
              <a:spcBef>
                <a:spcPct val="20000"/>
              </a:spcBef>
              <a:buFont typeface="Arial" pitchFamily="34" charset="0"/>
              <a:buChar char="•"/>
              <a:defRPr sz="3200">
                <a:solidFill>
                  <a:schemeClr val="tx1"/>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chemeClr val="tx1"/>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chemeClr val="tx1"/>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9pPr>
          </a:lstStyle>
          <a:p>
            <a:pPr>
              <a:spcBef>
                <a:spcPct val="0"/>
              </a:spcBef>
              <a:buFontTx/>
              <a:buNone/>
            </a:pPr>
            <a:r>
              <a:rPr lang="en-GB" altLang="en-US" sz="2400" b="1" dirty="0">
                <a:solidFill>
                  <a:schemeClr val="bg1"/>
                </a:solidFill>
              </a:rPr>
              <a:t>Let’s do it </a:t>
            </a:r>
          </a:p>
          <a:p>
            <a:pPr>
              <a:spcBef>
                <a:spcPct val="0"/>
              </a:spcBef>
              <a:buFontTx/>
              <a:buNone/>
            </a:pPr>
            <a:r>
              <a:rPr lang="en-GB" altLang="en-US" sz="2400" b="1" dirty="0">
                <a:solidFill>
                  <a:schemeClr val="bg1"/>
                </a:solidFill>
              </a:rPr>
              <a:t>TOGETHER</a:t>
            </a:r>
            <a:endParaRPr lang="en-GB" altLang="en-US" sz="2400" dirty="0">
              <a:solidFill>
                <a:schemeClr val="bg1"/>
              </a:solidFill>
              <a:latin typeface="Book Antiqua" pitchFamily="18" charset="0"/>
            </a:endParaRPr>
          </a:p>
        </p:txBody>
      </p:sp>
      <p:sp>
        <p:nvSpPr>
          <p:cNvPr id="23" name="Text Box 6"/>
          <p:cNvSpPr txBox="1">
            <a:spLocks noChangeArrowheads="1"/>
          </p:cNvSpPr>
          <p:nvPr/>
        </p:nvSpPr>
        <p:spPr bwMode="auto">
          <a:xfrm>
            <a:off x="1190756" y="3989596"/>
            <a:ext cx="192873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anchor="ctr">
            <a:spAutoFit/>
          </a:bodyPr>
          <a:lstStyle>
            <a:lvl1pPr eaLnBrk="0" hangingPunct="0">
              <a:spcBef>
                <a:spcPct val="20000"/>
              </a:spcBef>
              <a:buFont typeface="Arial" pitchFamily="34" charset="0"/>
              <a:buChar char="•"/>
              <a:defRPr sz="3200">
                <a:solidFill>
                  <a:schemeClr val="tx1"/>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chemeClr val="tx1"/>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chemeClr val="tx1"/>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9pPr>
          </a:lstStyle>
          <a:p>
            <a:pPr algn="r">
              <a:spcBef>
                <a:spcPct val="0"/>
              </a:spcBef>
              <a:buFontTx/>
              <a:buNone/>
            </a:pPr>
            <a:r>
              <a:rPr lang="en-GB" altLang="en-US" sz="2400" b="1" dirty="0">
                <a:solidFill>
                  <a:schemeClr val="bg1"/>
                </a:solidFill>
              </a:rPr>
              <a:t>Let’s do it</a:t>
            </a:r>
          </a:p>
          <a:p>
            <a:pPr algn="r">
              <a:spcBef>
                <a:spcPct val="0"/>
              </a:spcBef>
              <a:buFontTx/>
              <a:buNone/>
            </a:pPr>
            <a:r>
              <a:rPr lang="en-GB" altLang="en-US" sz="2400" b="1" dirty="0">
                <a:solidFill>
                  <a:schemeClr val="bg1"/>
                </a:solidFill>
              </a:rPr>
              <a:t>WITH CARE</a:t>
            </a:r>
            <a:endParaRPr lang="en-GB" altLang="en-US" sz="2400" dirty="0">
              <a:solidFill>
                <a:schemeClr val="bg1"/>
              </a:solidFill>
              <a:latin typeface="Book Antiqua" pitchFamily="18" charset="0"/>
            </a:endParaRPr>
          </a:p>
        </p:txBody>
      </p:sp>
      <p:sp>
        <p:nvSpPr>
          <p:cNvPr id="24" name="Text Box 7"/>
          <p:cNvSpPr txBox="1">
            <a:spLocks noChangeArrowheads="1"/>
          </p:cNvSpPr>
          <p:nvPr/>
        </p:nvSpPr>
        <p:spPr bwMode="auto">
          <a:xfrm>
            <a:off x="1440508" y="2444329"/>
            <a:ext cx="14991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anchor="ctr">
            <a:spAutoFit/>
          </a:bodyPr>
          <a:lstStyle>
            <a:lvl1pPr eaLnBrk="0" hangingPunct="0">
              <a:spcBef>
                <a:spcPct val="20000"/>
              </a:spcBef>
              <a:buFont typeface="Arial" pitchFamily="34" charset="0"/>
              <a:buChar char="•"/>
              <a:defRPr sz="3200">
                <a:solidFill>
                  <a:schemeClr val="tx1"/>
                </a:solidFill>
                <a:latin typeface="Arial" pitchFamily="34" charset="0"/>
                <a:cs typeface="Arial" pitchFamily="34" charset="0"/>
              </a:defRPr>
            </a:lvl1pPr>
            <a:lvl2pPr marL="742950" indent="-285750" eaLnBrk="0" hangingPunct="0">
              <a:spcBef>
                <a:spcPct val="20000"/>
              </a:spcBef>
              <a:buFont typeface="Arial" pitchFamily="34" charset="0"/>
              <a:buChar char="–"/>
              <a:defRPr sz="2800">
                <a:solidFill>
                  <a:schemeClr val="tx1"/>
                </a:solidFill>
                <a:latin typeface="Arial" pitchFamily="34" charset="0"/>
                <a:cs typeface="Arial" pitchFamily="34" charset="0"/>
              </a:defRPr>
            </a:lvl2pPr>
            <a:lvl3pPr marL="1143000" indent="-228600" eaLnBrk="0" hangingPunct="0">
              <a:spcBef>
                <a:spcPct val="20000"/>
              </a:spcBef>
              <a:buFont typeface="Arial" pitchFamily="34" charset="0"/>
              <a:buChar char="•"/>
              <a:defRPr sz="2400">
                <a:solidFill>
                  <a:schemeClr val="tx1"/>
                </a:solidFill>
                <a:latin typeface="Arial" pitchFamily="34" charset="0"/>
                <a:cs typeface="Arial" pitchFamily="34" charset="0"/>
              </a:defRPr>
            </a:lvl3pPr>
            <a:lvl4pPr marL="16002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4pPr>
            <a:lvl5pPr marL="2057400" indent="-228600" eaLnBrk="0" hangingPunct="0">
              <a:spcBef>
                <a:spcPct val="20000"/>
              </a:spcBef>
              <a:buFont typeface="Arial" pitchFamily="34" charset="0"/>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cs typeface="Arial" pitchFamily="34" charset="0"/>
              </a:defRPr>
            </a:lvl9pPr>
          </a:lstStyle>
          <a:p>
            <a:pPr algn="r">
              <a:spcBef>
                <a:spcPct val="0"/>
              </a:spcBef>
              <a:buFontTx/>
              <a:buNone/>
            </a:pPr>
            <a:r>
              <a:rPr lang="en-GB" altLang="en-US" sz="2400" b="1" dirty="0">
                <a:solidFill>
                  <a:schemeClr val="bg1"/>
                </a:solidFill>
              </a:rPr>
              <a:t>Let’s do</a:t>
            </a:r>
          </a:p>
          <a:p>
            <a:pPr algn="r">
              <a:spcBef>
                <a:spcPct val="0"/>
              </a:spcBef>
              <a:buFontTx/>
              <a:buNone/>
            </a:pPr>
            <a:r>
              <a:rPr lang="en-GB" altLang="en-US" sz="2400" b="1" dirty="0">
                <a:solidFill>
                  <a:schemeClr val="bg1"/>
                </a:solidFill>
              </a:rPr>
              <a:t> it RIGHT</a:t>
            </a:r>
            <a:endParaRPr lang="en-GB" altLang="en-US" sz="2400" dirty="0">
              <a:solidFill>
                <a:schemeClr val="bg1"/>
              </a:solidFill>
              <a:latin typeface="Book Antiqua" pitchFamily="18" charset="0"/>
            </a:endParaRPr>
          </a:p>
        </p:txBody>
      </p:sp>
      <p:sp>
        <p:nvSpPr>
          <p:cNvPr id="3" name="TextBox 2">
            <a:extLst>
              <a:ext uri="{FF2B5EF4-FFF2-40B4-BE49-F238E27FC236}">
                <a16:creationId xmlns:a16="http://schemas.microsoft.com/office/drawing/2014/main" id="{E69195D7-5534-784A-8C0C-1B99A149D645}"/>
              </a:ext>
            </a:extLst>
          </p:cNvPr>
          <p:cNvSpPr txBox="1"/>
          <p:nvPr/>
        </p:nvSpPr>
        <p:spPr>
          <a:xfrm>
            <a:off x="6312024" y="1709901"/>
            <a:ext cx="5040560" cy="2862322"/>
          </a:xfrm>
          <a:prstGeom prst="rect">
            <a:avLst/>
          </a:prstGeom>
          <a:noFill/>
        </p:spPr>
        <p:txBody>
          <a:bodyPr wrap="square" rtlCol="0">
            <a:spAutoFit/>
          </a:bodyPr>
          <a:lstStyle/>
          <a:p>
            <a:pPr marL="285750" indent="-285750">
              <a:buFont typeface="Arial" panose="020B0604020202020204" pitchFamily="34" charset="0"/>
              <a:buChar char="•"/>
            </a:pPr>
            <a:r>
              <a:rPr lang="en-GB" dirty="0"/>
              <a:t>Take some extra time to read your profile again.</a:t>
            </a:r>
          </a:p>
          <a:p>
            <a:pPr marL="285750" indent="-285750">
              <a:buFont typeface="Arial" panose="020B0604020202020204" pitchFamily="34" charset="0"/>
              <a:buChar char="•"/>
            </a:pPr>
            <a:r>
              <a:rPr lang="en-GB" dirty="0"/>
              <a:t>Share your profile with some colleagues, friends or family.</a:t>
            </a:r>
          </a:p>
          <a:p>
            <a:pPr marL="285750" indent="-285750">
              <a:buFont typeface="Arial" panose="020B0604020202020204" pitchFamily="34" charset="0"/>
              <a:buChar char="•"/>
            </a:pPr>
            <a:r>
              <a:rPr lang="en-GB" dirty="0"/>
              <a:t>Arrange a time to speak </a:t>
            </a:r>
            <a:r>
              <a:rPr lang="en-GB"/>
              <a:t>to colleagues </a:t>
            </a:r>
            <a:r>
              <a:rPr lang="en-GB" dirty="0"/>
              <a:t>and share some information about yourself, the value you bring to the team and the support you may need.</a:t>
            </a:r>
          </a:p>
          <a:p>
            <a:pPr marL="285750" indent="-285750">
              <a:buFont typeface="Arial" panose="020B0604020202020204" pitchFamily="34" charset="0"/>
              <a:buChar char="•"/>
            </a:pPr>
            <a:r>
              <a:rPr lang="en-GB" dirty="0"/>
              <a:t>Take action on adapting your style to others around you.</a:t>
            </a:r>
          </a:p>
        </p:txBody>
      </p:sp>
    </p:spTree>
    <p:extLst>
      <p:ext uri="{BB962C8B-B14F-4D97-AF65-F5344CB8AC3E}">
        <p14:creationId xmlns:p14="http://schemas.microsoft.com/office/powerpoint/2010/main" val="1843059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49275"/>
            <a:ext cx="11233150" cy="5688013"/>
          </a:xfrm>
        </p:spPr>
        <p:txBody>
          <a:bodyPr/>
          <a:lstStyle/>
          <a:p>
            <a:pPr algn="ctr"/>
            <a:endParaRPr lang="en-GB" sz="4000" dirty="0"/>
          </a:p>
          <a:p>
            <a:pPr marL="0" indent="0" algn="ctr">
              <a:buNone/>
            </a:pPr>
            <a:r>
              <a:rPr lang="en-GB" sz="8000" dirty="0">
                <a:solidFill>
                  <a:schemeClr val="bg1"/>
                </a:solidFill>
              </a:rPr>
              <a:t>Thank you!</a:t>
            </a:r>
          </a:p>
          <a:p>
            <a:endParaRPr lang="en-GB" dirty="0"/>
          </a:p>
          <a:p>
            <a:endParaRPr lang="en-GB" dirty="0"/>
          </a:p>
        </p:txBody>
      </p:sp>
    </p:spTree>
    <p:extLst>
      <p:ext uri="{BB962C8B-B14F-4D97-AF65-F5344CB8AC3E}">
        <p14:creationId xmlns:p14="http://schemas.microsoft.com/office/powerpoint/2010/main" val="201989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13" descr="standard insights wheel">
            <a:extLst>
              <a:ext uri="{FF2B5EF4-FFF2-40B4-BE49-F238E27FC236}">
                <a16:creationId xmlns:a16="http://schemas.microsoft.com/office/drawing/2014/main" id="{022994EA-0E84-3A41-B1C7-7819FDB5AE4E}"/>
              </a:ext>
            </a:extLst>
          </p:cNvPr>
          <p:cNvPicPr>
            <a:picLocks noChangeAspect="1" noChangeArrowheads="1"/>
          </p:cNvPicPr>
          <p:nvPr/>
        </p:nvPicPr>
        <p:blipFill>
          <a:blip r:embed="rId2" cstate="print"/>
          <a:srcRect/>
          <a:stretch>
            <a:fillRect/>
          </a:stretch>
        </p:blipFill>
        <p:spPr bwMode="auto">
          <a:xfrm>
            <a:off x="839416" y="1116012"/>
            <a:ext cx="4625975" cy="4625975"/>
          </a:xfrm>
          <a:prstGeom prst="rect">
            <a:avLst/>
          </a:prstGeom>
          <a:noFill/>
        </p:spPr>
      </p:pic>
      <p:sp>
        <p:nvSpPr>
          <p:cNvPr id="9" name="Rectangle 8">
            <a:extLst>
              <a:ext uri="{FF2B5EF4-FFF2-40B4-BE49-F238E27FC236}">
                <a16:creationId xmlns:a16="http://schemas.microsoft.com/office/drawing/2014/main" id="{D1C3AACB-B177-2E44-92C0-1A885D63F405}"/>
              </a:ext>
            </a:extLst>
          </p:cNvPr>
          <p:cNvSpPr/>
          <p:nvPr/>
        </p:nvSpPr>
        <p:spPr>
          <a:xfrm rot="21153125">
            <a:off x="1173335" y="3044278"/>
            <a:ext cx="3958135" cy="769441"/>
          </a:xfrm>
          <a:prstGeom prst="rect">
            <a:avLst/>
          </a:prstGeom>
        </p:spPr>
        <p:txBody>
          <a:bodyPr wrap="none">
            <a:spAutoFit/>
          </a:bodyPr>
          <a:lstStyle/>
          <a:p>
            <a:pPr algn="ctr"/>
            <a:r>
              <a:rPr lang="en-CA" sz="4400" dirty="0">
                <a:solidFill>
                  <a:schemeClr val="bg1"/>
                </a:solidFill>
                <a:latin typeface="Segoe Print" panose="02000800000000000000" pitchFamily="2" charset="0"/>
              </a:rPr>
              <a:t>Introductions</a:t>
            </a:r>
            <a:endParaRPr lang="en-GB" sz="4400" dirty="0">
              <a:solidFill>
                <a:schemeClr val="bg1"/>
              </a:solidFill>
              <a:latin typeface="Segoe Print" panose="02000800000000000000" pitchFamily="2" charset="0"/>
            </a:endParaRPr>
          </a:p>
        </p:txBody>
      </p:sp>
      <p:sp>
        <p:nvSpPr>
          <p:cNvPr id="10" name="TextBox 3">
            <a:extLst>
              <a:ext uri="{FF2B5EF4-FFF2-40B4-BE49-F238E27FC236}">
                <a16:creationId xmlns:a16="http://schemas.microsoft.com/office/drawing/2014/main" id="{E4EE6ABC-CBF4-8B49-AFEE-09A513027B7A}"/>
              </a:ext>
            </a:extLst>
          </p:cNvPr>
          <p:cNvSpPr txBox="1"/>
          <p:nvPr/>
        </p:nvSpPr>
        <p:spPr>
          <a:xfrm>
            <a:off x="6096000" y="1800411"/>
            <a:ext cx="5256584" cy="196451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GB" sz="2800" dirty="0">
                <a:latin typeface="Calibri" panose="020F0502020204030204" pitchFamily="34" charset="0"/>
                <a:cs typeface="Calibri" panose="020F0502020204030204" pitchFamily="34" charset="0"/>
              </a:rPr>
              <a:t>Who are you?</a:t>
            </a:r>
          </a:p>
          <a:p>
            <a:pPr marL="342900" indent="-342900">
              <a:lnSpc>
                <a:spcPct val="150000"/>
              </a:lnSpc>
              <a:buFont typeface="Arial" panose="020B0604020202020204" pitchFamily="34" charset="0"/>
              <a:buChar char="•"/>
            </a:pPr>
            <a:r>
              <a:rPr lang="en-GB" sz="2800" dirty="0">
                <a:latin typeface="Calibri" panose="020F0502020204030204" pitchFamily="34" charset="0"/>
                <a:cs typeface="Calibri" panose="020F0502020204030204" pitchFamily="34" charset="0"/>
              </a:rPr>
              <a:t>Where are you?</a:t>
            </a:r>
          </a:p>
          <a:p>
            <a:pPr marL="342900" indent="-342900">
              <a:lnSpc>
                <a:spcPct val="150000"/>
              </a:lnSpc>
              <a:buFont typeface="Arial" panose="020B0604020202020204" pitchFamily="34" charset="0"/>
              <a:buChar char="•"/>
            </a:pPr>
            <a:r>
              <a:rPr lang="en-GB" sz="2800" dirty="0">
                <a:latin typeface="Calibri" panose="020F0502020204030204" pitchFamily="34" charset="0"/>
                <a:cs typeface="Calibri" panose="020F0502020204030204" pitchFamily="34" charset="0"/>
              </a:rPr>
              <a:t>What you do?</a:t>
            </a:r>
          </a:p>
        </p:txBody>
      </p:sp>
    </p:spTree>
    <p:extLst>
      <p:ext uri="{BB962C8B-B14F-4D97-AF65-F5344CB8AC3E}">
        <p14:creationId xmlns:p14="http://schemas.microsoft.com/office/powerpoint/2010/main" val="164136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3" descr="standard insights wheel">
            <a:extLst>
              <a:ext uri="{FF2B5EF4-FFF2-40B4-BE49-F238E27FC236}">
                <a16:creationId xmlns:a16="http://schemas.microsoft.com/office/drawing/2014/main" id="{022994EA-0E84-3A41-B1C7-7819FDB5AE4E}"/>
              </a:ext>
            </a:extLst>
          </p:cNvPr>
          <p:cNvPicPr>
            <a:picLocks noChangeAspect="1" noChangeArrowheads="1"/>
          </p:cNvPicPr>
          <p:nvPr/>
        </p:nvPicPr>
        <p:blipFill>
          <a:blip r:embed="rId2" cstate="print"/>
          <a:srcRect/>
          <a:stretch>
            <a:fillRect/>
          </a:stretch>
        </p:blipFill>
        <p:spPr bwMode="auto">
          <a:xfrm>
            <a:off x="839416" y="1116012"/>
            <a:ext cx="4625975" cy="4625975"/>
          </a:xfrm>
          <a:prstGeom prst="rect">
            <a:avLst/>
          </a:prstGeom>
          <a:noFill/>
        </p:spPr>
      </p:pic>
      <p:sp>
        <p:nvSpPr>
          <p:cNvPr id="9" name="Rectangle 8">
            <a:extLst>
              <a:ext uri="{FF2B5EF4-FFF2-40B4-BE49-F238E27FC236}">
                <a16:creationId xmlns:a16="http://schemas.microsoft.com/office/drawing/2014/main" id="{D1C3AACB-B177-2E44-92C0-1A885D63F405}"/>
              </a:ext>
            </a:extLst>
          </p:cNvPr>
          <p:cNvSpPr/>
          <p:nvPr/>
        </p:nvSpPr>
        <p:spPr>
          <a:xfrm rot="21153125">
            <a:off x="1173335" y="3044278"/>
            <a:ext cx="3958135" cy="769441"/>
          </a:xfrm>
          <a:prstGeom prst="rect">
            <a:avLst/>
          </a:prstGeom>
        </p:spPr>
        <p:txBody>
          <a:bodyPr wrap="none">
            <a:spAutoFit/>
          </a:bodyPr>
          <a:lstStyle/>
          <a:p>
            <a:pPr algn="ctr"/>
            <a:r>
              <a:rPr lang="en-CA" sz="4400" dirty="0">
                <a:solidFill>
                  <a:schemeClr val="bg1"/>
                </a:solidFill>
                <a:latin typeface="Segoe Print" panose="02000800000000000000" pitchFamily="2" charset="0"/>
              </a:rPr>
              <a:t>Introductions</a:t>
            </a:r>
            <a:endParaRPr lang="en-GB" sz="4400" dirty="0">
              <a:solidFill>
                <a:schemeClr val="bg1"/>
              </a:solidFill>
              <a:latin typeface="Segoe Print" panose="02000800000000000000" pitchFamily="2" charset="0"/>
            </a:endParaRPr>
          </a:p>
        </p:txBody>
      </p:sp>
      <p:sp>
        <p:nvSpPr>
          <p:cNvPr id="10" name="TextBox 3">
            <a:extLst>
              <a:ext uri="{FF2B5EF4-FFF2-40B4-BE49-F238E27FC236}">
                <a16:creationId xmlns:a16="http://schemas.microsoft.com/office/drawing/2014/main" id="{E4EE6ABC-CBF4-8B49-AFEE-09A513027B7A}"/>
              </a:ext>
            </a:extLst>
          </p:cNvPr>
          <p:cNvSpPr txBox="1"/>
          <p:nvPr/>
        </p:nvSpPr>
        <p:spPr>
          <a:xfrm>
            <a:off x="6096000" y="2636912"/>
            <a:ext cx="5256584"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GB" sz="2800" dirty="0">
                <a:latin typeface="Calibri" panose="020F0502020204030204" pitchFamily="34" charset="0"/>
                <a:cs typeface="Calibri" panose="020F0502020204030204" pitchFamily="34" charset="0"/>
              </a:rPr>
              <a:t>Who are you?</a:t>
            </a:r>
          </a:p>
          <a:p>
            <a:pPr marL="342900" indent="-342900">
              <a:lnSpc>
                <a:spcPct val="150000"/>
              </a:lnSpc>
              <a:buFont typeface="Arial" panose="020B0604020202020204" pitchFamily="34" charset="0"/>
              <a:buChar char="•"/>
            </a:pPr>
            <a:r>
              <a:rPr lang="en-GB" sz="2800" dirty="0">
                <a:latin typeface="Calibri" panose="020F0502020204030204" pitchFamily="34" charset="0"/>
                <a:cs typeface="Calibri" panose="020F0502020204030204" pitchFamily="34" charset="0"/>
              </a:rPr>
              <a:t>What you do?</a:t>
            </a:r>
          </a:p>
        </p:txBody>
      </p:sp>
    </p:spTree>
    <p:extLst>
      <p:ext uri="{BB962C8B-B14F-4D97-AF65-F5344CB8AC3E}">
        <p14:creationId xmlns:p14="http://schemas.microsoft.com/office/powerpoint/2010/main" val="309085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71513" y="188913"/>
            <a:ext cx="11520487" cy="1143000"/>
          </a:xfrm>
        </p:spPr>
        <p:txBody>
          <a:bodyPr/>
          <a:lstStyle/>
          <a:p>
            <a:r>
              <a:rPr lang="en-GB" dirty="0"/>
              <a:t>Perception</a:t>
            </a:r>
          </a:p>
        </p:txBody>
      </p:sp>
      <p:pic>
        <p:nvPicPr>
          <p:cNvPr id="6" name="Picture 5" descr="005_006_Old_Young Woman B&amp;W2_enGB.png"/>
          <p:cNvPicPr>
            <a:picLocks noChangeAspect="1"/>
          </p:cNvPicPr>
          <p:nvPr/>
        </p:nvPicPr>
        <p:blipFill>
          <a:blip r:embed="rId3"/>
          <a:stretch>
            <a:fillRect/>
          </a:stretch>
        </p:blipFill>
        <p:spPr>
          <a:xfrm>
            <a:off x="5447929" y="549000"/>
            <a:ext cx="4149571" cy="5760000"/>
          </a:xfrm>
          <a:prstGeom prst="rect">
            <a:avLst/>
          </a:prstGeom>
        </p:spPr>
      </p:pic>
      <p:sp>
        <p:nvSpPr>
          <p:cNvPr id="8" name="TextBox 3"/>
          <p:cNvSpPr txBox="1"/>
          <p:nvPr/>
        </p:nvSpPr>
        <p:spPr>
          <a:xfrm>
            <a:off x="2027040" y="1700809"/>
            <a:ext cx="2616200"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800" dirty="0">
                <a:latin typeface="Arial" panose="020B0604020202020204" pitchFamily="34" charset="0"/>
                <a:cs typeface="Arial" panose="020B0604020202020204" pitchFamily="34" charset="0"/>
              </a:rPr>
              <a:t>You will see the world differently from the way other people see it.</a:t>
            </a:r>
          </a:p>
        </p:txBody>
      </p:sp>
    </p:spTree>
    <p:extLst>
      <p:ext uri="{BB962C8B-B14F-4D97-AF65-F5344CB8AC3E}">
        <p14:creationId xmlns:p14="http://schemas.microsoft.com/office/powerpoint/2010/main" val="3087270217"/>
      </p:ext>
    </p:extLst>
  </p:cSld>
  <p:clrMapOvr>
    <a:masterClrMapping/>
  </p:clrMapOvr>
</p:sld>
</file>

<file path=ppt/theme/theme1.xml><?xml version="1.0" encoding="utf-8"?>
<a:theme xmlns:a="http://schemas.openxmlformats.org/drawingml/2006/main" name="Custom Design">
  <a:themeElements>
    <a:clrScheme name="Insights">
      <a:dk1>
        <a:srgbClr val="000000"/>
      </a:dk1>
      <a:lt1>
        <a:srgbClr val="FFFFFF"/>
      </a:lt1>
      <a:dk2>
        <a:srgbClr val="FFFFFF"/>
      </a:dk2>
      <a:lt2>
        <a:srgbClr val="BE9E55"/>
      </a:lt2>
      <a:accent1>
        <a:srgbClr val="004071"/>
      </a:accent1>
      <a:accent2>
        <a:srgbClr val="6F9C12"/>
      </a:accent2>
      <a:accent3>
        <a:srgbClr val="FEC436"/>
      </a:accent3>
      <a:accent4>
        <a:srgbClr val="B71A1D"/>
      </a:accent4>
      <a:accent5>
        <a:srgbClr val="095BA6"/>
      </a:accent5>
      <a:accent6>
        <a:srgbClr val="3E691A"/>
      </a:accent6>
      <a:hlink>
        <a:srgbClr val="FEC436"/>
      </a:hlink>
      <a:folHlink>
        <a:srgbClr val="808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arningCog PowerPoint Master Slides 2020">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rningCog PowerPoint Master Slides 2020" id="{6C366E19-9B0D-5A4F-988F-C59B7C93718C}" vid="{A4BE2614-14D6-F240-954F-5A262D22D62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ed_x0020_date xmlns="795d3f0a-04ad-4e45-aff1-e3bd52aeddd7">2016-11-02T07:00:00+00:00</Published_x0020_date>
    <Author0 xmlns="795d3f0a-04ad-4e45-aff1-e3bd52aeddd7">
      <UserInfo>
        <DisplayName>Russell Stewart</DisplayName>
        <AccountId>455</AccountId>
        <AccountType/>
      </UserInfo>
    </Author0>
    <l191dae0ce8242e3bbfdc21120a585d4 xmlns="43cee864-8bef-4a3e-9c4c-144d52425b0f">
      <Terms xmlns="http://schemas.microsoft.com/office/infopath/2007/PartnerControls">
        <TermInfo xmlns="http://schemas.microsoft.com/office/infopath/2007/PartnerControls">
          <TermName xmlns="http://schemas.microsoft.com/office/infopath/2007/PartnerControls">Templates</TermName>
          <TermId xmlns="http://schemas.microsoft.com/office/infopath/2007/PartnerControls">a3a82fd7-51fb-4f00-a252-b4fd9ed93685</TermId>
        </TermInfo>
      </Terms>
    </l191dae0ce8242e3bbfdc21120a585d4>
    <Download xmlns="43cee864-8bef-4a3e-9c4c-144d52425b0f">Allow download</Download>
    <Description0 xmlns="795d3f0a-04ad-4e45-aff1-e3bd52aeddd7">Insights PowerPoint Template</Description0>
    <l804931ebda64cca800ad88b20a8e2a0 xmlns="43cee864-8bef-4a3e-9c4c-144d52425b0f">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37c367aa-d7f7-449b-83db-790be2b8ed61</TermId>
        </TermInfo>
      </Terms>
    </l804931ebda64cca800ad88b20a8e2a0>
    <Owner xmlns="795d3f0a-04ad-4e45-aff1-e3bd52aeddd7">
      <UserInfo>
        <DisplayName>Russell Stewart</DisplayName>
        <AccountId>455</AccountId>
        <AccountType/>
      </UserInfo>
    </Owner>
    <TaxCatchAll xmlns="3de723a1-c682-4012-a404-65b1bcec5d64">
      <Value>5</Value>
      <Value>101</Value>
    </TaxCatchAll>
    <Email xmlns="43cee864-8bef-4a3e-9c4c-144d52425b0f">Allow email document</Email>
    <Print xmlns="43cee864-8bef-4a3e-9c4c-144d52425b0f">Allow print</Print>
    <Order0 xmlns="43cee864-8bef-4a3e-9c4c-144d52425b0f" xsi:nil="true"/>
    <Review_x0020_date xmlns="795d3f0a-04ad-4e45-aff1-e3bd52aeddd7">2017-10-28T07:00:00+00:00</Review_x0020_date>
    <NGTagNote xmlns="43cee864-8bef-4a3e-9c4c-144d52425b0f" xsi:nil="true"/>
    <AverageRating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2ED73B6AE3B8040939118AA4F99F0A7" ma:contentTypeVersion="29" ma:contentTypeDescription="Create a new document." ma:contentTypeScope="" ma:versionID="ec76ab627bc9428a9c84ddb9f4ce0ec6">
  <xsd:schema xmlns:xsd="http://www.w3.org/2001/XMLSchema" xmlns:xs="http://www.w3.org/2001/XMLSchema" xmlns:p="http://schemas.microsoft.com/office/2006/metadata/properties" xmlns:ns1="http://schemas.microsoft.com/sharepoint/v3" xmlns:ns2="795d3f0a-04ad-4e45-aff1-e3bd52aeddd7" xmlns:ns3="3de723a1-c682-4012-a404-65b1bcec5d64" xmlns:ns4="43cee864-8bef-4a3e-9c4c-144d52425b0f" targetNamespace="http://schemas.microsoft.com/office/2006/metadata/properties" ma:root="true" ma:fieldsID="313904040c5988afb4adf9735492eec4" ns1:_="" ns2:_="" ns3:_="" ns4:_="">
    <xsd:import namespace="http://schemas.microsoft.com/sharepoint/v3"/>
    <xsd:import namespace="795d3f0a-04ad-4e45-aff1-e3bd52aeddd7"/>
    <xsd:import namespace="3de723a1-c682-4012-a404-65b1bcec5d64"/>
    <xsd:import namespace="43cee864-8bef-4a3e-9c4c-144d52425b0f"/>
    <xsd:element name="properties">
      <xsd:complexType>
        <xsd:sequence>
          <xsd:element name="documentManagement">
            <xsd:complexType>
              <xsd:all>
                <xsd:element ref="ns2:Description0" minOccurs="0"/>
                <xsd:element ref="ns2:Author0" minOccurs="0"/>
                <xsd:element ref="ns2:Owner" minOccurs="0"/>
                <xsd:element ref="ns2:Published_x0020_date" minOccurs="0"/>
                <xsd:element ref="ns2:Review_x0020_date" minOccurs="0"/>
                <xsd:element ref="ns3:TaxCatchAll" minOccurs="0"/>
                <xsd:element ref="ns4:l804931ebda64cca800ad88b20a8e2a0" minOccurs="0"/>
                <xsd:element ref="ns4:l191dae0ce8242e3bbfdc21120a585d4" minOccurs="0"/>
                <xsd:element ref="ns4:Download" minOccurs="0"/>
                <xsd:element ref="ns4:Email" minOccurs="0"/>
                <xsd:element ref="ns4:Print" minOccurs="0"/>
                <xsd:element ref="ns4:NGTagNote" minOccurs="0"/>
                <xsd:element ref="ns1:AverageRating" minOccurs="0"/>
                <xsd:element ref="ns1:RatingCount" minOccurs="0"/>
                <xsd:element ref="ns4: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22" nillable="true" ma:displayName="Rating (0-5)" ma:decimals="2" ma:description="Average value of all the ratings that have been submitted" ma:internalName="AverageRating" ma:readOnly="true">
      <xsd:simpleType>
        <xsd:restriction base="dms:Number"/>
      </xsd:simpleType>
    </xsd:element>
    <xsd:element name="RatingCount" ma:index="23"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795d3f0a-04ad-4e45-aff1-e3bd52aeddd7" elementFormDefault="qualified">
    <xsd:import namespace="http://schemas.microsoft.com/office/2006/documentManagement/types"/>
    <xsd:import namespace="http://schemas.microsoft.com/office/infopath/2007/PartnerControls"/>
    <xsd:element name="Description0" ma:index="8" nillable="true" ma:displayName="Description" ma:description="Describe the contents of the file" ma:internalName="Description0">
      <xsd:simpleType>
        <xsd:restriction base="dms:Note">
          <xsd:maxLength value="255"/>
        </xsd:restriction>
      </xsd:simpleType>
    </xsd:element>
    <xsd:element name="Author0" ma:index="9" nillable="true" ma:displayName="Author" ma:description="This is the author of the file" ma:indexed="true" ma:list="UserInfo" ma:SharePointGroup="0" ma:internalName="Author0"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 ma:index="10" nillable="true" ma:displayName="Owner" ma:description="This is the owner of the file" ma:indexed="true" ma:list="UserInfo"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ublished_x0020_date" ma:index="11" nillable="true" ma:displayName="Published date" ma:description="The date the file was published" ma:format="DateOnly" ma:indexed="true" ma:internalName="Published_x0020_date">
      <xsd:simpleType>
        <xsd:restriction base="dms:DateTime"/>
      </xsd:simpleType>
    </xsd:element>
    <xsd:element name="Review_x0020_date" ma:index="12" nillable="true" ma:displayName="Review date" ma:description="The review date for the file" ma:format="DateOnly" ma:internalName="Review_x0020_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e723a1-c682-4012-a404-65b1bcec5d64" elementFormDefault="qualified">
    <xsd:import namespace="http://schemas.microsoft.com/office/2006/documentManagement/types"/>
    <xsd:import namespace="http://schemas.microsoft.com/office/infopath/2007/PartnerControls"/>
    <xsd:element name="TaxCatchAll" ma:index="13" nillable="true" ma:displayName="Taxonomy Catch All Column" ma:description="" ma:hidden="true" ma:list="{be82df73-f713-4f4b-9042-27646cc13916}" ma:internalName="TaxCatchAll" ma:showField="CatchAllData" ma:web="3de723a1-c682-4012-a404-65b1bcec5d6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3cee864-8bef-4a3e-9c4c-144d52425b0f" elementFormDefault="qualified">
    <xsd:import namespace="http://schemas.microsoft.com/office/2006/documentManagement/types"/>
    <xsd:import namespace="http://schemas.microsoft.com/office/infopath/2007/PartnerControls"/>
    <xsd:element name="l804931ebda64cca800ad88b20a8e2a0" ma:index="15" nillable="true" ma:taxonomy="true" ma:internalName="l804931ebda64cca800ad88b20a8e2a0" ma:taxonomyFieldName="Languages" ma:displayName="Languages" ma:fieldId="{5804931e-bda6-4cca-800a-d88b20a8e2a0}" ma:taxonomyMulti="true" ma:sspId="4596afa0-66e2-4efe-84af-48e78b8e12a5" ma:termSetId="1c8df95b-d1ce-4f5b-9754-2ff8571a3cf6" ma:anchorId="00000000-0000-0000-0000-000000000000" ma:open="false" ma:isKeyword="false">
      <xsd:complexType>
        <xsd:sequence>
          <xsd:element ref="pc:Terms" minOccurs="0" maxOccurs="1"/>
        </xsd:sequence>
      </xsd:complexType>
    </xsd:element>
    <xsd:element name="l191dae0ce8242e3bbfdc21120a585d4" ma:index="17" nillable="true" ma:taxonomy="true" ma:internalName="l191dae0ce8242e3bbfdc21120a585d4" ma:taxonomyFieldName="Tags" ma:displayName="Tags" ma:default="" ma:fieldId="{5191dae0-ce82-42e3-bbfd-c21120a585d4}" ma:taxonomyMulti="true" ma:sspId="4596afa0-66e2-4efe-84af-48e78b8e12a5" ma:termSetId="f022b390-4c24-4e6a-b1dc-ac8fbacb2553" ma:anchorId="00000000-0000-0000-0000-000000000000" ma:open="false" ma:isKeyword="false">
      <xsd:complexType>
        <xsd:sequence>
          <xsd:element ref="pc:Terms" minOccurs="0" maxOccurs="1"/>
        </xsd:sequence>
      </xsd:complexType>
    </xsd:element>
    <xsd:element name="Download" ma:index="18" nillable="true" ma:displayName="Download" ma:default="Allow download" ma:format="Dropdown" ma:internalName="Download">
      <xsd:simpleType>
        <xsd:restriction base="dms:Choice">
          <xsd:enumeration value="Allow download"/>
          <xsd:enumeration value="Do not allow download"/>
        </xsd:restriction>
      </xsd:simpleType>
    </xsd:element>
    <xsd:element name="Email" ma:index="19" nillable="true" ma:displayName="Email" ma:default="Allow email document" ma:format="Dropdown" ma:internalName="Email">
      <xsd:simpleType>
        <xsd:restriction base="dms:Choice">
          <xsd:enumeration value="Allow email document"/>
          <xsd:enumeration value="Do not allow email document"/>
        </xsd:restriction>
      </xsd:simpleType>
    </xsd:element>
    <xsd:element name="Print" ma:index="20" nillable="true" ma:displayName="Print" ma:default="Do not allow print" ma:format="Dropdown" ma:internalName="Print">
      <xsd:simpleType>
        <xsd:restriction base="dms:Choice">
          <xsd:enumeration value="Allow print"/>
          <xsd:enumeration value="Do not allow print"/>
        </xsd:restriction>
      </xsd:simpleType>
    </xsd:element>
    <xsd:element name="NGTagNote" ma:index="21" nillable="true" ma:displayName="Tags and Notes" ma:decimals="2" ma:internalName="_x0024_Resources_x003a_NewsGatorWSS_x002c_Fields_TagNotesName_x003b_">
      <xsd:simpleType>
        <xsd:restriction base="dms:Unknown"/>
      </xsd:simpleType>
    </xsd:element>
    <xsd:element name="Order0" ma:index="24" nillable="true" ma:displayName="Order" ma:internalName="Order0">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2CDB72-084B-4C1C-9FA8-AC60CF2745C4}">
  <ds:schemaRefs>
    <ds:schemaRef ds:uri="http://schemas.microsoft.com/sharepoint/v3/contenttype/forms"/>
  </ds:schemaRefs>
</ds:datastoreItem>
</file>

<file path=customXml/itemProps2.xml><?xml version="1.0" encoding="utf-8"?>
<ds:datastoreItem xmlns:ds="http://schemas.openxmlformats.org/officeDocument/2006/customXml" ds:itemID="{82E53AAF-DE37-4AF9-9AF3-EBF817BE7F77}">
  <ds:schemaRefs>
    <ds:schemaRef ds:uri="3de723a1-c682-4012-a404-65b1bcec5d64"/>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purl.org/dc/elements/1.1/"/>
    <ds:schemaRef ds:uri="43cee864-8bef-4a3e-9c4c-144d52425b0f"/>
    <ds:schemaRef ds:uri="http://schemas.microsoft.com/sharepoint/v3"/>
    <ds:schemaRef ds:uri="795d3f0a-04ad-4e45-aff1-e3bd52aeddd7"/>
    <ds:schemaRef ds:uri="http://www.w3.org/XML/1998/namespace"/>
    <ds:schemaRef ds:uri="http://purl.org/dc/dcmitype/"/>
  </ds:schemaRefs>
</ds:datastoreItem>
</file>

<file path=customXml/itemProps3.xml><?xml version="1.0" encoding="utf-8"?>
<ds:datastoreItem xmlns:ds="http://schemas.openxmlformats.org/officeDocument/2006/customXml" ds:itemID="{2DC480FF-8E44-48E6-BE56-2E71935DDB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95d3f0a-04ad-4e45-aff1-e3bd52aeddd7"/>
    <ds:schemaRef ds:uri="3de723a1-c682-4012-a404-65b1bcec5d64"/>
    <ds:schemaRef ds:uri="43cee864-8bef-4a3e-9c4c-144d52425b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11728</TotalTime>
  <Words>2620</Words>
  <Application>Microsoft Macintosh PowerPoint</Application>
  <PresentationFormat>Widescreen</PresentationFormat>
  <Paragraphs>767</Paragraphs>
  <Slides>67</Slides>
  <Notes>47</Notes>
  <HiddenSlides>12</HiddenSlides>
  <MMClips>3</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Arial</vt:lpstr>
      <vt:lpstr>Arial Narrow</vt:lpstr>
      <vt:lpstr>Book Antiqua</vt:lpstr>
      <vt:lpstr>Calibri</vt:lpstr>
      <vt:lpstr>Segoe Print</vt:lpstr>
      <vt:lpstr>Trebuchet MS</vt:lpstr>
      <vt:lpstr>Ubuntu</vt:lpstr>
      <vt:lpstr>Custom Design</vt:lpstr>
      <vt:lpstr>LearningCog PowerPoint Master Slides 2020</vt:lpstr>
      <vt:lpstr>PowerPoint Presentation</vt:lpstr>
      <vt:lpstr>Learning Intentions</vt:lpstr>
      <vt:lpstr>Learning Intentions</vt:lpstr>
      <vt:lpstr>Learning Intentions</vt:lpstr>
      <vt:lpstr>PowerPoint Presentation</vt:lpstr>
      <vt:lpstr>PowerPoint Presentation</vt:lpstr>
      <vt:lpstr>PowerPoint Presentation</vt:lpstr>
      <vt:lpstr>PowerPoint Presentation</vt:lpstr>
      <vt:lpstr>Perception</vt:lpstr>
      <vt:lpstr>PowerPoint Presentation</vt:lpstr>
      <vt:lpstr>PowerPoint Presentation</vt:lpstr>
      <vt:lpstr>PowerPoint Presentation</vt:lpstr>
      <vt:lpstr>PowerPoint Presentation</vt:lpstr>
      <vt:lpstr>Perception and  Connecting with Others</vt:lpstr>
      <vt:lpstr>Insights Discovery Colour Energies</vt:lpstr>
      <vt:lpstr>PowerPoint Presentation</vt:lpstr>
      <vt:lpstr>PowerPoint Presentation</vt:lpstr>
      <vt:lpstr>PowerPoint Presentation</vt:lpstr>
      <vt:lpstr>PowerPoint Presentation</vt:lpstr>
      <vt:lpstr>The Four Insights Colour Energies</vt:lpstr>
      <vt:lpstr>Colour energies on a good day</vt:lpstr>
      <vt:lpstr>Colour energies on a bad day</vt:lpstr>
      <vt:lpstr>PowerPoint Presentation</vt:lpstr>
      <vt:lpstr>Your Colour Mix</vt:lpstr>
      <vt:lpstr>Your Insights Discovery Personal Profile</vt:lpstr>
      <vt:lpstr>The Jungian Preferences</vt:lpstr>
      <vt:lpstr>Jungian Preferences and the Colour Energies </vt:lpstr>
      <vt:lpstr>Jungian Preferences and the Colour Energies </vt:lpstr>
      <vt:lpstr>PowerPoint Presentation</vt:lpstr>
      <vt:lpstr>PowerPoint Presentation</vt:lpstr>
      <vt:lpstr>PowerPoint Presentation</vt:lpstr>
      <vt:lpstr>PowerPoint Presentation</vt:lpstr>
      <vt:lpstr>PowerPoint Presentation</vt:lpstr>
      <vt:lpstr>Your Insights Discovery Personal Profile</vt:lpstr>
      <vt:lpstr>Insights Discovery Personal Profile</vt:lpstr>
      <vt:lpstr>  </vt:lpstr>
      <vt:lpstr>PowerPoint Presentation</vt:lpstr>
      <vt:lpstr>Insights Discovery 72-Type Wheel</vt:lpstr>
      <vt:lpstr>PowerPoint Presentation</vt:lpstr>
      <vt:lpstr>PowerPoint Presentation</vt:lpstr>
      <vt:lpstr>PowerPoint Presentation</vt:lpstr>
      <vt:lpstr>Your Profile</vt:lpstr>
      <vt:lpstr>Insights Discovery Colour Energies</vt:lpstr>
      <vt:lpstr>Your Positions on the Wheel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Colourful Statements</vt:lpstr>
      <vt:lpstr>PowerPoint Presentation</vt:lpstr>
      <vt:lpstr>Insights Discovery Colour Energies</vt:lpstr>
      <vt:lpstr>PowerPoint Presentation</vt:lpstr>
      <vt:lpstr>Insights Discovery Colour Energies</vt:lpstr>
      <vt:lpstr>Insights Discovery Colour Energies</vt:lpstr>
      <vt:lpstr>After this workshop…</vt:lpstr>
      <vt:lpstr>PowerPoint Presentation</vt:lpstr>
    </vt:vector>
  </TitlesOfParts>
  <Company>Insights Learning and Development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4x3 Insights PowerPoint Template</dc:title>
  <dc:creator>Brogan Keenan</dc:creator>
  <cp:lastModifiedBy>Ric hayden</cp:lastModifiedBy>
  <cp:revision>328</cp:revision>
  <cp:lastPrinted>2022-02-08T14:13:58Z</cp:lastPrinted>
  <dcterms:created xsi:type="dcterms:W3CDTF">2014-06-12T07:56:42Z</dcterms:created>
  <dcterms:modified xsi:type="dcterms:W3CDTF">2022-03-02T10:00:36Z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0x01010032ED73B6AE3B8040939118AA4F99F0A7</vt:lpwstr>
  </property>
  <property fmtid="{D5CDD505-2E9C-101B-9397-08002B2CF9AE}" pid="3" name="Tags">
    <vt:lpwstr>101;#Templates|a3a82fd7-51fb-4f00-a252-b4fd9ed93685</vt:lpwstr>
  </property>
  <property fmtid="{D5CDD505-2E9C-101B-9397-08002B2CF9AE}" pid="4" name="Languages">
    <vt:lpwstr>5;#English|37c367aa-d7f7-449b-83db-790be2b8ed61</vt:lpwstr>
  </property>
</Properties>
</file>